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76" r:id="rId1"/>
  </p:sldMasterIdLst>
  <p:notesMasterIdLst>
    <p:notesMasterId r:id="rId271"/>
  </p:notesMasterIdLst>
  <p:sldIdLst>
    <p:sldId id="291" r:id="rId2"/>
    <p:sldId id="2252" r:id="rId3"/>
    <p:sldId id="2282" r:id="rId4"/>
    <p:sldId id="2362" r:id="rId5"/>
    <p:sldId id="2337" r:id="rId6"/>
    <p:sldId id="2856" r:id="rId7"/>
    <p:sldId id="2598" r:id="rId8"/>
    <p:sldId id="2599" r:id="rId9"/>
    <p:sldId id="2600" r:id="rId10"/>
    <p:sldId id="2601" r:id="rId11"/>
    <p:sldId id="2602" r:id="rId12"/>
    <p:sldId id="2603" r:id="rId13"/>
    <p:sldId id="2604" r:id="rId14"/>
    <p:sldId id="2605" r:id="rId15"/>
    <p:sldId id="2606" r:id="rId16"/>
    <p:sldId id="2607" r:id="rId17"/>
    <p:sldId id="2608" r:id="rId18"/>
    <p:sldId id="2609" r:id="rId19"/>
    <p:sldId id="2610" r:id="rId20"/>
    <p:sldId id="2611" r:id="rId21"/>
    <p:sldId id="2612" r:id="rId22"/>
    <p:sldId id="2613" r:id="rId23"/>
    <p:sldId id="2614" r:id="rId24"/>
    <p:sldId id="2615" r:id="rId25"/>
    <p:sldId id="2616" r:id="rId26"/>
    <p:sldId id="2617" r:id="rId27"/>
    <p:sldId id="2618" r:id="rId28"/>
    <p:sldId id="2619" r:id="rId29"/>
    <p:sldId id="2620" r:id="rId30"/>
    <p:sldId id="2621" r:id="rId31"/>
    <p:sldId id="2622" r:id="rId32"/>
    <p:sldId id="2623" r:id="rId33"/>
    <p:sldId id="2624" r:id="rId34"/>
    <p:sldId id="2625" r:id="rId35"/>
    <p:sldId id="2626" r:id="rId36"/>
    <p:sldId id="2627" r:id="rId37"/>
    <p:sldId id="2628" r:id="rId38"/>
    <p:sldId id="2629" r:id="rId39"/>
    <p:sldId id="2630" r:id="rId40"/>
    <p:sldId id="2631" r:id="rId41"/>
    <p:sldId id="2632" r:id="rId42"/>
    <p:sldId id="2633" r:id="rId43"/>
    <p:sldId id="2634" r:id="rId44"/>
    <p:sldId id="2635" r:id="rId45"/>
    <p:sldId id="2636" r:id="rId46"/>
    <p:sldId id="2637" r:id="rId47"/>
    <p:sldId id="2638" r:id="rId48"/>
    <p:sldId id="2639" r:id="rId49"/>
    <p:sldId id="2640" r:id="rId50"/>
    <p:sldId id="2641" r:id="rId51"/>
    <p:sldId id="2642" r:id="rId52"/>
    <p:sldId id="2643" r:id="rId53"/>
    <p:sldId id="2644" r:id="rId54"/>
    <p:sldId id="2645" r:id="rId55"/>
    <p:sldId id="2646" r:id="rId56"/>
    <p:sldId id="2647" r:id="rId57"/>
    <p:sldId id="2648" r:id="rId58"/>
    <p:sldId id="2649" r:id="rId59"/>
    <p:sldId id="2650" r:id="rId60"/>
    <p:sldId id="2651" r:id="rId61"/>
    <p:sldId id="2652" r:id="rId62"/>
    <p:sldId id="2653" r:id="rId63"/>
    <p:sldId id="2654" r:id="rId64"/>
    <p:sldId id="2655" r:id="rId65"/>
    <p:sldId id="2656" r:id="rId66"/>
    <p:sldId id="2657" r:id="rId67"/>
    <p:sldId id="2658" r:id="rId68"/>
    <p:sldId id="2391" r:id="rId69"/>
    <p:sldId id="2659" r:id="rId70"/>
    <p:sldId id="2660" r:id="rId71"/>
    <p:sldId id="2661" r:id="rId72"/>
    <p:sldId id="2662" r:id="rId73"/>
    <p:sldId id="2663" r:id="rId74"/>
    <p:sldId id="2664" r:id="rId75"/>
    <p:sldId id="2665" r:id="rId76"/>
    <p:sldId id="2666" r:id="rId77"/>
    <p:sldId id="2857" r:id="rId78"/>
    <p:sldId id="2668" r:id="rId79"/>
    <p:sldId id="2669" r:id="rId80"/>
    <p:sldId id="2670" r:id="rId81"/>
    <p:sldId id="2671" r:id="rId82"/>
    <p:sldId id="2672" r:id="rId83"/>
    <p:sldId id="2673" r:id="rId84"/>
    <p:sldId id="2674" r:id="rId85"/>
    <p:sldId id="2675" r:id="rId86"/>
    <p:sldId id="2676" r:id="rId87"/>
    <p:sldId id="2677" r:id="rId88"/>
    <p:sldId id="2678" r:id="rId89"/>
    <p:sldId id="2679" r:id="rId90"/>
    <p:sldId id="2680" r:id="rId91"/>
    <p:sldId id="2681" r:id="rId92"/>
    <p:sldId id="2682" r:id="rId93"/>
    <p:sldId id="2683" r:id="rId94"/>
    <p:sldId id="2684" r:id="rId95"/>
    <p:sldId id="2685" r:id="rId96"/>
    <p:sldId id="2686" r:id="rId97"/>
    <p:sldId id="2687" r:id="rId98"/>
    <p:sldId id="2688" r:id="rId99"/>
    <p:sldId id="2689" r:id="rId100"/>
    <p:sldId id="2690" r:id="rId101"/>
    <p:sldId id="2691" r:id="rId102"/>
    <p:sldId id="2692" r:id="rId103"/>
    <p:sldId id="2693" r:id="rId104"/>
    <p:sldId id="2694" r:id="rId105"/>
    <p:sldId id="2695" r:id="rId106"/>
    <p:sldId id="2696" r:id="rId107"/>
    <p:sldId id="2697" r:id="rId108"/>
    <p:sldId id="2698" r:id="rId109"/>
    <p:sldId id="2699" r:id="rId110"/>
    <p:sldId id="2700" r:id="rId111"/>
    <p:sldId id="2701" r:id="rId112"/>
    <p:sldId id="2702" r:id="rId113"/>
    <p:sldId id="2703" r:id="rId114"/>
    <p:sldId id="2704" r:id="rId115"/>
    <p:sldId id="2705" r:id="rId116"/>
    <p:sldId id="2706" r:id="rId117"/>
    <p:sldId id="2707" r:id="rId118"/>
    <p:sldId id="2708" r:id="rId119"/>
    <p:sldId id="2709" r:id="rId120"/>
    <p:sldId id="2710" r:id="rId121"/>
    <p:sldId id="2711" r:id="rId122"/>
    <p:sldId id="2712" r:id="rId123"/>
    <p:sldId id="2713" r:id="rId124"/>
    <p:sldId id="2714" r:id="rId125"/>
    <p:sldId id="2715" r:id="rId126"/>
    <p:sldId id="2716" r:id="rId127"/>
    <p:sldId id="2446" r:id="rId128"/>
    <p:sldId id="2717" r:id="rId129"/>
    <p:sldId id="2718" r:id="rId130"/>
    <p:sldId id="2719" r:id="rId131"/>
    <p:sldId id="2720" r:id="rId132"/>
    <p:sldId id="2721" r:id="rId133"/>
    <p:sldId id="2722" r:id="rId134"/>
    <p:sldId id="2723" r:id="rId135"/>
    <p:sldId id="2724" r:id="rId136"/>
    <p:sldId id="2725" r:id="rId137"/>
    <p:sldId id="2726" r:id="rId138"/>
    <p:sldId id="2727" r:id="rId139"/>
    <p:sldId id="2728" r:id="rId140"/>
    <p:sldId id="2729" r:id="rId141"/>
    <p:sldId id="2730" r:id="rId142"/>
    <p:sldId id="2731" r:id="rId143"/>
    <p:sldId id="2732" r:id="rId144"/>
    <p:sldId id="2733" r:id="rId145"/>
    <p:sldId id="2734" r:id="rId146"/>
    <p:sldId id="2735" r:id="rId147"/>
    <p:sldId id="2736" r:id="rId148"/>
    <p:sldId id="2737" r:id="rId149"/>
    <p:sldId id="2738" r:id="rId150"/>
    <p:sldId id="2739" r:id="rId151"/>
    <p:sldId id="2740" r:id="rId152"/>
    <p:sldId id="2741" r:id="rId153"/>
    <p:sldId id="2742" r:id="rId154"/>
    <p:sldId id="2743" r:id="rId155"/>
    <p:sldId id="2744" r:id="rId156"/>
    <p:sldId id="2745" r:id="rId157"/>
    <p:sldId id="2746" r:id="rId158"/>
    <p:sldId id="2747" r:id="rId159"/>
    <p:sldId id="2748" r:id="rId160"/>
    <p:sldId id="2749" r:id="rId161"/>
    <p:sldId id="2750" r:id="rId162"/>
    <p:sldId id="2751" r:id="rId163"/>
    <p:sldId id="2752" r:id="rId164"/>
    <p:sldId id="2753" r:id="rId165"/>
    <p:sldId id="2754" r:id="rId166"/>
    <p:sldId id="2755" r:id="rId167"/>
    <p:sldId id="2756" r:id="rId168"/>
    <p:sldId id="2757" r:id="rId169"/>
    <p:sldId id="2758" r:id="rId170"/>
    <p:sldId id="2759" r:id="rId171"/>
    <p:sldId id="2760" r:id="rId172"/>
    <p:sldId id="2761" r:id="rId173"/>
    <p:sldId id="2762" r:id="rId174"/>
    <p:sldId id="2763" r:id="rId175"/>
    <p:sldId id="2764" r:id="rId176"/>
    <p:sldId id="2765" r:id="rId177"/>
    <p:sldId id="2766" r:id="rId178"/>
    <p:sldId id="2494" r:id="rId179"/>
    <p:sldId id="2767" r:id="rId180"/>
    <p:sldId id="2768" r:id="rId181"/>
    <p:sldId id="2769" r:id="rId182"/>
    <p:sldId id="2770" r:id="rId183"/>
    <p:sldId id="2771" r:id="rId184"/>
    <p:sldId id="2772" r:id="rId185"/>
    <p:sldId id="2773" r:id="rId186"/>
    <p:sldId id="2774" r:id="rId187"/>
    <p:sldId id="2775" r:id="rId188"/>
    <p:sldId id="2776" r:id="rId189"/>
    <p:sldId id="2777" r:id="rId190"/>
    <p:sldId id="2778" r:id="rId191"/>
    <p:sldId id="2779" r:id="rId192"/>
    <p:sldId id="2780" r:id="rId193"/>
    <p:sldId id="2781" r:id="rId194"/>
    <p:sldId id="2782" r:id="rId195"/>
    <p:sldId id="2783" r:id="rId196"/>
    <p:sldId id="2784" r:id="rId197"/>
    <p:sldId id="2785" r:id="rId198"/>
    <p:sldId id="2786" r:id="rId199"/>
    <p:sldId id="2787" r:id="rId200"/>
    <p:sldId id="2788" r:id="rId201"/>
    <p:sldId id="2789" r:id="rId202"/>
    <p:sldId id="2790" r:id="rId203"/>
    <p:sldId id="2791" r:id="rId204"/>
    <p:sldId id="2792" r:id="rId205"/>
    <p:sldId id="2793" r:id="rId206"/>
    <p:sldId id="2794" r:id="rId207"/>
    <p:sldId id="2795" r:id="rId208"/>
    <p:sldId id="2796" r:id="rId209"/>
    <p:sldId id="2797" r:id="rId210"/>
    <p:sldId id="2798" r:id="rId211"/>
    <p:sldId id="2799" r:id="rId212"/>
    <p:sldId id="2800" r:id="rId213"/>
    <p:sldId id="2801" r:id="rId214"/>
    <p:sldId id="2802" r:id="rId215"/>
    <p:sldId id="2803" r:id="rId216"/>
    <p:sldId id="2804" r:id="rId217"/>
    <p:sldId id="2805" r:id="rId218"/>
    <p:sldId id="2806" r:id="rId219"/>
    <p:sldId id="2807" r:id="rId220"/>
    <p:sldId id="2808" r:id="rId221"/>
    <p:sldId id="2809" r:id="rId222"/>
    <p:sldId id="2810" r:id="rId223"/>
    <p:sldId id="2811" r:id="rId224"/>
    <p:sldId id="2812" r:id="rId225"/>
    <p:sldId id="2813" r:id="rId226"/>
    <p:sldId id="2814" r:id="rId227"/>
    <p:sldId id="2815" r:id="rId228"/>
    <p:sldId id="2542" r:id="rId229"/>
    <p:sldId id="2816" r:id="rId230"/>
    <p:sldId id="2817" r:id="rId231"/>
    <p:sldId id="2818" r:id="rId232"/>
    <p:sldId id="2819" r:id="rId233"/>
    <p:sldId id="2820" r:id="rId234"/>
    <p:sldId id="2821" r:id="rId235"/>
    <p:sldId id="2822" r:id="rId236"/>
    <p:sldId id="2823" r:id="rId237"/>
    <p:sldId id="2824" r:id="rId238"/>
    <p:sldId id="2825" r:id="rId239"/>
    <p:sldId id="2826" r:id="rId240"/>
    <p:sldId id="2827" r:id="rId241"/>
    <p:sldId id="2828" r:id="rId242"/>
    <p:sldId id="2829" r:id="rId243"/>
    <p:sldId id="2830" r:id="rId244"/>
    <p:sldId id="2831" r:id="rId245"/>
    <p:sldId id="2832" r:id="rId246"/>
    <p:sldId id="2833" r:id="rId247"/>
    <p:sldId id="2834" r:id="rId248"/>
    <p:sldId id="2835" r:id="rId249"/>
    <p:sldId id="2836" r:id="rId250"/>
    <p:sldId id="2837" r:id="rId251"/>
    <p:sldId id="2838" r:id="rId252"/>
    <p:sldId id="2839" r:id="rId253"/>
    <p:sldId id="2840" r:id="rId254"/>
    <p:sldId id="2841" r:id="rId255"/>
    <p:sldId id="2842" r:id="rId256"/>
    <p:sldId id="2843" r:id="rId257"/>
    <p:sldId id="2844" r:id="rId258"/>
    <p:sldId id="2845" r:id="rId259"/>
    <p:sldId id="2846" r:id="rId260"/>
    <p:sldId id="2847" r:id="rId261"/>
    <p:sldId id="2848" r:id="rId262"/>
    <p:sldId id="2849" r:id="rId263"/>
    <p:sldId id="2850" r:id="rId264"/>
    <p:sldId id="2851" r:id="rId265"/>
    <p:sldId id="2852" r:id="rId266"/>
    <p:sldId id="2853" r:id="rId267"/>
    <p:sldId id="2854" r:id="rId268"/>
    <p:sldId id="2583" r:id="rId269"/>
    <p:sldId id="2584" r:id="rId270"/>
  </p:sldIdLst>
  <p:sldSz cx="9906000" cy="6858000" type="A4"/>
  <p:notesSz cx="6797675" cy="9926638"/>
  <p:embeddedFontLst>
    <p:embeddedFont>
      <p:font typeface="Samsung Sharp Sans Medium" pitchFamily="2" charset="0"/>
      <p:bold r:id="rId272"/>
    </p:embeddedFont>
    <p:embeddedFont>
      <p:font typeface="Cambria Math" panose="02040503050406030204" pitchFamily="18" charset="0"/>
      <p:regular r:id="rId273"/>
    </p:embeddedFont>
    <p:embeddedFont>
      <p:font typeface="Malgun Gothic Semilight" panose="020B0502040204020203" pitchFamily="50" charset="-127"/>
      <p:regular r:id="rId274"/>
    </p:embeddedFont>
    <p:embeddedFont>
      <p:font typeface="Calibri" panose="020F0502020204030204" pitchFamily="34" charset="0"/>
      <p:regular r:id="rId275"/>
      <p:bold r:id="rId276"/>
      <p:italic r:id="rId277"/>
      <p:boldItalic r:id="rId278"/>
    </p:embeddedFont>
    <p:embeddedFont>
      <p:font typeface="Consolas" panose="020B0609020204030204" pitchFamily="49" charset="0"/>
      <p:regular r:id="rId279"/>
      <p:bold r:id="rId280"/>
      <p:italic r:id="rId281"/>
      <p:boldItalic r:id="rId282"/>
    </p:embeddedFont>
    <p:embeddedFont>
      <p:font typeface="SamsungOne 700" panose="020B0803030303020204" pitchFamily="34" charset="0"/>
      <p:bold r:id="rId283"/>
    </p:embeddedFont>
    <p:embeddedFont>
      <p:font typeface="SamsungOne 400" panose="020B0503030303020204" pitchFamily="34" charset="0"/>
      <p:regular r:id="rId284"/>
    </p:embeddedFont>
    <p:embeddedFont>
      <p:font typeface="Samsung Sharp Sans" pitchFamily="2" charset="0"/>
      <p:regular r:id="rId285"/>
      <p:bold r:id="rId286"/>
    </p:embeddedFont>
    <p:embeddedFont>
      <p:font typeface="맑은 고딕" panose="020B0503020000020004" pitchFamily="50" charset="-127"/>
      <p:regular r:id="rId287"/>
      <p:bold r:id="rId288"/>
    </p:embeddedFont>
    <p:embeddedFont>
      <p:font typeface="SamsungOne 400C" panose="020B0506030303020204" pitchFamily="34" charset="0"/>
      <p:regular r:id="rId289"/>
    </p:embeddedFont>
    <p:embeddedFont>
      <p:font typeface="SamsungOne-400" panose="020B0503030303020204" pitchFamily="34" charset="0"/>
      <p:regular r:id="rId290"/>
    </p:embeddedFont>
    <p:embeddedFont>
      <p:font typeface="Samsung Sharp Sans Bold" pitchFamily="2" charset="0"/>
      <p:bold r:id="rId291"/>
    </p:embeddedFont>
    <p:embeddedFont>
      <p:font typeface="Arial Unicode MS" panose="020B0604020202020204" pitchFamily="50" charset="-127"/>
      <p:regular r:id="rId292"/>
    </p:embeddedFont>
  </p:embeddedFontLst>
  <p:defaultTex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p:defaultTextStyle>
  <p:extLst>
    <p:ext uri="{521415D9-36F7-43E2-AB2F-B90AF26B5E84}">
      <p14:sectionLst xmlns:p14="http://schemas.microsoft.com/office/powerpoint/2010/main">
        <p14:section name="Default Section" id="{C78C5384-09DE-41AF-8130-25E1F6AA715E}">
          <p14:sldIdLst>
            <p14:sldId id="291"/>
            <p14:sldId id="2252"/>
            <p14:sldId id="2282"/>
          </p14:sldIdLst>
        </p14:section>
        <p14:section name="Unit 22" id="{51A41677-870D-4F64-B061-57CA07A31AA8}">
          <p14:sldIdLst>
            <p14:sldId id="2362"/>
            <p14:sldId id="2337"/>
            <p14:sldId id="2856"/>
            <p14:sldId id="2598"/>
            <p14:sldId id="2599"/>
            <p14:sldId id="2600"/>
            <p14:sldId id="2601"/>
            <p14:sldId id="2602"/>
            <p14:sldId id="2603"/>
            <p14:sldId id="2604"/>
            <p14:sldId id="2605"/>
            <p14:sldId id="2606"/>
            <p14:sldId id="2607"/>
            <p14:sldId id="2608"/>
            <p14:sldId id="2609"/>
            <p14:sldId id="2610"/>
            <p14:sldId id="2611"/>
            <p14:sldId id="2612"/>
            <p14:sldId id="2613"/>
            <p14:sldId id="2614"/>
            <p14:sldId id="2615"/>
            <p14:sldId id="2616"/>
            <p14:sldId id="2617"/>
            <p14:sldId id="2618"/>
            <p14:sldId id="2619"/>
            <p14:sldId id="2620"/>
            <p14:sldId id="2621"/>
            <p14:sldId id="2622"/>
            <p14:sldId id="2623"/>
            <p14:sldId id="2624"/>
            <p14:sldId id="2625"/>
            <p14:sldId id="2626"/>
            <p14:sldId id="2627"/>
            <p14:sldId id="2628"/>
            <p14:sldId id="2629"/>
            <p14:sldId id="2630"/>
            <p14:sldId id="2631"/>
            <p14:sldId id="2632"/>
            <p14:sldId id="2633"/>
            <p14:sldId id="2634"/>
            <p14:sldId id="2635"/>
            <p14:sldId id="2636"/>
            <p14:sldId id="2637"/>
            <p14:sldId id="2638"/>
            <p14:sldId id="2639"/>
            <p14:sldId id="2640"/>
            <p14:sldId id="2641"/>
            <p14:sldId id="2642"/>
            <p14:sldId id="2643"/>
            <p14:sldId id="2644"/>
            <p14:sldId id="2645"/>
            <p14:sldId id="2646"/>
            <p14:sldId id="2647"/>
            <p14:sldId id="2648"/>
            <p14:sldId id="2649"/>
            <p14:sldId id="2650"/>
            <p14:sldId id="2651"/>
            <p14:sldId id="2652"/>
            <p14:sldId id="2653"/>
            <p14:sldId id="2654"/>
            <p14:sldId id="2655"/>
            <p14:sldId id="2656"/>
            <p14:sldId id="2657"/>
            <p14:sldId id="2658"/>
          </p14:sldIdLst>
        </p14:section>
        <p14:section name="Unit 23" id="{86B880D0-EE84-4B5E-9D13-EE39592EBF15}">
          <p14:sldIdLst>
            <p14:sldId id="2391"/>
            <p14:sldId id="2659"/>
            <p14:sldId id="2660"/>
            <p14:sldId id="2661"/>
            <p14:sldId id="2662"/>
            <p14:sldId id="2663"/>
            <p14:sldId id="2664"/>
            <p14:sldId id="2665"/>
            <p14:sldId id="2666"/>
            <p14:sldId id="2857"/>
            <p14:sldId id="2668"/>
            <p14:sldId id="2669"/>
            <p14:sldId id="2670"/>
            <p14:sldId id="2671"/>
            <p14:sldId id="2672"/>
            <p14:sldId id="2673"/>
            <p14:sldId id="2674"/>
            <p14:sldId id="2675"/>
            <p14:sldId id="2676"/>
            <p14:sldId id="2677"/>
            <p14:sldId id="2678"/>
            <p14:sldId id="2679"/>
            <p14:sldId id="2680"/>
            <p14:sldId id="2681"/>
            <p14:sldId id="2682"/>
            <p14:sldId id="2683"/>
            <p14:sldId id="2684"/>
            <p14:sldId id="2685"/>
            <p14:sldId id="2686"/>
            <p14:sldId id="2687"/>
            <p14:sldId id="2688"/>
            <p14:sldId id="2689"/>
            <p14:sldId id="2690"/>
            <p14:sldId id="2691"/>
            <p14:sldId id="2692"/>
            <p14:sldId id="2693"/>
            <p14:sldId id="2694"/>
            <p14:sldId id="2695"/>
            <p14:sldId id="2696"/>
            <p14:sldId id="2697"/>
            <p14:sldId id="2698"/>
            <p14:sldId id="2699"/>
            <p14:sldId id="2700"/>
            <p14:sldId id="2701"/>
            <p14:sldId id="2702"/>
            <p14:sldId id="2703"/>
            <p14:sldId id="2704"/>
            <p14:sldId id="2705"/>
            <p14:sldId id="2706"/>
            <p14:sldId id="2707"/>
            <p14:sldId id="2708"/>
            <p14:sldId id="2709"/>
            <p14:sldId id="2710"/>
            <p14:sldId id="2711"/>
            <p14:sldId id="2712"/>
            <p14:sldId id="2713"/>
            <p14:sldId id="2714"/>
            <p14:sldId id="2715"/>
            <p14:sldId id="2716"/>
          </p14:sldIdLst>
        </p14:section>
        <p14:section name="Unit 24" id="{D0D52881-A70B-4DCA-B248-F4DB9358316D}">
          <p14:sldIdLst>
            <p14:sldId id="2446"/>
            <p14:sldId id="2717"/>
            <p14:sldId id="2718"/>
            <p14:sldId id="2719"/>
            <p14:sldId id="2720"/>
            <p14:sldId id="2721"/>
            <p14:sldId id="2722"/>
            <p14:sldId id="2723"/>
            <p14:sldId id="2724"/>
            <p14:sldId id="2725"/>
            <p14:sldId id="2726"/>
            <p14:sldId id="2727"/>
            <p14:sldId id="2728"/>
            <p14:sldId id="2729"/>
            <p14:sldId id="2730"/>
            <p14:sldId id="2731"/>
            <p14:sldId id="2732"/>
            <p14:sldId id="2733"/>
            <p14:sldId id="2734"/>
            <p14:sldId id="2735"/>
            <p14:sldId id="2736"/>
            <p14:sldId id="2737"/>
            <p14:sldId id="2738"/>
            <p14:sldId id="2739"/>
            <p14:sldId id="2740"/>
            <p14:sldId id="2741"/>
            <p14:sldId id="2742"/>
            <p14:sldId id="2743"/>
            <p14:sldId id="2744"/>
            <p14:sldId id="2745"/>
            <p14:sldId id="2746"/>
            <p14:sldId id="2747"/>
            <p14:sldId id="2748"/>
            <p14:sldId id="2749"/>
            <p14:sldId id="2750"/>
            <p14:sldId id="2751"/>
            <p14:sldId id="2752"/>
            <p14:sldId id="2753"/>
            <p14:sldId id="2754"/>
            <p14:sldId id="2755"/>
            <p14:sldId id="2756"/>
            <p14:sldId id="2757"/>
            <p14:sldId id="2758"/>
            <p14:sldId id="2759"/>
            <p14:sldId id="2760"/>
            <p14:sldId id="2761"/>
            <p14:sldId id="2762"/>
            <p14:sldId id="2763"/>
            <p14:sldId id="2764"/>
            <p14:sldId id="2765"/>
            <p14:sldId id="2766"/>
          </p14:sldIdLst>
        </p14:section>
        <p14:section name="Unit 25" id="{495F98D8-B707-4A07-8E8F-902636E5D588}">
          <p14:sldIdLst>
            <p14:sldId id="2494"/>
            <p14:sldId id="2767"/>
            <p14:sldId id="2768"/>
            <p14:sldId id="2769"/>
            <p14:sldId id="2770"/>
            <p14:sldId id="2771"/>
            <p14:sldId id="2772"/>
            <p14:sldId id="2773"/>
            <p14:sldId id="2774"/>
            <p14:sldId id="2775"/>
            <p14:sldId id="2776"/>
            <p14:sldId id="2777"/>
            <p14:sldId id="2778"/>
            <p14:sldId id="2779"/>
            <p14:sldId id="2780"/>
            <p14:sldId id="2781"/>
            <p14:sldId id="2782"/>
            <p14:sldId id="2783"/>
            <p14:sldId id="2784"/>
            <p14:sldId id="2785"/>
            <p14:sldId id="2786"/>
            <p14:sldId id="2787"/>
            <p14:sldId id="2788"/>
            <p14:sldId id="2789"/>
            <p14:sldId id="2790"/>
            <p14:sldId id="2791"/>
            <p14:sldId id="2792"/>
            <p14:sldId id="2793"/>
            <p14:sldId id="2794"/>
            <p14:sldId id="2795"/>
            <p14:sldId id="2796"/>
            <p14:sldId id="2797"/>
            <p14:sldId id="2798"/>
            <p14:sldId id="2799"/>
            <p14:sldId id="2800"/>
            <p14:sldId id="2801"/>
            <p14:sldId id="2802"/>
            <p14:sldId id="2803"/>
            <p14:sldId id="2804"/>
            <p14:sldId id="2805"/>
            <p14:sldId id="2806"/>
            <p14:sldId id="2807"/>
            <p14:sldId id="2808"/>
            <p14:sldId id="2809"/>
            <p14:sldId id="2810"/>
            <p14:sldId id="2811"/>
            <p14:sldId id="2812"/>
            <p14:sldId id="2813"/>
            <p14:sldId id="2814"/>
            <p14:sldId id="2815"/>
          </p14:sldIdLst>
        </p14:section>
        <p14:section name="Unit 26" id="{3D7E61F5-21BB-4B55-B21F-1456267D602D}">
          <p14:sldIdLst>
            <p14:sldId id="2542"/>
            <p14:sldId id="2816"/>
            <p14:sldId id="2817"/>
            <p14:sldId id="2818"/>
            <p14:sldId id="2819"/>
            <p14:sldId id="2820"/>
            <p14:sldId id="2821"/>
            <p14:sldId id="2822"/>
            <p14:sldId id="2823"/>
            <p14:sldId id="2824"/>
            <p14:sldId id="2825"/>
            <p14:sldId id="2826"/>
            <p14:sldId id="2827"/>
            <p14:sldId id="2828"/>
            <p14:sldId id="2829"/>
            <p14:sldId id="2830"/>
            <p14:sldId id="2831"/>
            <p14:sldId id="2832"/>
            <p14:sldId id="2833"/>
            <p14:sldId id="2834"/>
            <p14:sldId id="2835"/>
            <p14:sldId id="2836"/>
            <p14:sldId id="2837"/>
            <p14:sldId id="2838"/>
            <p14:sldId id="2839"/>
            <p14:sldId id="2840"/>
            <p14:sldId id="2841"/>
            <p14:sldId id="2842"/>
            <p14:sldId id="2843"/>
            <p14:sldId id="2844"/>
            <p14:sldId id="2845"/>
            <p14:sldId id="2846"/>
            <p14:sldId id="2847"/>
            <p14:sldId id="2848"/>
            <p14:sldId id="2849"/>
            <p14:sldId id="2850"/>
            <p14:sldId id="2851"/>
            <p14:sldId id="2852"/>
            <p14:sldId id="2853"/>
            <p14:sldId id="2854"/>
            <p14:sldId id="2583"/>
            <p14:sldId id="2584"/>
          </p14:sldIdLst>
        </p14:section>
      </p14:sectionLst>
    </p:ext>
    <p:ext uri="{EFAFB233-063F-42B5-8137-9DF3F51BA10A}">
      <p15:sldGuideLst xmlns:p15="http://schemas.microsoft.com/office/powerpoint/2012/main">
        <p15:guide id="3" orient="horz" pos="845" userDrawn="1">
          <p15:clr>
            <a:srgbClr val="A4A3A4"/>
          </p15:clr>
        </p15:guide>
        <p15:guide id="4" orient="horz" pos="1331" userDrawn="1">
          <p15:clr>
            <a:srgbClr val="A4A3A4"/>
          </p15:clr>
        </p15:guide>
        <p15:guide id="5" orient="horz" pos="1071" userDrawn="1">
          <p15:clr>
            <a:srgbClr val="A4A3A4"/>
          </p15:clr>
        </p15:guide>
        <p15:guide id="6" pos="816"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9A0"/>
    <a:srgbClr val="000000"/>
    <a:srgbClr val="5B9BD5"/>
    <a:srgbClr val="ECEFF6"/>
    <a:srgbClr val="F7F7F7"/>
    <a:srgbClr val="F1F1F1"/>
    <a:srgbClr val="FFFFFF"/>
    <a:srgbClr val="193EB0"/>
    <a:srgbClr val="8497B0"/>
    <a:srgbClr val="05BF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1" autoAdjust="0"/>
    <p:restoredTop sz="92593" autoAdjust="0"/>
  </p:normalViewPr>
  <p:slideViewPr>
    <p:cSldViewPr snapToGrid="0">
      <p:cViewPr varScale="1">
        <p:scale>
          <a:sx n="81" d="100"/>
          <a:sy n="81" d="100"/>
        </p:scale>
        <p:origin x="1291" y="62"/>
      </p:cViewPr>
      <p:guideLst>
        <p:guide orient="horz" pos="845"/>
        <p:guide orient="horz" pos="1331"/>
        <p:guide orient="horz" pos="1071"/>
        <p:guide pos="816"/>
      </p:guideLst>
    </p:cSldViewPr>
  </p:slideViewPr>
  <p:notesTextViewPr>
    <p:cViewPr>
      <p:scale>
        <a:sx n="1" d="1"/>
        <a:sy n="1" d="1"/>
      </p:scale>
      <p:origin x="0" y="0"/>
    </p:cViewPr>
  </p:notesTextViewPr>
  <p:sorterViewPr>
    <p:cViewPr>
      <p:scale>
        <a:sx n="160" d="100"/>
        <a:sy n="160" d="100"/>
      </p:scale>
      <p:origin x="0" y="-29904"/>
    </p:cViewPr>
  </p:sorterViewPr>
  <p:notesViewPr>
    <p:cSldViewPr snapToGrid="0" showGuides="1">
      <p:cViewPr>
        <p:scale>
          <a:sx n="50" d="100"/>
          <a:sy n="50" d="100"/>
        </p:scale>
        <p:origin x="5622" y="2058"/>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font" Target="fonts/font8.fntdata"/><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19.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font" Target="fonts/font9.fntdata"/><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font" Target="fonts/font20.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font" Target="fonts/font10.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notesMaster" Target="notesMasters/notesMaster1.xml"/><Relationship Id="rId292" Type="http://schemas.openxmlformats.org/officeDocument/2006/relationships/font" Target="fonts/font2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font" Target="fonts/font11.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font" Target="fonts/font1.fntdata"/><Relationship Id="rId293"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font" Target="fonts/font12.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font" Target="fonts/font2.fntdata"/><Relationship Id="rId294"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font" Target="fonts/font13.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font" Target="fonts/font3.fntdata"/><Relationship Id="rId29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font" Target="fonts/font14.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font" Target="fonts/font4.fntdata"/><Relationship Id="rId296"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15.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font" Target="fonts/font5.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16.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font" Target="fonts/font6.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17.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font" Target="fonts/font7.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18.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fontAlgn="auto">
              <a:spcBef>
                <a:spcPts val="0"/>
              </a:spcBef>
              <a:spcAft>
                <a:spcPts val="0"/>
              </a:spcAft>
              <a:defRPr kumimoji="0" sz="1200">
                <a:latin typeface="+mn-lt"/>
                <a:ea typeface="+mn-ea"/>
                <a:cs typeface="+mn-cs"/>
              </a:defRPr>
            </a:lvl1pPr>
          </a:lstStyle>
          <a:p>
            <a:pPr>
              <a:defRPr/>
            </a:pPr>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fontAlgn="auto">
              <a:spcBef>
                <a:spcPts val="0"/>
              </a:spcBef>
              <a:spcAft>
                <a:spcPts val="0"/>
              </a:spcAft>
              <a:defRPr kumimoji="0" sz="1200">
                <a:latin typeface="+mn-lt"/>
                <a:ea typeface="+mn-ea"/>
                <a:cs typeface="+mn-cs"/>
              </a:defRPr>
            </a:lvl1pPr>
          </a:lstStyle>
          <a:p>
            <a:pPr>
              <a:defRPr/>
            </a:pPr>
            <a:fld id="{AE4902DF-A078-44AD-8D07-985A76E39BC0}" type="datetimeFigureOut">
              <a:rPr lang="ko-KR" altLang="en-US"/>
              <a:pPr>
                <a:defRPr/>
              </a:pPr>
              <a:t>2022-06-21</a:t>
            </a:fld>
            <a:endParaRPr lang="ko-KR" altLang="en-US"/>
          </a:p>
        </p:txBody>
      </p:sp>
      <p:sp>
        <p:nvSpPr>
          <p:cNvPr id="4" name="슬라이드 이미지 개체 틀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1440" tIns="45720" rIns="91440" bIns="45720" rtlCol="0" anchor="ctr"/>
          <a:lstStyle/>
          <a:p>
            <a:pPr lvl="0"/>
            <a:endParaRPr lang="ko-KR" altLang="en-US" noProof="0"/>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fontAlgn="auto">
              <a:spcBef>
                <a:spcPts val="0"/>
              </a:spcBef>
              <a:spcAft>
                <a:spcPts val="0"/>
              </a:spcAft>
              <a:defRPr kumimoji="0" sz="1200">
                <a:latin typeface="+mn-lt"/>
                <a:ea typeface="+mn-ea"/>
                <a:cs typeface="+mn-cs"/>
              </a:defRPr>
            </a:lvl1pPr>
          </a:lstStyle>
          <a:p>
            <a:pPr>
              <a:defRPr/>
            </a:pP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fontAlgn="auto">
              <a:spcBef>
                <a:spcPts val="0"/>
              </a:spcBef>
              <a:spcAft>
                <a:spcPts val="0"/>
              </a:spcAft>
              <a:defRPr kumimoji="0" sz="1200">
                <a:latin typeface="+mn-lt"/>
                <a:ea typeface="+mn-ea"/>
                <a:cs typeface="+mn-cs"/>
              </a:defRPr>
            </a:lvl1pPr>
          </a:lstStyle>
          <a:p>
            <a:pPr>
              <a:defRPr/>
            </a:pPr>
            <a:fld id="{FADF23B2-3342-4405-8E32-027ADF311D3F}" type="slidenum">
              <a:rPr lang="ko-KR" altLang="en-US"/>
              <a:pPr>
                <a:defRPr/>
              </a:pPr>
              <a:t>‹#›</a:t>
            </a:fld>
            <a:endParaRPr lang="ko-KR" altLang="en-US"/>
          </a:p>
        </p:txBody>
      </p:sp>
    </p:spTree>
    <p:extLst>
      <p:ext uri="{BB962C8B-B14F-4D97-AF65-F5344CB8AC3E}">
        <p14:creationId xmlns:p14="http://schemas.microsoft.com/office/powerpoint/2010/main" val="3134890290"/>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맑은 고딕"/>
      </a:defRPr>
    </a:lvl1pPr>
    <a:lvl2pPr marL="457200" algn="l" rtl="0" eaLnBrk="0" fontAlgn="base" latinLnBrk="1" hangingPunct="0">
      <a:spcBef>
        <a:spcPct val="30000"/>
      </a:spcBef>
      <a:spcAft>
        <a:spcPct val="0"/>
      </a:spcAft>
      <a:defRPr sz="1200" kern="1200">
        <a:solidFill>
          <a:schemeClr val="tx1"/>
        </a:solidFill>
        <a:latin typeface="+mn-lt"/>
        <a:ea typeface="+mn-ea"/>
        <a:cs typeface="맑은 고딕"/>
      </a:defRPr>
    </a:lvl2pPr>
    <a:lvl3pPr marL="914400" algn="l" rtl="0" eaLnBrk="0" fontAlgn="base" latinLnBrk="1" hangingPunct="0">
      <a:spcBef>
        <a:spcPct val="30000"/>
      </a:spcBef>
      <a:spcAft>
        <a:spcPct val="0"/>
      </a:spcAft>
      <a:defRPr sz="1200" kern="1200">
        <a:solidFill>
          <a:schemeClr val="tx1"/>
        </a:solidFill>
        <a:latin typeface="+mn-lt"/>
        <a:ea typeface="+mn-ea"/>
        <a:cs typeface="맑은 고딕"/>
      </a:defRPr>
    </a:lvl3pPr>
    <a:lvl4pPr marL="1371600" algn="l" rtl="0" eaLnBrk="0" fontAlgn="base" latinLnBrk="1" hangingPunct="0">
      <a:spcBef>
        <a:spcPct val="30000"/>
      </a:spcBef>
      <a:spcAft>
        <a:spcPct val="0"/>
      </a:spcAft>
      <a:defRPr sz="1200" kern="1200">
        <a:solidFill>
          <a:schemeClr val="tx1"/>
        </a:solidFill>
        <a:latin typeface="+mn-lt"/>
        <a:ea typeface="+mn-ea"/>
        <a:cs typeface="맑은 고딕"/>
      </a:defRPr>
    </a:lvl4pPr>
    <a:lvl5pPr marL="1828800" algn="l" rtl="0" eaLnBrk="0" fontAlgn="base" latinLnBrk="1" hangingPunct="0">
      <a:spcBef>
        <a:spcPct val="30000"/>
      </a:spcBef>
      <a:spcAft>
        <a:spcPct val="0"/>
      </a:spcAft>
      <a:defRPr sz="1200" kern="1200">
        <a:solidFill>
          <a:schemeClr val="tx1"/>
        </a:solidFill>
        <a:latin typeface="+mn-lt"/>
        <a:ea typeface="+mn-ea"/>
        <a:cs typeface="맑은 고딕"/>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SamsungOne 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SamsungOne 400"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교사는 위의 코드 순서를 임의로 변경하면서 스택의 내용이 어떻게 변하는 지를 학생들에게 그림으로 설명한다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32</a:t>
            </a:fld>
            <a:endParaRPr lang="ko-KR" altLang="en-US"/>
          </a:p>
        </p:txBody>
      </p:sp>
    </p:spTree>
    <p:extLst>
      <p:ext uri="{BB962C8B-B14F-4D97-AF65-F5344CB8AC3E}">
        <p14:creationId xmlns:p14="http://schemas.microsoft.com/office/powerpoint/2010/main" val="1057468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ko-KR" altLang="en-US" dirty="0"/>
              <a:t>교사는 위의 코드 순서를 임의로 변경하면서 스택의 내용이 어떻게 변하는 지를 학생들에게 그림으로 설명한다</a:t>
            </a:r>
            <a:r>
              <a:rPr lang="en-US" altLang="ko-KR" dirty="0"/>
              <a: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40</a:t>
            </a:fld>
            <a:endParaRPr lang="ko-KR" altLang="en-US"/>
          </a:p>
        </p:txBody>
      </p:sp>
    </p:spTree>
    <p:extLst>
      <p:ext uri="{BB962C8B-B14F-4D97-AF65-F5344CB8AC3E}">
        <p14:creationId xmlns:p14="http://schemas.microsoft.com/office/powerpoint/2010/main" val="2645391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41</a:t>
            </a:fld>
            <a:endParaRPr lang="ko-KR" altLang="en-US"/>
          </a:p>
        </p:txBody>
      </p:sp>
    </p:spTree>
    <p:extLst>
      <p:ext uri="{BB962C8B-B14F-4D97-AF65-F5344CB8AC3E}">
        <p14:creationId xmlns:p14="http://schemas.microsoft.com/office/powerpoint/2010/main" val="1633217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60</a:t>
            </a:fld>
            <a:endParaRPr lang="ko-KR" altLang="en-US"/>
          </a:p>
        </p:txBody>
      </p:sp>
    </p:spTree>
    <p:extLst>
      <p:ext uri="{BB962C8B-B14F-4D97-AF65-F5344CB8AC3E}">
        <p14:creationId xmlns:p14="http://schemas.microsoft.com/office/powerpoint/2010/main" val="3746242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61</a:t>
            </a:fld>
            <a:endParaRPr lang="ko-KR" altLang="en-US"/>
          </a:p>
        </p:txBody>
      </p:sp>
    </p:spTree>
    <p:extLst>
      <p:ext uri="{BB962C8B-B14F-4D97-AF65-F5344CB8AC3E}">
        <p14:creationId xmlns:p14="http://schemas.microsoft.com/office/powerpoint/2010/main" val="1457394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63</a:t>
            </a:fld>
            <a:endParaRPr lang="ko-KR" altLang="en-US"/>
          </a:p>
        </p:txBody>
      </p:sp>
    </p:spTree>
    <p:extLst>
      <p:ext uri="{BB962C8B-B14F-4D97-AF65-F5344CB8AC3E}">
        <p14:creationId xmlns:p14="http://schemas.microsoft.com/office/powerpoint/2010/main" val="928431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64</a:t>
            </a:fld>
            <a:endParaRPr lang="ko-KR" altLang="en-US"/>
          </a:p>
        </p:txBody>
      </p:sp>
    </p:spTree>
    <p:extLst>
      <p:ext uri="{BB962C8B-B14F-4D97-AF65-F5344CB8AC3E}">
        <p14:creationId xmlns:p14="http://schemas.microsoft.com/office/powerpoint/2010/main" val="296886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65</a:t>
            </a:fld>
            <a:endParaRPr lang="ko-KR" altLang="en-US"/>
          </a:p>
        </p:txBody>
      </p:sp>
    </p:spTree>
    <p:extLst>
      <p:ext uri="{BB962C8B-B14F-4D97-AF65-F5344CB8AC3E}">
        <p14:creationId xmlns:p14="http://schemas.microsoft.com/office/powerpoint/2010/main" val="1325886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8898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SamsungOne 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SamsungOne 400" panose="02020603020101020101" pitchFamily="18" charset="-127"/>
              <a:cs typeface="+mn-cs"/>
            </a:endParaRPr>
          </a:p>
        </p:txBody>
      </p:sp>
    </p:spTree>
    <p:extLst>
      <p:ext uri="{BB962C8B-B14F-4D97-AF65-F5344CB8AC3E}">
        <p14:creationId xmlns:p14="http://schemas.microsoft.com/office/powerpoint/2010/main" val="3695498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SamsungOne 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SamsungOne 400"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SamsungOne 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SamsungOne 400" panose="02020603020101020101" pitchFamily="18" charset="-127"/>
              <a:cs typeface="+mn-cs"/>
            </a:endParaRPr>
          </a:p>
        </p:txBody>
      </p:sp>
    </p:spTree>
    <p:extLst>
      <p:ext uri="{BB962C8B-B14F-4D97-AF65-F5344CB8AC3E}">
        <p14:creationId xmlns:p14="http://schemas.microsoft.com/office/powerpoint/2010/main" val="1422716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SamsungOne 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SamsungOne 400" panose="02020603020101020101" pitchFamily="18" charset="-127"/>
              <a:cs typeface="+mn-cs"/>
            </a:endParaRPr>
          </a:p>
        </p:txBody>
      </p:sp>
    </p:spTree>
    <p:extLst>
      <p:ext uri="{BB962C8B-B14F-4D97-AF65-F5344CB8AC3E}">
        <p14:creationId xmlns:p14="http://schemas.microsoft.com/office/powerpoint/2010/main" val="720703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74</a:t>
            </a:fld>
            <a:endParaRPr lang="ko-KR" altLang="en-US"/>
          </a:p>
        </p:txBody>
      </p:sp>
    </p:spTree>
    <p:extLst>
      <p:ext uri="{BB962C8B-B14F-4D97-AF65-F5344CB8AC3E}">
        <p14:creationId xmlns:p14="http://schemas.microsoft.com/office/powerpoint/2010/main" val="820907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87</a:t>
            </a:fld>
            <a:endParaRPr lang="ko-KR" altLang="en-US"/>
          </a:p>
        </p:txBody>
      </p:sp>
    </p:spTree>
    <p:extLst>
      <p:ext uri="{BB962C8B-B14F-4D97-AF65-F5344CB8AC3E}">
        <p14:creationId xmlns:p14="http://schemas.microsoft.com/office/powerpoint/2010/main" val="3589215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94</a:t>
            </a:fld>
            <a:endParaRPr lang="ko-KR" altLang="en-US"/>
          </a:p>
        </p:txBody>
      </p:sp>
    </p:spTree>
    <p:extLst>
      <p:ext uri="{BB962C8B-B14F-4D97-AF65-F5344CB8AC3E}">
        <p14:creationId xmlns:p14="http://schemas.microsoft.com/office/powerpoint/2010/main" val="168581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95</a:t>
            </a:fld>
            <a:endParaRPr lang="ko-KR" altLang="en-US"/>
          </a:p>
        </p:txBody>
      </p:sp>
    </p:spTree>
    <p:extLst>
      <p:ext uri="{BB962C8B-B14F-4D97-AF65-F5344CB8AC3E}">
        <p14:creationId xmlns:p14="http://schemas.microsoft.com/office/powerpoint/2010/main" val="434658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spcAft>
                <a:spcPts val="600"/>
              </a:spcAft>
            </a:pPr>
            <a:r>
              <a:rPr lang="en-US" altLang="ko-KR" dirty="0"/>
              <a:t>Answer: </a:t>
            </a:r>
            <a:r>
              <a:rPr lang="en-US" altLang="ko-KR" sz="1200" dirty="0">
                <a:solidFill>
                  <a:srgbClr val="002060"/>
                </a:solidFill>
                <a:latin typeface="SamsungOne 400" panose="020B0503030303020204" pitchFamily="34" charset="0"/>
                <a:ea typeface="SamsungOne 400" panose="020B0503030303020204" pitchFamily="34" charset="0"/>
              </a:rPr>
              <a:t>['Tomato', 'Strawberry', 'Grapes'] </a:t>
            </a:r>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120</a:t>
            </a:fld>
            <a:endParaRPr lang="ko-KR" altLang="en-US"/>
          </a:p>
        </p:txBody>
      </p:sp>
    </p:spTree>
    <p:extLst>
      <p:ext uri="{BB962C8B-B14F-4D97-AF65-F5344CB8AC3E}">
        <p14:creationId xmlns:p14="http://schemas.microsoft.com/office/powerpoint/2010/main" val="2020772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t>Answer: </a:t>
            </a:r>
            <a:r>
              <a:rPr lang="en-US" altLang="ko-KR" sz="1200" dirty="0">
                <a:solidFill>
                  <a:srgbClr val="002060"/>
                </a:solidFill>
                <a:latin typeface="SamsungOne 400" panose="020B0503030303020204" pitchFamily="34" charset="0"/>
                <a:ea typeface="SamsungOne 400" panose="020B0503030303020204" pitchFamily="34" charset="0"/>
              </a:rPr>
              <a:t>[60, 70, 80, 90, 100]</a:t>
            </a:r>
            <a:r>
              <a:rPr lang="en-US" altLang="ko-KR" dirty="0"/>
              <a:t>.</a:t>
            </a:r>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121</a:t>
            </a:fld>
            <a:endParaRPr lang="ko-KR" altLang="en-US"/>
          </a:p>
        </p:txBody>
      </p:sp>
    </p:spTree>
    <p:extLst>
      <p:ext uri="{BB962C8B-B14F-4D97-AF65-F5344CB8AC3E}">
        <p14:creationId xmlns:p14="http://schemas.microsoft.com/office/powerpoint/2010/main" val="3851441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123</a:t>
            </a:fld>
            <a:endParaRPr lang="ko-KR" altLang="en-US"/>
          </a:p>
        </p:txBody>
      </p:sp>
    </p:spTree>
    <p:extLst>
      <p:ext uri="{BB962C8B-B14F-4D97-AF65-F5344CB8AC3E}">
        <p14:creationId xmlns:p14="http://schemas.microsoft.com/office/powerpoint/2010/main" val="1951056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124</a:t>
            </a:fld>
            <a:endParaRPr lang="ko-KR" altLang="en-US"/>
          </a:p>
        </p:txBody>
      </p:sp>
    </p:spTree>
    <p:extLst>
      <p:ext uri="{BB962C8B-B14F-4D97-AF65-F5344CB8AC3E}">
        <p14:creationId xmlns:p14="http://schemas.microsoft.com/office/powerpoint/2010/main" val="1480692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48898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dirty="0"/>
              <a:t>Deque</a:t>
            </a:r>
            <a:r>
              <a:rPr lang="ko-KR" altLang="en-US" dirty="0"/>
              <a:t>는 </a:t>
            </a:r>
            <a:r>
              <a:rPr lang="en-US" altLang="ko-KR" dirty="0"/>
              <a:t>dequeue</a:t>
            </a:r>
            <a:r>
              <a:rPr lang="ko-KR" altLang="en-US" dirty="0"/>
              <a:t>와의 혼란을 피하기 위해 </a:t>
            </a:r>
            <a:r>
              <a:rPr lang="en-US" altLang="ko-KR" dirty="0"/>
              <a:t>‘deck’</a:t>
            </a:r>
            <a:r>
              <a:rPr lang="ko-KR" altLang="en-US" dirty="0"/>
              <a:t>으로 발음한다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125</a:t>
            </a:fld>
            <a:endParaRPr lang="ko-KR" altLang="en-US"/>
          </a:p>
        </p:txBody>
      </p:sp>
    </p:spTree>
    <p:extLst>
      <p:ext uri="{BB962C8B-B14F-4D97-AF65-F5344CB8AC3E}">
        <p14:creationId xmlns:p14="http://schemas.microsoft.com/office/powerpoint/2010/main" val="1679788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01685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SamsungOne 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128</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SamsungOne 400" panose="02020603020101020101" pitchFamily="18" charset="-127"/>
              <a:cs typeface="+mn-cs"/>
            </a:endParaRPr>
          </a:p>
        </p:txBody>
      </p:sp>
    </p:spTree>
    <p:extLst>
      <p:ext uri="{BB962C8B-B14F-4D97-AF65-F5344CB8AC3E}">
        <p14:creationId xmlns:p14="http://schemas.microsoft.com/office/powerpoint/2010/main" val="4199223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SamsungOne 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129</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SamsungOne 400" panose="02020603020101020101" pitchFamily="18" charset="-127"/>
              <a:cs typeface="+mn-cs"/>
            </a:endParaRPr>
          </a:p>
        </p:txBody>
      </p:sp>
    </p:spTree>
    <p:extLst>
      <p:ext uri="{BB962C8B-B14F-4D97-AF65-F5344CB8AC3E}">
        <p14:creationId xmlns:p14="http://schemas.microsoft.com/office/powerpoint/2010/main" val="1363278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SamsungOne 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130</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SamsungOne 400" panose="02020603020101020101" pitchFamily="18" charset="-127"/>
              <a:cs typeface="+mn-cs"/>
            </a:endParaRPr>
          </a:p>
        </p:txBody>
      </p:sp>
    </p:spTree>
    <p:extLst>
      <p:ext uri="{BB962C8B-B14F-4D97-AF65-F5344CB8AC3E}">
        <p14:creationId xmlns:p14="http://schemas.microsoft.com/office/powerpoint/2010/main" val="3882753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133</a:t>
            </a:fld>
            <a:endParaRPr lang="ko-KR" altLang="en-US"/>
          </a:p>
        </p:txBody>
      </p:sp>
    </p:spTree>
    <p:extLst>
      <p:ext uri="{BB962C8B-B14F-4D97-AF65-F5344CB8AC3E}">
        <p14:creationId xmlns:p14="http://schemas.microsoft.com/office/powerpoint/2010/main" val="6549182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140</a:t>
            </a:fld>
            <a:endParaRPr lang="ko-KR" altLang="en-US"/>
          </a:p>
        </p:txBody>
      </p:sp>
    </p:spTree>
    <p:extLst>
      <p:ext uri="{BB962C8B-B14F-4D97-AF65-F5344CB8AC3E}">
        <p14:creationId xmlns:p14="http://schemas.microsoft.com/office/powerpoint/2010/main" val="4621838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150</a:t>
            </a:fld>
            <a:endParaRPr lang="ko-KR" altLang="en-US"/>
          </a:p>
        </p:txBody>
      </p:sp>
    </p:spTree>
    <p:extLst>
      <p:ext uri="{BB962C8B-B14F-4D97-AF65-F5344CB8AC3E}">
        <p14:creationId xmlns:p14="http://schemas.microsoft.com/office/powerpoint/2010/main" val="6499372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172</a:t>
            </a:fld>
            <a:endParaRPr lang="ko-KR" altLang="en-US"/>
          </a:p>
        </p:txBody>
      </p:sp>
    </p:spTree>
    <p:extLst>
      <p:ext uri="{BB962C8B-B14F-4D97-AF65-F5344CB8AC3E}">
        <p14:creationId xmlns:p14="http://schemas.microsoft.com/office/powerpoint/2010/main" val="219906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173</a:t>
            </a:fld>
            <a:endParaRPr lang="ko-KR" altLang="en-US"/>
          </a:p>
        </p:txBody>
      </p:sp>
    </p:spTree>
    <p:extLst>
      <p:ext uri="{BB962C8B-B14F-4D97-AF65-F5344CB8AC3E}">
        <p14:creationId xmlns:p14="http://schemas.microsoft.com/office/powerpoint/2010/main" val="3051348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SamsungOne 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SamsungOne 400" panose="02020603020101020101" pitchFamily="18" charset="-127"/>
              <a:cs typeface="+mn-cs"/>
            </a:endParaRPr>
          </a:p>
        </p:txBody>
      </p:sp>
    </p:spTree>
    <p:extLst>
      <p:ext uri="{BB962C8B-B14F-4D97-AF65-F5344CB8AC3E}">
        <p14:creationId xmlns:p14="http://schemas.microsoft.com/office/powerpoint/2010/main" val="30903795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175</a:t>
            </a:fld>
            <a:endParaRPr lang="ko-KR" altLang="en-US"/>
          </a:p>
        </p:txBody>
      </p:sp>
    </p:spTree>
    <p:extLst>
      <p:ext uri="{BB962C8B-B14F-4D97-AF65-F5344CB8AC3E}">
        <p14:creationId xmlns:p14="http://schemas.microsoft.com/office/powerpoint/2010/main" val="39573364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176</a:t>
            </a:fld>
            <a:endParaRPr lang="ko-KR" altLang="en-US"/>
          </a:p>
        </p:txBody>
      </p:sp>
    </p:spTree>
    <p:extLst>
      <p:ext uri="{BB962C8B-B14F-4D97-AF65-F5344CB8AC3E}">
        <p14:creationId xmlns:p14="http://schemas.microsoft.com/office/powerpoint/2010/main" val="2768940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def </a:t>
            </a:r>
            <a:r>
              <a:rPr lang="en-US" altLang="ko-KR" dirty="0" err="1"/>
              <a:t>word_count</a:t>
            </a:r>
            <a:r>
              <a:rPr lang="en-US" altLang="ko-KR" dirty="0"/>
              <a:t>(S, x):</a:t>
            </a:r>
          </a:p>
          <a:p>
            <a:r>
              <a:rPr lang="en-US" altLang="ko-KR" dirty="0"/>
              <a:t>    count = 0</a:t>
            </a:r>
          </a:p>
          <a:p>
            <a:r>
              <a:rPr lang="en-US" altLang="ko-KR" dirty="0"/>
              <a:t>    for word in S:</a:t>
            </a:r>
          </a:p>
          <a:p>
            <a:r>
              <a:rPr lang="en-US" altLang="ko-KR" dirty="0"/>
              <a:t>        if word == x:</a:t>
            </a:r>
          </a:p>
          <a:p>
            <a:r>
              <a:rPr lang="en-US" altLang="ko-KR" dirty="0"/>
              <a:t>            count += 1</a:t>
            </a:r>
          </a:p>
          <a:p>
            <a:r>
              <a:rPr lang="en-US" altLang="ko-KR" dirty="0"/>
              <a:t>    return count</a:t>
            </a:r>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177</a:t>
            </a:fld>
            <a:endParaRPr lang="ko-KR" altLang="en-US"/>
          </a:p>
        </p:txBody>
      </p:sp>
    </p:spTree>
    <p:extLst>
      <p:ext uri="{BB962C8B-B14F-4D97-AF65-F5344CB8AC3E}">
        <p14:creationId xmlns:p14="http://schemas.microsoft.com/office/powerpoint/2010/main" val="3509001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178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016854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SamsungOne 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179</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SamsungOne 400" panose="02020603020101020101" pitchFamily="18" charset="-127"/>
              <a:cs typeface="+mn-cs"/>
            </a:endParaRPr>
          </a:p>
        </p:txBody>
      </p:sp>
    </p:spTree>
    <p:extLst>
      <p:ext uri="{BB962C8B-B14F-4D97-AF65-F5344CB8AC3E}">
        <p14:creationId xmlns:p14="http://schemas.microsoft.com/office/powerpoint/2010/main" val="2258216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SamsungOne 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180</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SamsungOne 400" panose="02020603020101020101" pitchFamily="18" charset="-127"/>
              <a:cs typeface="+mn-cs"/>
            </a:endParaRPr>
          </a:p>
        </p:txBody>
      </p:sp>
    </p:spTree>
    <p:extLst>
      <p:ext uri="{BB962C8B-B14F-4D97-AF65-F5344CB8AC3E}">
        <p14:creationId xmlns:p14="http://schemas.microsoft.com/office/powerpoint/2010/main" val="4104342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SamsungOne 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181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SamsungOne 400" panose="02020603020101020101" pitchFamily="18" charset="-127"/>
              <a:cs typeface="+mn-cs"/>
            </a:endParaRPr>
          </a:p>
        </p:txBody>
      </p:sp>
    </p:spTree>
    <p:extLst>
      <p:ext uri="{BB962C8B-B14F-4D97-AF65-F5344CB8AC3E}">
        <p14:creationId xmlns:p14="http://schemas.microsoft.com/office/powerpoint/2010/main" val="6235547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교사는 </a:t>
            </a:r>
            <a:r>
              <a:rPr lang="en-US" altLang="ko-KR" dirty="0"/>
              <a:t>S</a:t>
            </a:r>
            <a:r>
              <a:rPr lang="ko-KR" altLang="en-US" dirty="0"/>
              <a:t>의 원소 개수를 변경하면서 실행 횟수를 학생들에게 확인할 수 있도록 안내한다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209</a:t>
            </a:fld>
            <a:endParaRPr lang="ko-KR" altLang="en-US"/>
          </a:p>
        </p:txBody>
      </p:sp>
    </p:spTree>
    <p:extLst>
      <p:ext uri="{BB962C8B-B14F-4D97-AF65-F5344CB8AC3E}">
        <p14:creationId xmlns:p14="http://schemas.microsoft.com/office/powerpoint/2010/main" val="24471876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222</a:t>
            </a:fld>
            <a:endParaRPr lang="ko-KR" altLang="en-US"/>
          </a:p>
        </p:txBody>
      </p:sp>
    </p:spTree>
    <p:extLst>
      <p:ext uri="{BB962C8B-B14F-4D97-AF65-F5344CB8AC3E}">
        <p14:creationId xmlns:p14="http://schemas.microsoft.com/office/powerpoint/2010/main" val="37538635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223</a:t>
            </a:fld>
            <a:endParaRPr lang="ko-KR" altLang="en-US"/>
          </a:p>
        </p:txBody>
      </p:sp>
    </p:spTree>
    <p:extLst>
      <p:ext uri="{BB962C8B-B14F-4D97-AF65-F5344CB8AC3E}">
        <p14:creationId xmlns:p14="http://schemas.microsoft.com/office/powerpoint/2010/main" val="2028099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SamsungOne 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SamsungOne 400" panose="02020603020101020101" pitchFamily="18" charset="-127"/>
              <a:cs typeface="+mn-cs"/>
            </a:endParaRPr>
          </a:p>
        </p:txBody>
      </p:sp>
    </p:spTree>
    <p:extLst>
      <p:ext uri="{BB962C8B-B14F-4D97-AF65-F5344CB8AC3E}">
        <p14:creationId xmlns:p14="http://schemas.microsoft.com/office/powerpoint/2010/main" val="754655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225</a:t>
            </a:fld>
            <a:endParaRPr lang="ko-KR" altLang="en-US"/>
          </a:p>
        </p:txBody>
      </p:sp>
    </p:spTree>
    <p:extLst>
      <p:ext uri="{BB962C8B-B14F-4D97-AF65-F5344CB8AC3E}">
        <p14:creationId xmlns:p14="http://schemas.microsoft.com/office/powerpoint/2010/main" val="5024950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226</a:t>
            </a:fld>
            <a:endParaRPr lang="ko-KR" altLang="en-US"/>
          </a:p>
        </p:txBody>
      </p:sp>
    </p:spTree>
    <p:extLst>
      <p:ext uri="{BB962C8B-B14F-4D97-AF65-F5344CB8AC3E}">
        <p14:creationId xmlns:p14="http://schemas.microsoft.com/office/powerpoint/2010/main" val="3084311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227</a:t>
            </a:fld>
            <a:endParaRPr lang="ko-KR" altLang="en-US"/>
          </a:p>
        </p:txBody>
      </p:sp>
    </p:spTree>
    <p:extLst>
      <p:ext uri="{BB962C8B-B14F-4D97-AF65-F5344CB8AC3E}">
        <p14:creationId xmlns:p14="http://schemas.microsoft.com/office/powerpoint/2010/main" val="7738443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228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016854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SamsungOne 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229</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SamsungOne 400" panose="02020603020101020101" pitchFamily="18" charset="-127"/>
              <a:cs typeface="+mn-cs"/>
            </a:endParaRPr>
          </a:p>
        </p:txBody>
      </p:sp>
    </p:spTree>
    <p:extLst>
      <p:ext uri="{BB962C8B-B14F-4D97-AF65-F5344CB8AC3E}">
        <p14:creationId xmlns:p14="http://schemas.microsoft.com/office/powerpoint/2010/main" val="28158515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SamsungOne 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230</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SamsungOne 400" panose="02020603020101020101" pitchFamily="18" charset="-127"/>
              <a:cs typeface="+mn-cs"/>
            </a:endParaRPr>
          </a:p>
        </p:txBody>
      </p:sp>
    </p:spTree>
    <p:extLst>
      <p:ext uri="{BB962C8B-B14F-4D97-AF65-F5344CB8AC3E}">
        <p14:creationId xmlns:p14="http://schemas.microsoft.com/office/powerpoint/2010/main" val="9658999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SamsungOne 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231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SamsungOne 400" panose="02020603020101020101" pitchFamily="18" charset="-127"/>
              <a:cs typeface="+mn-cs"/>
            </a:endParaRPr>
          </a:p>
        </p:txBody>
      </p:sp>
    </p:spTree>
    <p:extLst>
      <p:ext uri="{BB962C8B-B14F-4D97-AF65-F5344CB8AC3E}">
        <p14:creationId xmlns:p14="http://schemas.microsoft.com/office/powerpoint/2010/main" val="2085879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256</a:t>
            </a:fld>
            <a:endParaRPr lang="ko-KR" altLang="en-US"/>
          </a:p>
        </p:txBody>
      </p:sp>
    </p:spTree>
    <p:extLst>
      <p:ext uri="{BB962C8B-B14F-4D97-AF65-F5344CB8AC3E}">
        <p14:creationId xmlns:p14="http://schemas.microsoft.com/office/powerpoint/2010/main" val="34742254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262</a:t>
            </a:fld>
            <a:endParaRPr lang="ko-KR" altLang="en-US"/>
          </a:p>
        </p:txBody>
      </p:sp>
    </p:spTree>
    <p:extLst>
      <p:ext uri="{BB962C8B-B14F-4D97-AF65-F5344CB8AC3E}">
        <p14:creationId xmlns:p14="http://schemas.microsoft.com/office/powerpoint/2010/main" val="25680872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263</a:t>
            </a:fld>
            <a:endParaRPr lang="ko-KR" altLang="en-US"/>
          </a:p>
        </p:txBody>
      </p:sp>
    </p:spTree>
    <p:extLst>
      <p:ext uri="{BB962C8B-B14F-4D97-AF65-F5344CB8AC3E}">
        <p14:creationId xmlns:p14="http://schemas.microsoft.com/office/powerpoint/2010/main" val="1986831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SamsungOne 400"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SamsungOne 400" panose="02020603020101020101" pitchFamily="18" charset="-127"/>
              <a:cs typeface="+mn-cs"/>
            </a:endParaRPr>
          </a:p>
        </p:txBody>
      </p:sp>
    </p:spTree>
    <p:extLst>
      <p:ext uri="{BB962C8B-B14F-4D97-AF65-F5344CB8AC3E}">
        <p14:creationId xmlns:p14="http://schemas.microsoft.com/office/powerpoint/2010/main" val="4165276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265</a:t>
            </a:fld>
            <a:endParaRPr lang="ko-KR" altLang="en-US"/>
          </a:p>
        </p:txBody>
      </p:sp>
    </p:spTree>
    <p:extLst>
      <p:ext uri="{BB962C8B-B14F-4D97-AF65-F5344CB8AC3E}">
        <p14:creationId xmlns:p14="http://schemas.microsoft.com/office/powerpoint/2010/main" val="40288152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266</a:t>
            </a:fld>
            <a:endParaRPr lang="ko-KR" altLang="en-US"/>
          </a:p>
        </p:txBody>
      </p:sp>
    </p:spTree>
    <p:extLst>
      <p:ext uri="{BB962C8B-B14F-4D97-AF65-F5344CB8AC3E}">
        <p14:creationId xmlns:p14="http://schemas.microsoft.com/office/powerpoint/2010/main" val="22576296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267</a:t>
            </a:fld>
            <a:endParaRPr lang="ko-KR" altLang="en-US"/>
          </a:p>
        </p:txBody>
      </p:sp>
    </p:spTree>
    <p:extLst>
      <p:ext uri="{BB962C8B-B14F-4D97-AF65-F5344CB8AC3E}">
        <p14:creationId xmlns:p14="http://schemas.microsoft.com/office/powerpoint/2010/main" val="2791839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268</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02679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14</a:t>
            </a:fld>
            <a:endParaRPr lang="ko-KR" altLang="en-US"/>
          </a:p>
        </p:txBody>
      </p:sp>
    </p:spTree>
    <p:extLst>
      <p:ext uri="{BB962C8B-B14F-4D97-AF65-F5344CB8AC3E}">
        <p14:creationId xmlns:p14="http://schemas.microsoft.com/office/powerpoint/2010/main" val="1112960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15</a:t>
            </a:fld>
            <a:endParaRPr lang="ko-KR" altLang="en-US"/>
          </a:p>
        </p:txBody>
      </p:sp>
    </p:spTree>
    <p:extLst>
      <p:ext uri="{BB962C8B-B14F-4D97-AF65-F5344CB8AC3E}">
        <p14:creationId xmlns:p14="http://schemas.microsoft.com/office/powerpoint/2010/main" val="365984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16</a:t>
            </a:fld>
            <a:endParaRPr lang="ko-KR" altLang="en-US"/>
          </a:p>
        </p:txBody>
      </p:sp>
    </p:spTree>
    <p:extLst>
      <p:ext uri="{BB962C8B-B14F-4D97-AF65-F5344CB8AC3E}">
        <p14:creationId xmlns:p14="http://schemas.microsoft.com/office/powerpoint/2010/main" val="1241832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6" name="슬라이드 번호 개체 틀 15">
            <a:extLst>
              <a:ext uri="{FF2B5EF4-FFF2-40B4-BE49-F238E27FC236}">
                <a16:creationId xmlns:a16="http://schemas.microsoft.com/office/drawing/2014/main" xmlns="" id="{EDB19A19-50C0-4BAB-A77F-A9888595DE3D}"/>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4. Algorithm 1 – Data Structures</a:t>
            </a:r>
          </a:p>
        </p:txBody>
      </p:sp>
    </p:spTree>
    <p:extLst>
      <p:ext uri="{BB962C8B-B14F-4D97-AF65-F5344CB8AC3E}">
        <p14:creationId xmlns:p14="http://schemas.microsoft.com/office/powerpoint/2010/main" val="2379487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Quiz">
    <p:spTree>
      <p:nvGrpSpPr>
        <p:cNvPr id="1" name=""/>
        <p:cNvGrpSpPr/>
        <p:nvPr/>
      </p:nvGrpSpPr>
      <p:grpSpPr>
        <a:xfrm>
          <a:off x="0" y="0"/>
          <a:ext cx="0" cy="0"/>
          <a:chOff x="0" y="0"/>
          <a:chExt cx="0" cy="0"/>
        </a:xfrm>
      </p:grpSpPr>
      <p:sp>
        <p:nvSpPr>
          <p:cNvPr id="3" name="직사각형 2"/>
          <p:cNvSpPr/>
          <p:nvPr userDrawn="1"/>
        </p:nvSpPr>
        <p:spPr>
          <a:xfrm>
            <a:off x="451306" y="1220478"/>
            <a:ext cx="9001905"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userDrawn="1"/>
        </p:nvSpPr>
        <p:spPr>
          <a:xfrm>
            <a:off x="451306" y="2070324"/>
            <a:ext cx="9001905"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396" y="5406364"/>
            <a:ext cx="112904" cy="109719"/>
          </a:xfrm>
          <a:prstGeom prst="rect">
            <a:avLst/>
          </a:prstGeom>
        </p:spPr>
      </p:pic>
      <p:cxnSp>
        <p:nvCxnSpPr>
          <p:cNvPr id="14" name="직선 연결선 13">
            <a:extLst>
              <a:ext uri="{FF2B5EF4-FFF2-40B4-BE49-F238E27FC236}">
                <a16:creationId xmlns:a16="http://schemas.microsoft.com/office/drawing/2014/main" xmlns="" id="{3BBBBCF4-8F64-4C44-B381-7016C297D04F}"/>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xmlns="" id="{2FC1FA6A-7119-4287-A121-C31068A9FCD3}"/>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94BFF8EC-69D9-42AE-A84D-CEFDE15AD513}"/>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a16="http://schemas.microsoft.com/office/drawing/2014/main" xmlns="" id="{A3338F14-C71C-49FB-9B8F-636CAA3F7EFA}"/>
              </a:ext>
            </a:extLst>
          </p:cNvPr>
          <p:cNvGrpSpPr/>
          <p:nvPr userDrawn="1"/>
        </p:nvGrpSpPr>
        <p:grpSpPr>
          <a:xfrm>
            <a:off x="0" y="1"/>
            <a:ext cx="9906000" cy="999802"/>
            <a:chOff x="0" y="1"/>
            <a:chExt cx="9906000" cy="999802"/>
          </a:xfrm>
        </p:grpSpPr>
        <p:sp>
          <p:nvSpPr>
            <p:cNvPr id="28" name="직사각형 27">
              <a:extLst>
                <a:ext uri="{FF2B5EF4-FFF2-40B4-BE49-F238E27FC236}">
                  <a16:creationId xmlns:a16="http://schemas.microsoft.com/office/drawing/2014/main" xmlns=""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xmlns=""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슬라이드 번호 개체 틀 15">
            <a:extLst>
              <a:ext uri="{FF2B5EF4-FFF2-40B4-BE49-F238E27FC236}">
                <a16:creationId xmlns:a16="http://schemas.microsoft.com/office/drawing/2014/main" xmlns="" id="{7A627045-E87D-4FC1-8CE5-25DA5AF97A25}"/>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4. Algorithm 1 – Data Structures</a:t>
            </a:r>
          </a:p>
        </p:txBody>
      </p:sp>
    </p:spTree>
    <p:extLst>
      <p:ext uri="{BB962C8B-B14F-4D97-AF65-F5344CB8AC3E}">
        <p14:creationId xmlns:p14="http://schemas.microsoft.com/office/powerpoint/2010/main" val="2228010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Quiz">
    <p:spTree>
      <p:nvGrpSpPr>
        <p:cNvPr id="1" name=""/>
        <p:cNvGrpSpPr/>
        <p:nvPr/>
      </p:nvGrpSpPr>
      <p:grpSpPr>
        <a:xfrm>
          <a:off x="0" y="0"/>
          <a:ext cx="0" cy="0"/>
          <a:chOff x="0" y="0"/>
          <a:chExt cx="0" cy="0"/>
        </a:xfrm>
      </p:grpSpPr>
      <p:cxnSp>
        <p:nvCxnSpPr>
          <p:cNvPr id="14" name="직선 연결선 13">
            <a:extLst>
              <a:ext uri="{FF2B5EF4-FFF2-40B4-BE49-F238E27FC236}">
                <a16:creationId xmlns:a16="http://schemas.microsoft.com/office/drawing/2014/main" xmlns="" id="{3BBBBCF4-8F64-4C44-B381-7016C297D04F}"/>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xmlns="" id="{2FC1FA6A-7119-4287-A121-C31068A9FCD3}"/>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94BFF8EC-69D9-42AE-A84D-CEFDE15AD513}"/>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a16="http://schemas.microsoft.com/office/drawing/2014/main" xmlns="" id="{A3338F14-C71C-49FB-9B8F-636CAA3F7EFA}"/>
              </a:ext>
            </a:extLst>
          </p:cNvPr>
          <p:cNvGrpSpPr/>
          <p:nvPr userDrawn="1"/>
        </p:nvGrpSpPr>
        <p:grpSpPr>
          <a:xfrm>
            <a:off x="0" y="1"/>
            <a:ext cx="9906000" cy="999802"/>
            <a:chOff x="0" y="1"/>
            <a:chExt cx="9906000" cy="999802"/>
          </a:xfrm>
        </p:grpSpPr>
        <p:sp>
          <p:nvSpPr>
            <p:cNvPr id="28" name="직사각형 27">
              <a:extLst>
                <a:ext uri="{FF2B5EF4-FFF2-40B4-BE49-F238E27FC236}">
                  <a16:creationId xmlns:a16="http://schemas.microsoft.com/office/drawing/2014/main" xmlns=""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xmlns=""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슬라이드 번호 개체 틀 15">
            <a:extLst>
              <a:ext uri="{FF2B5EF4-FFF2-40B4-BE49-F238E27FC236}">
                <a16:creationId xmlns:a16="http://schemas.microsoft.com/office/drawing/2014/main" xmlns="" id="{7A627045-E87D-4FC1-8CE5-25DA5AF97A25}"/>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4. Algorithm 1 – Data Structures</a:t>
            </a:r>
          </a:p>
        </p:txBody>
      </p:sp>
    </p:spTree>
    <p:extLst>
      <p:ext uri="{BB962C8B-B14F-4D97-AF65-F5344CB8AC3E}">
        <p14:creationId xmlns:p14="http://schemas.microsoft.com/office/powerpoint/2010/main" val="356384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612" y="900000"/>
            <a:ext cx="9003600"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9" name="슬라이드 번호 개체 틀 15">
            <a:extLst>
              <a:ext uri="{FF2B5EF4-FFF2-40B4-BE49-F238E27FC236}">
                <a16:creationId xmlns:a16="http://schemas.microsoft.com/office/drawing/2014/main" xmlns="" id="{8F914367-81F8-4895-8950-FBD7F5CC06EC}"/>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4. Algorithm 1 – Data Structures</a:t>
            </a:r>
          </a:p>
        </p:txBody>
      </p:sp>
    </p:spTree>
    <p:extLst>
      <p:ext uri="{BB962C8B-B14F-4D97-AF65-F5344CB8AC3E}">
        <p14:creationId xmlns:p14="http://schemas.microsoft.com/office/powerpoint/2010/main" val="1357378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xmlns=""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95"/>
            <a:ext cx="9902825" cy="6853605"/>
          </a:xfrm>
          <a:prstGeom prst="rect">
            <a:avLst/>
          </a:prstGeom>
        </p:spPr>
      </p:pic>
      <p:sp>
        <p:nvSpPr>
          <p:cNvPr id="2" name="직사각형 1"/>
          <p:cNvSpPr/>
          <p:nvPr userDrawn="1"/>
        </p:nvSpPr>
        <p:spPr>
          <a:xfrm>
            <a:off x="1" y="0"/>
            <a:ext cx="9902825"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60"/>
          </a:p>
        </p:txBody>
      </p:sp>
      <p:sp>
        <p:nvSpPr>
          <p:cNvPr id="7" name="직사각형 6">
            <a:extLst>
              <a:ext uri="{FF2B5EF4-FFF2-40B4-BE49-F238E27FC236}">
                <a16:creationId xmlns:a16="http://schemas.microsoft.com/office/drawing/2014/main" xmlns="" id="{782B242C-8600-47F0-98D5-6EA512C41BF2}"/>
              </a:ext>
            </a:extLst>
          </p:cNvPr>
          <p:cNvSpPr/>
          <p:nvPr userDrawn="1"/>
        </p:nvSpPr>
        <p:spPr>
          <a:xfrm>
            <a:off x="449612" y="5677031"/>
            <a:ext cx="9003600"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smtClean="0">
                <a:ln>
                  <a:noFill/>
                </a:ln>
                <a:solidFill>
                  <a:prstClr val="white"/>
                </a:solidFill>
                <a:effectLst/>
                <a:uLnTx/>
                <a:uFillTx/>
                <a:latin typeface="SamsungOne 400C" panose="020B0506030303020204" pitchFamily="34" charset="0"/>
                <a:ea typeface="SamsungOne 400C" panose="020B0506030303020204" pitchFamily="34" charset="0"/>
                <a:cs typeface="+mn-cs"/>
              </a:rPr>
              <a:t>2022 </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All rights reserved.</a:t>
            </a:r>
          </a:p>
          <a:p>
            <a:pPr marL="0" marR="0" lvl="0" indent="0" algn="l" defTabSz="914400"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400"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a:t>
            </a:r>
            <a:r>
              <a:rPr kumimoji="0" lang="en-US" altLang="ko-KR" sz="1000" b="0" i="0" u="none" strike="noStrike" kern="1200" cap="none" spc="0" normalizeH="0" baseline="0" noProof="0" dirty="0" smtClean="0">
                <a:ln>
                  <a:noFill/>
                </a:ln>
                <a:solidFill>
                  <a:prstClr val="white"/>
                </a:solidFill>
                <a:effectLst/>
                <a:uLnTx/>
                <a:uFillTx/>
                <a:latin typeface="SamsungOne 400C" panose="020B0506030303020204" pitchFamily="34" charset="0"/>
                <a:ea typeface="SamsungOne 400C" panose="020B0506030303020204" pitchFamily="34" charset="0"/>
                <a:cs typeface="+mn-cs"/>
              </a:rPr>
              <a:t>Innovation </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Campus or to use the entire or part of this book, you must receive written consent from copyright holder.</a:t>
            </a:r>
          </a:p>
        </p:txBody>
      </p:sp>
      <p:pic>
        <p:nvPicPr>
          <p:cNvPr id="10" name="그림 3">
            <a:extLst>
              <a:ext uri="{FF2B5EF4-FFF2-40B4-BE49-F238E27FC236}">
                <a16:creationId xmlns:a16="http://schemas.microsoft.com/office/drawing/2014/main" xmlns=""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3012" y="3022951"/>
            <a:ext cx="2476800" cy="812098"/>
          </a:xfrm>
          <a:prstGeom prst="rect">
            <a:avLst/>
          </a:prstGeom>
        </p:spPr>
      </p:pic>
      <p:sp>
        <p:nvSpPr>
          <p:cNvPr id="9"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612" y="450000"/>
            <a:ext cx="129098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dirty="0"/>
          </a:p>
        </p:txBody>
      </p:sp>
    </p:spTree>
    <p:extLst>
      <p:ext uri="{BB962C8B-B14F-4D97-AF65-F5344CB8AC3E}">
        <p14:creationId xmlns:p14="http://schemas.microsoft.com/office/powerpoint/2010/main" val="1773018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5"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612" y="450000"/>
            <a:ext cx="1282433"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6998" y="6141164"/>
            <a:ext cx="1372004" cy="450000"/>
          </a:xfrm>
          <a:prstGeom prst="rect">
            <a:avLst/>
          </a:prstGeom>
        </p:spPr>
      </p:pic>
    </p:spTree>
    <p:extLst>
      <p:ext uri="{BB962C8B-B14F-4D97-AF65-F5344CB8AC3E}">
        <p14:creationId xmlns:p14="http://schemas.microsoft.com/office/powerpoint/2010/main" val="549338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6"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612" y="450000"/>
            <a:ext cx="1282433"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6998" y="6141164"/>
            <a:ext cx="1372004" cy="450000"/>
          </a:xfrm>
          <a:prstGeom prst="rect">
            <a:avLst/>
          </a:prstGeom>
        </p:spPr>
      </p:pic>
    </p:spTree>
    <p:extLst>
      <p:ext uri="{BB962C8B-B14F-4D97-AF65-F5344CB8AC3E}">
        <p14:creationId xmlns:p14="http://schemas.microsoft.com/office/powerpoint/2010/main" val="3857595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xmlns="" id="{1B2B22C2-BBD9-4044-B049-D10CDF14FDE6}"/>
              </a:ext>
            </a:extLst>
          </p:cNvPr>
          <p:cNvSpPr txBox="1">
            <a:spLocks/>
          </p:cNvSpPr>
          <p:nvPr userDrawn="1"/>
        </p:nvSpPr>
        <p:spPr>
          <a:xfrm>
            <a:off x="6907492" y="6347710"/>
            <a:ext cx="1853071"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r>
              <a:rPr kumimoji="1" lang="en-US" altLang="ko-KR" sz="1100" kern="12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Algorithm 1 – Data Structures</a:t>
            </a:r>
          </a:p>
        </p:txBody>
      </p:sp>
      <p:sp>
        <p:nvSpPr>
          <p:cNvPr id="3" name="슬라이드 번호 개체 틀 15">
            <a:extLst>
              <a:ext uri="{FF2B5EF4-FFF2-40B4-BE49-F238E27FC236}">
                <a16:creationId xmlns:a16="http://schemas.microsoft.com/office/drawing/2014/main" xmlns="" id="{8C6D6C91-60C1-41CF-B03F-1735A6A41637}"/>
              </a:ext>
            </a:extLst>
          </p:cNvPr>
          <p:cNvSpPr txBox="1">
            <a:spLocks/>
          </p:cNvSpPr>
          <p:nvPr userDrawn="1"/>
        </p:nvSpPr>
        <p:spPr>
          <a:xfrm>
            <a:off x="8808690" y="6347726"/>
            <a:ext cx="538336"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/44</a:t>
            </a:r>
          </a:p>
        </p:txBody>
      </p:sp>
    </p:spTree>
    <p:extLst>
      <p:ext uri="{BB962C8B-B14F-4D97-AF65-F5344CB8AC3E}">
        <p14:creationId xmlns:p14="http://schemas.microsoft.com/office/powerpoint/2010/main" val="1630023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40360294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34232749-1D52-4EC0-A863-DECD87E55E64}"/>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4. Algorithm 1 – Data Structures</a:t>
            </a:r>
          </a:p>
        </p:txBody>
      </p:sp>
    </p:spTree>
    <p:extLst>
      <p:ext uri="{BB962C8B-B14F-4D97-AF65-F5344CB8AC3E}">
        <p14:creationId xmlns:p14="http://schemas.microsoft.com/office/powerpoint/2010/main" val="2107007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814FA4C5-9449-4DCB-BB37-431006DF6A41}"/>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4. Algorithm 1 – Data Structures</a:t>
            </a:r>
          </a:p>
        </p:txBody>
      </p:sp>
    </p:spTree>
    <p:extLst>
      <p:ext uri="{BB962C8B-B14F-4D97-AF65-F5344CB8AC3E}">
        <p14:creationId xmlns:p14="http://schemas.microsoft.com/office/powerpoint/2010/main" val="2731407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3078321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사용자 지정 레이아웃">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9" name="직선 연결선 8">
            <a:extLst>
              <a:ext uri="{FF2B5EF4-FFF2-40B4-BE49-F238E27FC236}">
                <a16:creationId xmlns:a16="http://schemas.microsoft.com/office/drawing/2014/main" xmlns="" id="{C1C72A62-C683-4E28-9DB3-48070C29EDE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직사각형 7">
            <a:extLst>
              <a:ext uri="{FF2B5EF4-FFF2-40B4-BE49-F238E27FC236}">
                <a16:creationId xmlns:a16="http://schemas.microsoft.com/office/drawing/2014/main" xmlns="" id="{7E1E12FC-CEBB-4147-9EEB-E670A93F6B1E}"/>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solidFill>
                <a:latin typeface="Samsung Sharp Sans Bold" pitchFamily="2" charset="0"/>
                <a:ea typeface="Samsung Sharp Sans Bold" pitchFamily="2" charset="0"/>
                <a:cs typeface="Samsung Sharp Sans Bold" pitchFamily="2" charset="0"/>
              </a:rPr>
              <a:t>Samsung Innovation Campus</a:t>
            </a:r>
          </a:p>
        </p:txBody>
      </p:sp>
      <p:sp>
        <p:nvSpPr>
          <p:cNvPr id="8" name="슬라이드 번호 개체 틀 15">
            <a:extLst>
              <a:ext uri="{FF2B5EF4-FFF2-40B4-BE49-F238E27FC236}">
                <a16:creationId xmlns:a16="http://schemas.microsoft.com/office/drawing/2014/main" xmlns="" id="{E8E00BC6-C801-43F7-BD46-10507A259038}"/>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solidFill>
                <a:latin typeface="Samsung Sharp Sans Medium"/>
                <a:ea typeface="SamsungOne 400" panose="020B0503030303020204" pitchFamily="34" charset="0"/>
                <a:cs typeface="Arial Unicode MS" panose="020B0604020202020204" pitchFamily="50" charset="-127"/>
              </a:rPr>
              <a:t>Chapter 4. Algorithm 1 – Data Structure</a:t>
            </a:r>
          </a:p>
        </p:txBody>
      </p:sp>
    </p:spTree>
    <p:extLst>
      <p:ext uri="{BB962C8B-B14F-4D97-AF65-F5344CB8AC3E}">
        <p14:creationId xmlns:p14="http://schemas.microsoft.com/office/powerpoint/2010/main" val="1504547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a16="http://schemas.microsoft.com/office/drawing/2014/main" xmlns="" id="{FF987349-48DA-463A-A100-2CE81E78911B}"/>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4. Algorithm 1 – Data Structures</a:t>
            </a:r>
          </a:p>
        </p:txBody>
      </p:sp>
    </p:spTree>
    <p:extLst>
      <p:ext uri="{BB962C8B-B14F-4D97-AF65-F5344CB8AC3E}">
        <p14:creationId xmlns:p14="http://schemas.microsoft.com/office/powerpoint/2010/main" val="2314354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51468" y="651337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5"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6115050" y="6513372"/>
            <a:ext cx="30434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4. Algorithm 1 – Data Structures</a:t>
            </a:r>
          </a:p>
        </p:txBody>
      </p:sp>
      <p:grpSp>
        <p:nvGrpSpPr>
          <p:cNvPr id="6" name="그룹 5"/>
          <p:cNvGrpSpPr/>
          <p:nvPr userDrawn="1"/>
        </p:nvGrpSpPr>
        <p:grpSpPr>
          <a:xfrm>
            <a:off x="441992" y="1828800"/>
            <a:ext cx="9015892" cy="4451133"/>
            <a:chOff x="441992" y="1828800"/>
            <a:chExt cx="9015892" cy="4451133"/>
          </a:xfrm>
        </p:grpSpPr>
        <p:sp>
          <p:nvSpPr>
            <p:cNvPr id="2" name="직사각형 1"/>
            <p:cNvSpPr/>
            <p:nvPr userDrawn="1"/>
          </p:nvSpPr>
          <p:spPr>
            <a:xfrm>
              <a:off x="441992" y="1828800"/>
              <a:ext cx="9015892" cy="4451133"/>
            </a:xfrm>
            <a:prstGeom prst="rect">
              <a:avLst/>
            </a:prstGeom>
            <a:solidFill>
              <a:srgbClr val="F7F7F7"/>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cxnSp>
          <p:nvCxnSpPr>
            <p:cNvPr id="4" name="직선 연결선 3"/>
            <p:cNvCxnSpPr/>
            <p:nvPr userDrawn="1"/>
          </p:nvCxnSpPr>
          <p:spPr>
            <a:xfrm>
              <a:off x="441992" y="1841812"/>
              <a:ext cx="9015892" cy="0"/>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121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51468" y="6513372"/>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5"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6115050" y="6513372"/>
            <a:ext cx="30434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4. Algorithm 1 – Data Structures</a:t>
            </a:r>
          </a:p>
        </p:txBody>
      </p:sp>
    </p:spTree>
    <p:extLst>
      <p:ext uri="{BB962C8B-B14F-4D97-AF65-F5344CB8AC3E}">
        <p14:creationId xmlns:p14="http://schemas.microsoft.com/office/powerpoint/2010/main" val="941441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i">
    <p:spTree>
      <p:nvGrpSpPr>
        <p:cNvPr id="1" name=""/>
        <p:cNvGrpSpPr/>
        <p:nvPr/>
      </p:nvGrpSpPr>
      <p:grpSpPr>
        <a:xfrm>
          <a:off x="0" y="0"/>
          <a:ext cx="0" cy="0"/>
          <a:chOff x="0" y="0"/>
          <a:chExt cx="0" cy="0"/>
        </a:xfrm>
      </p:grpSpPr>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 name="그룹 2">
            <a:extLst>
              <a:ext uri="{FF2B5EF4-FFF2-40B4-BE49-F238E27FC236}">
                <a16:creationId xmlns:a16="http://schemas.microsoft.com/office/drawing/2014/main" xmlns="" id="{423B230F-BF07-4420-8C5E-EAE4EFC61AF1}"/>
              </a:ext>
            </a:extLst>
          </p:cNvPr>
          <p:cNvGrpSpPr/>
          <p:nvPr userDrawn="1"/>
        </p:nvGrpSpPr>
        <p:grpSpPr>
          <a:xfrm>
            <a:off x="0" y="1"/>
            <a:ext cx="9906000" cy="999802"/>
            <a:chOff x="0" y="1"/>
            <a:chExt cx="9906000" cy="999802"/>
          </a:xfrm>
        </p:grpSpPr>
        <p:sp>
          <p:nvSpPr>
            <p:cNvPr id="10" name="직사각형 9">
              <a:extLst>
                <a:ext uri="{FF2B5EF4-FFF2-40B4-BE49-F238E27FC236}">
                  <a16:creationId xmlns:a16="http://schemas.microsoft.com/office/drawing/2014/main" xmlns=""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사각형 7">
              <a:extLst>
                <a:ext uri="{FF2B5EF4-FFF2-40B4-BE49-F238E27FC236}">
                  <a16:creationId xmlns:a16="http://schemas.microsoft.com/office/drawing/2014/main" xmlns=""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슬라이드 번호 개체 틀 15">
            <a:extLst>
              <a:ext uri="{FF2B5EF4-FFF2-40B4-BE49-F238E27FC236}">
                <a16:creationId xmlns:a16="http://schemas.microsoft.com/office/drawing/2014/main" xmlns="" id="{A1F7EF83-1545-454C-9083-233D2534E922}"/>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4. Algorithm 1 – Data Structures</a:t>
            </a:r>
          </a:p>
        </p:txBody>
      </p:sp>
      <p:sp>
        <p:nvSpPr>
          <p:cNvPr id="21" name="직사각형 20"/>
          <p:cNvSpPr/>
          <p:nvPr userDrawn="1"/>
        </p:nvSpPr>
        <p:spPr>
          <a:xfrm>
            <a:off x="451306" y="1220478"/>
            <a:ext cx="9001905"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userDrawn="1"/>
        </p:nvSpPr>
        <p:spPr>
          <a:xfrm>
            <a:off x="451306" y="2070324"/>
            <a:ext cx="9001905"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xmlns="" id="{3B885908-D506-4EF6-8EA9-375133536ADE}"/>
              </a:ext>
            </a:extLst>
          </p:cNvPr>
          <p:cNvSpPr/>
          <p:nvPr userDrawn="1"/>
        </p:nvSpPr>
        <p:spPr>
          <a:xfrm>
            <a:off x="646483" y="1415779"/>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cxnSp>
        <p:nvCxnSpPr>
          <p:cNvPr id="24" name="직선 연결선 23">
            <a:extLst>
              <a:ext uri="{FF2B5EF4-FFF2-40B4-BE49-F238E27FC236}">
                <a16:creationId xmlns:a16="http://schemas.microsoft.com/office/drawing/2014/main" xmlns="" id="{3BBBBCF4-8F64-4C44-B381-7016C297D04F}"/>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1582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xmlns="" id="{85278258-AEB2-4213-B5E6-13FC86FAB418}"/>
              </a:ext>
            </a:extLst>
          </p:cNvPr>
          <p:cNvGrpSpPr/>
          <p:nvPr userDrawn="1"/>
        </p:nvGrpSpPr>
        <p:grpSpPr>
          <a:xfrm>
            <a:off x="449612" y="1462227"/>
            <a:ext cx="9003600" cy="4500283"/>
            <a:chOff x="578678" y="1445207"/>
            <a:chExt cx="8748000" cy="4136077"/>
          </a:xfrm>
        </p:grpSpPr>
        <p:sp>
          <p:nvSpPr>
            <p:cNvPr id="52" name="직사각형 51">
              <a:extLst>
                <a:ext uri="{FF2B5EF4-FFF2-40B4-BE49-F238E27FC236}">
                  <a16:creationId xmlns:a16="http://schemas.microsoft.com/office/drawing/2014/main" xmlns=""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a16="http://schemas.microsoft.com/office/drawing/2014/main" xmlns=""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이등변 삼각형 53">
              <a:extLst>
                <a:ext uri="{FF2B5EF4-FFF2-40B4-BE49-F238E27FC236}">
                  <a16:creationId xmlns:a16="http://schemas.microsoft.com/office/drawing/2014/main" xmlns=""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 name="그룹 16">
            <a:extLst>
              <a:ext uri="{FF2B5EF4-FFF2-40B4-BE49-F238E27FC236}">
                <a16:creationId xmlns:a16="http://schemas.microsoft.com/office/drawing/2014/main" xmlns="" id="{8F9D91F2-1DA9-4775-A2F4-3EA836FC8AC8}"/>
              </a:ext>
            </a:extLst>
          </p:cNvPr>
          <p:cNvGrpSpPr/>
          <p:nvPr userDrawn="1"/>
        </p:nvGrpSpPr>
        <p:grpSpPr>
          <a:xfrm>
            <a:off x="0" y="1"/>
            <a:ext cx="9906000" cy="999802"/>
            <a:chOff x="0" y="1"/>
            <a:chExt cx="9906000" cy="999802"/>
          </a:xfrm>
        </p:grpSpPr>
        <p:sp>
          <p:nvSpPr>
            <p:cNvPr id="18" name="직사각형 17">
              <a:extLst>
                <a:ext uri="{FF2B5EF4-FFF2-40B4-BE49-F238E27FC236}">
                  <a16:creationId xmlns:a16="http://schemas.microsoft.com/office/drawing/2014/main" xmlns=""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직사각형 18">
              <a:extLst>
                <a:ext uri="{FF2B5EF4-FFF2-40B4-BE49-F238E27FC236}">
                  <a16:creationId xmlns:a16="http://schemas.microsoft.com/office/drawing/2014/main" xmlns=""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0" name="직선 연결선 19">
            <a:extLst>
              <a:ext uri="{FF2B5EF4-FFF2-40B4-BE49-F238E27FC236}">
                <a16:creationId xmlns:a16="http://schemas.microsoft.com/office/drawing/2014/main" xmlns="" id="{F763F9BA-EE85-4466-9F91-463051CFC433}"/>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xmlns="" id="{83DE29B4-2918-48DA-8AAD-6689F9D9B25F}"/>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xmlns="" id="{3C9B8629-554D-4DBE-9C51-F645BAD954BC}"/>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8" name="그룹 7">
            <a:extLst>
              <a:ext uri="{FF2B5EF4-FFF2-40B4-BE49-F238E27FC236}">
                <a16:creationId xmlns:a16="http://schemas.microsoft.com/office/drawing/2014/main" xmlns="" id="{E8CA0DD3-9254-499A-BE4D-7F93C9791163}"/>
              </a:ext>
            </a:extLst>
          </p:cNvPr>
          <p:cNvGrpSpPr/>
          <p:nvPr userDrawn="1"/>
        </p:nvGrpSpPr>
        <p:grpSpPr>
          <a:xfrm>
            <a:off x="747834" y="2408824"/>
            <a:ext cx="8539600" cy="3303528"/>
            <a:chOff x="747834" y="2129937"/>
            <a:chExt cx="8539600" cy="3303528"/>
          </a:xfrm>
        </p:grpSpPr>
        <p:grpSp>
          <p:nvGrpSpPr>
            <p:cNvPr id="24" name="그룹 23">
              <a:extLst>
                <a:ext uri="{FF2B5EF4-FFF2-40B4-BE49-F238E27FC236}">
                  <a16:creationId xmlns:a16="http://schemas.microsoft.com/office/drawing/2014/main" xmlns=""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xmlns=""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xmlns=""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xmlns=""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xmlns=""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xmlns=""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xmlns=""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xmlns=""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xmlns=""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grpSp>
        <p:grpSp>
          <p:nvGrpSpPr>
            <p:cNvPr id="35" name="그룹 34">
              <a:extLst>
                <a:ext uri="{FF2B5EF4-FFF2-40B4-BE49-F238E27FC236}">
                  <a16:creationId xmlns:a16="http://schemas.microsoft.com/office/drawing/2014/main" xmlns=""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xmlns=""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xmlns=""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xmlns=""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xmlns=""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grpSp>
      </p:grpSp>
      <p:grpSp>
        <p:nvGrpSpPr>
          <p:cNvPr id="40" name="그룹 39">
            <a:extLst>
              <a:ext uri="{FF2B5EF4-FFF2-40B4-BE49-F238E27FC236}">
                <a16:creationId xmlns:a16="http://schemas.microsoft.com/office/drawing/2014/main" xmlns="" id="{D8D49945-C464-4DDD-ADD7-9189776293B8}"/>
              </a:ext>
            </a:extLst>
          </p:cNvPr>
          <p:cNvGrpSpPr/>
          <p:nvPr userDrawn="1"/>
        </p:nvGrpSpPr>
        <p:grpSpPr>
          <a:xfrm>
            <a:off x="589808" y="1588471"/>
            <a:ext cx="6615664" cy="430887"/>
            <a:chOff x="790976" y="1592058"/>
            <a:chExt cx="6615664" cy="430887"/>
          </a:xfrm>
        </p:grpSpPr>
        <p:sp>
          <p:nvSpPr>
            <p:cNvPr id="41" name="직사각형 40">
              <a:extLst>
                <a:ext uri="{FF2B5EF4-FFF2-40B4-BE49-F238E27FC236}">
                  <a16:creationId xmlns:a16="http://schemas.microsoft.com/office/drawing/2014/main" xmlns=""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a16="http://schemas.microsoft.com/office/drawing/2014/main" xmlns=""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3" name="슬라이드 번호 개체 틀 15">
            <a:extLst>
              <a:ext uri="{FF2B5EF4-FFF2-40B4-BE49-F238E27FC236}">
                <a16:creationId xmlns:a16="http://schemas.microsoft.com/office/drawing/2014/main" xmlns="" id="{0D1A40CD-3A82-4925-A829-E2C31D97DC93}"/>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4. Algorithm 1 – Data Structures</a:t>
            </a:r>
          </a:p>
        </p:txBody>
      </p:sp>
    </p:spTree>
    <p:extLst>
      <p:ext uri="{BB962C8B-B14F-4D97-AF65-F5344CB8AC3E}">
        <p14:creationId xmlns:p14="http://schemas.microsoft.com/office/powerpoint/2010/main" val="514505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xmlns="" id="{8F9D91F2-1DA9-4775-A2F4-3EA836FC8AC8}"/>
              </a:ext>
            </a:extLst>
          </p:cNvPr>
          <p:cNvGrpSpPr/>
          <p:nvPr userDrawn="1"/>
        </p:nvGrpSpPr>
        <p:grpSpPr>
          <a:xfrm>
            <a:off x="0" y="1"/>
            <a:ext cx="9906000" cy="999802"/>
            <a:chOff x="0" y="1"/>
            <a:chExt cx="9906000" cy="999802"/>
          </a:xfrm>
        </p:grpSpPr>
        <p:sp>
          <p:nvSpPr>
            <p:cNvPr id="18" name="직사각형 17">
              <a:extLst>
                <a:ext uri="{FF2B5EF4-FFF2-40B4-BE49-F238E27FC236}">
                  <a16:creationId xmlns:a16="http://schemas.microsoft.com/office/drawing/2014/main" xmlns=""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직사각형 18">
              <a:extLst>
                <a:ext uri="{FF2B5EF4-FFF2-40B4-BE49-F238E27FC236}">
                  <a16:creationId xmlns:a16="http://schemas.microsoft.com/office/drawing/2014/main" xmlns=""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0" name="직선 연결선 19">
            <a:extLst>
              <a:ext uri="{FF2B5EF4-FFF2-40B4-BE49-F238E27FC236}">
                <a16:creationId xmlns:a16="http://schemas.microsoft.com/office/drawing/2014/main" xmlns="" id="{F763F9BA-EE85-4466-9F91-463051CFC433}"/>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xmlns="" id="{83DE29B4-2918-48DA-8AAD-6689F9D9B25F}"/>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xmlns="" id="{3C9B8629-554D-4DBE-9C51-F645BAD954BC}"/>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7" name="그룹 6">
            <a:extLst>
              <a:ext uri="{FF2B5EF4-FFF2-40B4-BE49-F238E27FC236}">
                <a16:creationId xmlns:a16="http://schemas.microsoft.com/office/drawing/2014/main" xmlns="" id="{FDEC6B4D-744D-4E9D-89EE-6B4FB27E7344}"/>
              </a:ext>
            </a:extLst>
          </p:cNvPr>
          <p:cNvGrpSpPr/>
          <p:nvPr userDrawn="1"/>
        </p:nvGrpSpPr>
        <p:grpSpPr>
          <a:xfrm>
            <a:off x="449612" y="1462227"/>
            <a:ext cx="9003600" cy="4500283"/>
            <a:chOff x="449612" y="1219200"/>
            <a:chExt cx="9003600" cy="4500283"/>
          </a:xfrm>
        </p:grpSpPr>
        <p:grpSp>
          <p:nvGrpSpPr>
            <p:cNvPr id="2" name="그룹 1">
              <a:extLst>
                <a:ext uri="{FF2B5EF4-FFF2-40B4-BE49-F238E27FC236}">
                  <a16:creationId xmlns:a16="http://schemas.microsoft.com/office/drawing/2014/main" xmlns=""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4" name="그룹 23">
              <a:extLst>
                <a:ext uri="{FF2B5EF4-FFF2-40B4-BE49-F238E27FC236}">
                  <a16:creationId xmlns:a16="http://schemas.microsoft.com/office/drawing/2014/main" xmlns=""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xmlns=""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xmlns=""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xmlns=""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xmlns=""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xmlns=""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xmlns=""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xmlns=""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xmlns=""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grpSp>
        <p:grpSp>
          <p:nvGrpSpPr>
            <p:cNvPr id="40" name="그룹 39">
              <a:extLst>
                <a:ext uri="{FF2B5EF4-FFF2-40B4-BE49-F238E27FC236}">
                  <a16:creationId xmlns:a16="http://schemas.microsoft.com/office/drawing/2014/main" xmlns=""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xmlns=""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a16="http://schemas.microsoft.com/office/drawing/2014/main" xmlns=""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5" name="슬라이드 번호 개체 틀 15">
            <a:extLst>
              <a:ext uri="{FF2B5EF4-FFF2-40B4-BE49-F238E27FC236}">
                <a16:creationId xmlns:a16="http://schemas.microsoft.com/office/drawing/2014/main" xmlns="" id="{27256432-7F28-4947-B9EA-9E9354DC622E}"/>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4. Algorithm 1 – Data Structures</a:t>
            </a:r>
          </a:p>
        </p:txBody>
      </p:sp>
    </p:spTree>
    <p:extLst>
      <p:ext uri="{BB962C8B-B14F-4D97-AF65-F5344CB8AC3E}">
        <p14:creationId xmlns:p14="http://schemas.microsoft.com/office/powerpoint/2010/main" val="3070742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17" name="슬라이드 번호 개체 틀 15">
            <a:extLst>
              <a:ext uri="{FF2B5EF4-FFF2-40B4-BE49-F238E27FC236}">
                <a16:creationId xmlns:a16="http://schemas.microsoft.com/office/drawing/2014/main" xmlns="" id="{2FC1FA6A-7119-4287-A121-C31068A9FCD3}"/>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94BFF8EC-69D9-42AE-A84D-CEFDE15AD513}"/>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a16="http://schemas.microsoft.com/office/drawing/2014/main" xmlns="" id="{A3338F14-C71C-49FB-9B8F-636CAA3F7EFA}"/>
              </a:ext>
            </a:extLst>
          </p:cNvPr>
          <p:cNvGrpSpPr/>
          <p:nvPr userDrawn="1"/>
        </p:nvGrpSpPr>
        <p:grpSpPr>
          <a:xfrm>
            <a:off x="0" y="1"/>
            <a:ext cx="9906000" cy="999802"/>
            <a:chOff x="0" y="1"/>
            <a:chExt cx="9906000" cy="999802"/>
          </a:xfrm>
        </p:grpSpPr>
        <p:sp>
          <p:nvSpPr>
            <p:cNvPr id="28" name="직사각형 27">
              <a:extLst>
                <a:ext uri="{FF2B5EF4-FFF2-40B4-BE49-F238E27FC236}">
                  <a16:creationId xmlns:a16="http://schemas.microsoft.com/office/drawing/2014/main" xmlns=""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xmlns=""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슬라이드 번호 개체 틀 15">
            <a:extLst>
              <a:ext uri="{FF2B5EF4-FFF2-40B4-BE49-F238E27FC236}">
                <a16:creationId xmlns:a16="http://schemas.microsoft.com/office/drawing/2014/main" xmlns="" id="{7A627045-E87D-4FC1-8CE5-25DA5AF97A25}"/>
              </a:ext>
            </a:extLst>
          </p:cNvPr>
          <p:cNvSpPr txBox="1">
            <a:spLocks/>
          </p:cNvSpPr>
          <p:nvPr userDrawn="1"/>
        </p:nvSpPr>
        <p:spPr>
          <a:xfrm>
            <a:off x="6849053" y="6498000"/>
            <a:ext cx="235025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4. Algorithm 1 – Data Structures</a:t>
            </a:r>
          </a:p>
        </p:txBody>
      </p:sp>
      <p:grpSp>
        <p:nvGrpSpPr>
          <p:cNvPr id="2" name="그룹 1"/>
          <p:cNvGrpSpPr/>
          <p:nvPr userDrawn="1"/>
        </p:nvGrpSpPr>
        <p:grpSpPr>
          <a:xfrm>
            <a:off x="449612" y="1220478"/>
            <a:ext cx="9003600" cy="5204457"/>
            <a:chOff x="449612" y="1220478"/>
            <a:chExt cx="9003600" cy="5204457"/>
          </a:xfrm>
        </p:grpSpPr>
        <p:sp>
          <p:nvSpPr>
            <p:cNvPr id="3" name="직사각형 2"/>
            <p:cNvSpPr/>
            <p:nvPr userDrawn="1"/>
          </p:nvSpPr>
          <p:spPr>
            <a:xfrm>
              <a:off x="451306" y="1220478"/>
              <a:ext cx="9001905"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userDrawn="1"/>
          </p:nvSpPr>
          <p:spPr>
            <a:xfrm>
              <a:off x="451306" y="2070324"/>
              <a:ext cx="9001905"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xmlns="" id="{3B885908-D506-4EF6-8EA9-375133536ADE}"/>
                </a:ext>
              </a:extLst>
            </p:cNvPr>
            <p:cNvSpPr/>
            <p:nvPr userDrawn="1"/>
          </p:nvSpPr>
          <p:spPr>
            <a:xfrm>
              <a:off x="646483" y="1415779"/>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cxnSp>
          <p:nvCxnSpPr>
            <p:cNvPr id="14" name="직선 연결선 13">
              <a:extLst>
                <a:ext uri="{FF2B5EF4-FFF2-40B4-BE49-F238E27FC236}">
                  <a16:creationId xmlns:a16="http://schemas.microsoft.com/office/drawing/2014/main" xmlns="" id="{3BBBBCF4-8F64-4C44-B381-7016C297D04F}"/>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3" name="Group 5"/>
            <p:cNvGrpSpPr>
              <a:grpSpLocks/>
            </p:cNvGrpSpPr>
            <p:nvPr userDrawn="1"/>
          </p:nvGrpSpPr>
          <p:grpSpPr bwMode="auto">
            <a:xfrm>
              <a:off x="584200" y="5935122"/>
              <a:ext cx="4173538" cy="220662"/>
              <a:chOff x="344" y="3731"/>
              <a:chExt cx="2629" cy="139"/>
            </a:xfrm>
          </p:grpSpPr>
          <p:grpSp>
            <p:nvGrpSpPr>
              <p:cNvPr id="24" name="Group 6"/>
              <p:cNvGrpSpPr>
                <a:grpSpLocks/>
              </p:cNvGrpSpPr>
              <p:nvPr/>
            </p:nvGrpSpPr>
            <p:grpSpPr bwMode="auto">
              <a:xfrm>
                <a:off x="344" y="3731"/>
                <a:ext cx="2629" cy="139"/>
                <a:chOff x="344" y="3731"/>
                <a:chExt cx="2629" cy="139"/>
              </a:xfrm>
            </p:grpSpPr>
            <p:sp>
              <p:nvSpPr>
                <p:cNvPr id="26" name="Oval 7"/>
                <p:cNvSpPr>
                  <a:spLocks noChangeArrowheads="1"/>
                </p:cNvSpPr>
                <p:nvPr/>
              </p:nvSpPr>
              <p:spPr bwMode="auto">
                <a:xfrm>
                  <a:off x="344" y="3731"/>
                  <a:ext cx="139" cy="139"/>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eaLnBrk="1" hangingPunct="1"/>
                  <a:endParaRPr lang="ko-KR" altLang="en-US">
                    <a:ea typeface="굴림" panose="020B0600000101010101" pitchFamily="50" charset="-127"/>
                  </a:endParaRPr>
                </a:p>
              </p:txBody>
            </p:sp>
            <p:sp>
              <p:nvSpPr>
                <p:cNvPr id="30" name="Rectangle 8"/>
                <p:cNvSpPr>
                  <a:spLocks noChangeArrowheads="1"/>
                </p:cNvSpPr>
                <p:nvPr/>
              </p:nvSpPr>
              <p:spPr bwMode="auto">
                <a:xfrm>
                  <a:off x="515" y="3754"/>
                  <a:ext cx="2458"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ko-KR" dirty="0">
                      <a:solidFill>
                        <a:srgbClr val="0D0D0D"/>
                      </a:solidFill>
                      <a:latin typeface="SamsungOne-400" panose="020B0503030303020204" pitchFamily="34" charset="0"/>
                      <a:ea typeface="굴림" panose="020B0600000101010101" pitchFamily="50" charset="-127"/>
                    </a:rPr>
                    <a:t>It is necessary to use the provided commands. </a:t>
                  </a:r>
                  <a:endParaRPr lang="ko-KR" altLang="en-US" dirty="0">
                    <a:solidFill>
                      <a:srgbClr val="0D0D0D"/>
                    </a:solidFill>
                    <a:latin typeface="SamsungOne-400" panose="020B0503030303020204" pitchFamily="34" charset="0"/>
                    <a:ea typeface="굴림" panose="020B0600000101010101" pitchFamily="50" charset="-127"/>
                  </a:endParaRPr>
                </a:p>
              </p:txBody>
            </p:sp>
          </p:grpSp>
          <p:pic>
            <p:nvPicPr>
              <p:cNvPr id="2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 y="3766"/>
                <a:ext cx="69" cy="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4260731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766776"/>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802" r:id="rId5"/>
    <p:sldLayoutId id="2147483787" r:id="rId6"/>
    <p:sldLayoutId id="2147483788" r:id="rId7"/>
    <p:sldLayoutId id="2147483789" r:id="rId8"/>
    <p:sldLayoutId id="2147483790" r:id="rId9"/>
    <p:sldLayoutId id="2147483801" r:id="rId10"/>
    <p:sldLayoutId id="2147483803" r:id="rId11"/>
    <p:sldLayoutId id="2147483781" r:id="rId12"/>
    <p:sldLayoutId id="2147483782" r:id="rId13"/>
    <p:sldLayoutId id="2147483783" r:id="rId14"/>
    <p:sldLayoutId id="2147483784" r:id="rId15"/>
    <p:sldLayoutId id="2147483793" r:id="rId16"/>
    <p:sldLayoutId id="2147483797" r:id="rId17"/>
    <p:sldLayoutId id="2147483798" r:id="rId18"/>
    <p:sldLayoutId id="2147483799" r:id="rId19"/>
    <p:sldLayoutId id="2147483800" r:id="rId20"/>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1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1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5.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4.png"/></Relationships>
</file>

<file path=ppt/slides/_rels/slide1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8.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NULL"/><Relationship Id="rId4" Type="http://schemas.openxmlformats.org/officeDocument/2006/relationships/image" Target="NULL"/></Relationships>
</file>

<file path=ppt/slides/_rels/slide1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NULL"/><Relationship Id="rId4" Type="http://schemas.openxmlformats.org/officeDocument/2006/relationships/image" Target="NULL"/></Relationships>
</file>

<file path=ppt/slides/_rels/slide1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NULL"/><Relationship Id="rId4" Type="http://schemas.openxmlformats.org/officeDocument/2006/relationships/image" Target="NULL"/></Relationships>
</file>

<file path=ppt/slides/_rels/slide1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NULL"/><Relationship Id="rId4" Type="http://schemas.openxmlformats.org/officeDocument/2006/relationships/image" Target="NULL"/></Relationships>
</file>

<file path=ppt/slides/_rels/slide1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NULL"/><Relationship Id="rId4" Type="http://schemas.openxmlformats.org/officeDocument/2006/relationships/image" Target="NULL"/></Relationships>
</file>

<file path=ppt/slides/_rels/slide1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NULL"/><Relationship Id="rId4" Type="http://schemas.openxmlformats.org/officeDocument/2006/relationships/image" Target="NULL"/></Relationships>
</file>

<file path=ppt/slides/_rels/slide1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NULL"/><Relationship Id="rId4" Type="http://schemas.openxmlformats.org/officeDocument/2006/relationships/image" Target="NULL"/></Relationships>
</file>

<file path=ppt/slides/_rels/slide1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NULL"/><Relationship Id="rId4" Type="http://schemas.openxmlformats.org/officeDocument/2006/relationships/image" Target="NUL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NULL"/><Relationship Id="rId4" Type="http://schemas.openxmlformats.org/officeDocument/2006/relationships/image" Target="NULL"/></Relationships>
</file>

<file path=ppt/slides/_rels/slide1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9.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0.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0.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1.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82.png"/></Relationships>
</file>

<file path=ppt/slides/_rels/slide1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 Id="rId5" Type="http://schemas.openxmlformats.org/officeDocument/2006/relationships/image" Target="../media/image87.png"/><Relationship Id="rId4" Type="http://schemas.openxmlformats.org/officeDocument/2006/relationships/image" Target="../media/image86.jpeg"/></Relationships>
</file>

<file path=ppt/slides/_rels/slide1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0.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1.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1.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1.png"/><Relationship Id="rId1" Type="http://schemas.openxmlformats.org/officeDocument/2006/relationships/slideLayout" Target="../slideLayouts/slideLayout5.xml"/><Relationship Id="rId5" Type="http://schemas.openxmlformats.org/officeDocument/2006/relationships/image" Target="NULL"/><Relationship Id="rId4" Type="http://schemas.openxmlformats.org/officeDocument/2006/relationships/image" Target="NULL"/></Relationships>
</file>

<file path=ppt/slides/_rels/slide20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2.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94.pn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5.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95.png"/></Relationships>
</file>

<file path=ppt/slides/_rels/slide2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6.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1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6.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1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7.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09.png"/></Relationships>
</file>

<file path=ppt/slides/_rels/slide2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2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2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2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2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7.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118.png"/></Relationships>
</file>

<file path=ppt/slides/_rels/slide26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4.png"/><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8.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8.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14.png"/></Relationships>
</file>

<file path=ppt/slides/_rels/slide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6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xmlns="" id="{215914FE-3C05-4AF1-9102-9F455194E468}"/>
              </a:ext>
            </a:extLst>
          </p:cNvPr>
          <p:cNvSpPr/>
          <p:nvPr/>
        </p:nvSpPr>
        <p:spPr>
          <a:xfrm>
            <a:off x="720000" y="1710000"/>
            <a:ext cx="8366984"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400" latinLnBrk="1">
              <a:defRPr/>
            </a:pPr>
            <a:r>
              <a:rPr lang="en-US" altLang="ko-KR" sz="4800" dirty="0">
                <a:solidFill>
                  <a:schemeClr val="tx1"/>
                </a:solidFill>
                <a:latin typeface="Samsung Sharp Sans" pitchFamily="2" charset="0"/>
                <a:ea typeface="Samsung Sharp Sans" pitchFamily="2" charset="0"/>
                <a:cs typeface="Samsung Sharp Sans" pitchFamily="2" charset="0"/>
              </a:rPr>
              <a:t>Samsung </a:t>
            </a:r>
          </a:p>
          <a:p>
            <a:pPr defTabSz="914400" latinLnBrk="1">
              <a:defRPr/>
            </a:pPr>
            <a:r>
              <a:rPr lang="en-US" altLang="ko-KR" sz="4800" dirty="0">
                <a:solidFill>
                  <a:schemeClr val="tx1"/>
                </a:solidFill>
                <a:latin typeface="Samsung Sharp Sans" pitchFamily="2" charset="0"/>
                <a:ea typeface="Samsung Sharp Sans" pitchFamily="2" charset="0"/>
                <a:cs typeface="Samsung Sharp Sans" pitchFamily="2" charset="0"/>
              </a:rPr>
              <a:t>Innovation </a:t>
            </a:r>
          </a:p>
          <a:p>
            <a:pPr defTabSz="914400" latinLnBrk="1">
              <a:defRPr/>
            </a:pPr>
            <a:r>
              <a:rPr lang="en-US" altLang="ko-KR" sz="4800" dirty="0">
                <a:solidFill>
                  <a:schemeClr val="tx1"/>
                </a:solidFill>
                <a:latin typeface="Samsung Sharp Sans" pitchFamily="2" charset="0"/>
                <a:ea typeface="Samsung Sharp Sans" pitchFamily="2" charset="0"/>
                <a:cs typeface="Samsung Sharp Sans" pitchFamily="2" charset="0"/>
              </a:rPr>
              <a:t>Campus</a:t>
            </a:r>
          </a:p>
        </p:txBody>
      </p:sp>
      <p:grpSp>
        <p:nvGrpSpPr>
          <p:cNvPr id="3" name="그룹 2">
            <a:extLst>
              <a:ext uri="{FF2B5EF4-FFF2-40B4-BE49-F238E27FC236}">
                <a16:creationId xmlns:a16="http://schemas.microsoft.com/office/drawing/2014/main" xmlns="" id="{297A5779-EA1E-416C-8400-F0041FD3BA30}"/>
              </a:ext>
            </a:extLst>
          </p:cNvPr>
          <p:cNvGrpSpPr/>
          <p:nvPr/>
        </p:nvGrpSpPr>
        <p:grpSpPr>
          <a:xfrm>
            <a:off x="724689" y="4320000"/>
            <a:ext cx="6097837" cy="369332"/>
            <a:chOff x="724689" y="4320000"/>
            <a:chExt cx="6097837" cy="369332"/>
          </a:xfrm>
        </p:grpSpPr>
        <p:sp>
          <p:nvSpPr>
            <p:cNvPr id="4" name="직사각형 133">
              <a:extLst>
                <a:ext uri="{FF2B5EF4-FFF2-40B4-BE49-F238E27FC236}">
                  <a16:creationId xmlns:a16="http://schemas.microsoft.com/office/drawing/2014/main" xmlns=""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400" dirty="0">
                  <a:solidFill>
                    <a:srgbClr val="1428A0"/>
                  </a:solidFill>
                  <a:latin typeface="Samsung Sharp Sans" pitchFamily="2" charset="0"/>
                  <a:ea typeface="Samsung Sharp Sans" pitchFamily="2" charset="0"/>
                  <a:cs typeface="Samsung Sharp Sans" pitchFamily="2" charset="0"/>
                </a:rPr>
                <a:t>Coding and Programming</a:t>
              </a:r>
              <a:endParaRPr lang="ko-KR" altLang="en-US" sz="2400" dirty="0">
                <a:solidFill>
                  <a:srgbClr val="1428A0"/>
                </a:solidFill>
                <a:latin typeface="Samsung Sharp Sans" pitchFamily="2" charset="0"/>
                <a:cs typeface="Samsung Sharp Sans" pitchFamily="2" charset="0"/>
              </a:endParaRPr>
            </a:p>
          </p:txBody>
        </p:sp>
        <p:sp>
          <p:nvSpPr>
            <p:cNvPr id="5" name="직사각형 4">
              <a:extLst>
                <a:ext uri="{FF2B5EF4-FFF2-40B4-BE49-F238E27FC236}">
                  <a16:creationId xmlns:a16="http://schemas.microsoft.com/office/drawing/2014/main" xmlns=""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27187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580388" y="2687782"/>
            <a:ext cx="8812994" cy="2840182"/>
          </a:xfrm>
          <a:prstGeom prst="rect">
            <a:avLst/>
          </a:prstGeom>
          <a:solidFill>
            <a:schemeClr val="bg1">
              <a:lumMod val="95000"/>
            </a:schemeClr>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11" name="그룹 10"/>
          <p:cNvGrpSpPr/>
          <p:nvPr/>
        </p:nvGrpSpPr>
        <p:grpSpPr>
          <a:xfrm>
            <a:off x="1613972" y="2968908"/>
            <a:ext cx="6519702" cy="2334916"/>
            <a:chOff x="1503136" y="3045108"/>
            <a:chExt cx="6519702" cy="2334916"/>
          </a:xfrm>
        </p:grpSpPr>
        <p:grpSp>
          <p:nvGrpSpPr>
            <p:cNvPr id="8" name="그룹 7"/>
            <p:cNvGrpSpPr/>
            <p:nvPr/>
          </p:nvGrpSpPr>
          <p:grpSpPr>
            <a:xfrm>
              <a:off x="1503136" y="3071632"/>
              <a:ext cx="4101329" cy="2308392"/>
              <a:chOff x="692645" y="3054665"/>
              <a:chExt cx="4101329" cy="2308392"/>
            </a:xfrm>
          </p:grpSpPr>
          <p:sp>
            <p:nvSpPr>
              <p:cNvPr id="2" name="직사각형 1">
                <a:extLst>
                  <a:ext uri="{FF2B5EF4-FFF2-40B4-BE49-F238E27FC236}">
                    <a16:creationId xmlns:a16="http://schemas.microsoft.com/office/drawing/2014/main" xmlns="" id="{AF637F76-2EAD-4EA6-A0D6-A6D27EE6CA33}"/>
                  </a:ext>
                </a:extLst>
              </p:cNvPr>
              <p:cNvSpPr/>
              <p:nvPr/>
            </p:nvSpPr>
            <p:spPr>
              <a:xfrm>
                <a:off x="692645" y="3054665"/>
                <a:ext cx="4099802" cy="461665"/>
              </a:xfrm>
              <a:prstGeom prst="rect">
                <a:avLst/>
              </a:prstGeom>
            </p:spPr>
            <p:txBody>
              <a:bodyPr wrap="square">
                <a:spAutoFit/>
              </a:bodyPr>
              <a:lstStyle/>
              <a:p>
                <a:pPr algn="ctr"/>
                <a:r>
                  <a:rPr lang="en-US" altLang="ko-KR" sz="2400" b="1" dirty="0">
                    <a:solidFill>
                      <a:schemeClr val="accent5"/>
                    </a:solidFill>
                    <a:latin typeface="Consolas" panose="020B0609020204030204" pitchFamily="49" charset="0"/>
                  </a:rPr>
                  <a:t>[]</a:t>
                </a:r>
                <a:r>
                  <a:rPr lang="en-US" altLang="ko-KR" sz="2400" b="1" dirty="0">
                    <a:solidFill>
                      <a:schemeClr val="accent6"/>
                    </a:solidFill>
                    <a:latin typeface="Consolas" panose="020B0609020204030204" pitchFamily="49" charset="0"/>
                  </a:rPr>
                  <a:t>{}</a:t>
                </a:r>
                <a:r>
                  <a:rPr lang="en-US" altLang="ko-KR" sz="2400" b="1" dirty="0">
                    <a:solidFill>
                      <a:srgbClr val="FF0000"/>
                    </a:solidFill>
                    <a:latin typeface="Consolas" panose="020B0609020204030204" pitchFamily="49" charset="0"/>
                  </a:rPr>
                  <a:t>()</a:t>
                </a:r>
                <a:endParaRPr lang="ko-KR" altLang="en-US" sz="2400" b="1" dirty="0">
                  <a:solidFill>
                    <a:srgbClr val="FF0000"/>
                  </a:solidFill>
                  <a:latin typeface="Consolas" panose="020B0609020204030204" pitchFamily="49" charset="0"/>
                </a:endParaRPr>
              </a:p>
            </p:txBody>
          </p:sp>
          <p:sp>
            <p:nvSpPr>
              <p:cNvPr id="3" name="직사각형 2">
                <a:extLst>
                  <a:ext uri="{FF2B5EF4-FFF2-40B4-BE49-F238E27FC236}">
                    <a16:creationId xmlns:a16="http://schemas.microsoft.com/office/drawing/2014/main" xmlns="" id="{1DF21051-D40B-45AE-9C28-2D929C015039}"/>
                  </a:ext>
                </a:extLst>
              </p:cNvPr>
              <p:cNvSpPr/>
              <p:nvPr/>
            </p:nvSpPr>
            <p:spPr>
              <a:xfrm>
                <a:off x="692645" y="3635466"/>
                <a:ext cx="4099802" cy="461665"/>
              </a:xfrm>
              <a:prstGeom prst="rect">
                <a:avLst/>
              </a:prstGeom>
            </p:spPr>
            <p:txBody>
              <a:bodyPr wrap="square">
                <a:spAutoFit/>
              </a:bodyPr>
              <a:lstStyle/>
              <a:p>
                <a:pPr algn="ctr"/>
                <a:r>
                  <a:rPr lang="en-US" altLang="ko-KR" sz="2400" b="1" dirty="0">
                    <a:solidFill>
                      <a:srgbClr val="FF0000"/>
                    </a:solidFill>
                    <a:latin typeface="Consolas" panose="020B0609020204030204" pitchFamily="49" charset="0"/>
                  </a:rPr>
                  <a:t>((()))</a:t>
                </a:r>
                <a:endParaRPr lang="ko-KR" altLang="en-US" sz="2400" b="1" dirty="0">
                  <a:solidFill>
                    <a:srgbClr val="FF0000"/>
                  </a:solidFill>
                  <a:latin typeface="Consolas" panose="020B0609020204030204" pitchFamily="49" charset="0"/>
                </a:endParaRPr>
              </a:p>
            </p:txBody>
          </p:sp>
          <p:sp>
            <p:nvSpPr>
              <p:cNvPr id="4" name="직사각형 3">
                <a:extLst>
                  <a:ext uri="{FF2B5EF4-FFF2-40B4-BE49-F238E27FC236}">
                    <a16:creationId xmlns:a16="http://schemas.microsoft.com/office/drawing/2014/main" xmlns="" id="{AE8522DE-D711-4895-A4CA-8CC5F248F523}"/>
                  </a:ext>
                </a:extLst>
              </p:cNvPr>
              <p:cNvSpPr/>
              <p:nvPr/>
            </p:nvSpPr>
            <p:spPr>
              <a:xfrm>
                <a:off x="693154" y="4167707"/>
                <a:ext cx="4099802" cy="461665"/>
              </a:xfrm>
              <a:prstGeom prst="rect">
                <a:avLst/>
              </a:prstGeom>
            </p:spPr>
            <p:txBody>
              <a:bodyPr wrap="square">
                <a:spAutoFit/>
              </a:bodyPr>
              <a:lstStyle/>
              <a:p>
                <a:pPr algn="ctr"/>
                <a:r>
                  <a:rPr lang="en-US" altLang="ko-KR" sz="2400" b="1" dirty="0">
                    <a:solidFill>
                      <a:srgbClr val="FF0000"/>
                    </a:solidFill>
                    <a:latin typeface="Consolas" panose="020B0609020204030204" pitchFamily="49" charset="0"/>
                  </a:rPr>
                  <a:t>(</a:t>
                </a:r>
                <a:r>
                  <a:rPr lang="en-US" altLang="ko-KR" sz="2400" b="1" dirty="0">
                    <a:solidFill>
                      <a:schemeClr val="accent6"/>
                    </a:solidFill>
                    <a:latin typeface="Consolas" panose="020B0609020204030204" pitchFamily="49" charset="0"/>
                  </a:rPr>
                  <a:t>{</a:t>
                </a:r>
                <a:r>
                  <a:rPr lang="en-US" altLang="ko-KR" sz="2400" b="1" dirty="0">
                    <a:solidFill>
                      <a:schemeClr val="accent5"/>
                    </a:solidFill>
                    <a:latin typeface="Consolas" panose="020B0609020204030204" pitchFamily="49" charset="0"/>
                  </a:rPr>
                  <a:t>[]</a:t>
                </a:r>
                <a:r>
                  <a:rPr lang="en-US" altLang="ko-KR" sz="2400" b="1" dirty="0">
                    <a:solidFill>
                      <a:schemeClr val="accent6"/>
                    </a:solidFill>
                    <a:latin typeface="Consolas" panose="020B0609020204030204" pitchFamily="49" charset="0"/>
                  </a:rPr>
                  <a:t>}</a:t>
                </a:r>
                <a:r>
                  <a:rPr lang="en-US" altLang="ko-KR" sz="2400" b="1" dirty="0">
                    <a:solidFill>
                      <a:srgbClr val="FF0000"/>
                    </a:solidFill>
                    <a:latin typeface="Consolas" panose="020B0609020204030204" pitchFamily="49" charset="0"/>
                  </a:rPr>
                  <a:t>)</a:t>
                </a:r>
                <a:endParaRPr lang="ko-KR" altLang="en-US" sz="2400" b="1" dirty="0">
                  <a:solidFill>
                    <a:srgbClr val="FF0000"/>
                  </a:solidFill>
                  <a:latin typeface="Consolas" panose="020B0609020204030204" pitchFamily="49" charset="0"/>
                </a:endParaRPr>
              </a:p>
            </p:txBody>
          </p:sp>
          <p:sp>
            <p:nvSpPr>
              <p:cNvPr id="18" name="직사각형 17">
                <a:extLst>
                  <a:ext uri="{FF2B5EF4-FFF2-40B4-BE49-F238E27FC236}">
                    <a16:creationId xmlns:a16="http://schemas.microsoft.com/office/drawing/2014/main" xmlns="" id="{150ACBF8-B235-4303-A69C-0BD685471061}"/>
                  </a:ext>
                </a:extLst>
              </p:cNvPr>
              <p:cNvSpPr/>
              <p:nvPr/>
            </p:nvSpPr>
            <p:spPr>
              <a:xfrm>
                <a:off x="692646" y="4993725"/>
                <a:ext cx="4101328" cy="369332"/>
              </a:xfrm>
              <a:prstGeom prst="rect">
                <a:avLst/>
              </a:prstGeom>
            </p:spPr>
            <p:txBody>
              <a:bodyPr wrap="square">
                <a:spAutoFit/>
              </a:bodyPr>
              <a:lstStyle/>
              <a:p>
                <a:pPr algn="ctr"/>
                <a:r>
                  <a:rPr lang="en-US" altLang="ko-KR" dirty="0">
                    <a:solidFill>
                      <a:srgbClr val="002060"/>
                    </a:solidFill>
                    <a:latin typeface="SamsungOne 400" panose="020B0503030303020204" pitchFamily="34" charset="0"/>
                    <a:ea typeface="+mn-ea"/>
                    <a:cs typeface="+mn-cs"/>
                  </a:rPr>
                  <a:t>Valid</a:t>
                </a:r>
                <a:endParaRPr lang="ko-KR" altLang="en-US" dirty="0">
                  <a:solidFill>
                    <a:srgbClr val="002060"/>
                  </a:solidFill>
                  <a:latin typeface="SamsungOne 400" panose="020B0503030303020204" pitchFamily="34" charset="0"/>
                  <a:ea typeface="+mn-ea"/>
                  <a:cs typeface="+mn-cs"/>
                </a:endParaRPr>
              </a:p>
            </p:txBody>
          </p:sp>
        </p:grpSp>
        <p:grpSp>
          <p:nvGrpSpPr>
            <p:cNvPr id="9" name="그룹 8"/>
            <p:cNvGrpSpPr/>
            <p:nvPr/>
          </p:nvGrpSpPr>
          <p:grpSpPr>
            <a:xfrm>
              <a:off x="3921509" y="3045108"/>
              <a:ext cx="4101329" cy="2308392"/>
              <a:chOff x="4792447" y="3054665"/>
              <a:chExt cx="4101329" cy="2308392"/>
            </a:xfrm>
          </p:grpSpPr>
          <p:sp>
            <p:nvSpPr>
              <p:cNvPr id="5" name="직사각형 4">
                <a:extLst>
                  <a:ext uri="{FF2B5EF4-FFF2-40B4-BE49-F238E27FC236}">
                    <a16:creationId xmlns:a16="http://schemas.microsoft.com/office/drawing/2014/main" xmlns="" id="{E38DF1E6-613D-4314-8899-72AFFF1017C0}"/>
                  </a:ext>
                </a:extLst>
              </p:cNvPr>
              <p:cNvSpPr/>
              <p:nvPr/>
            </p:nvSpPr>
            <p:spPr>
              <a:xfrm>
                <a:off x="4793465" y="3054665"/>
                <a:ext cx="4099802" cy="461665"/>
              </a:xfrm>
              <a:prstGeom prst="rect">
                <a:avLst/>
              </a:prstGeom>
            </p:spPr>
            <p:txBody>
              <a:bodyPr wrap="square">
                <a:spAutoFit/>
              </a:bodyPr>
              <a:lstStyle/>
              <a:p>
                <a:pPr algn="ctr"/>
                <a:r>
                  <a:rPr lang="en-US" altLang="ko-KR" sz="2400" b="1" dirty="0">
                    <a:solidFill>
                      <a:srgbClr val="FF0000"/>
                    </a:solidFill>
                    <a:latin typeface="Consolas" panose="020B0609020204030204" pitchFamily="49" charset="0"/>
                  </a:rPr>
                  <a:t>(((</a:t>
                </a:r>
                <a:endParaRPr lang="ko-KR" altLang="en-US" sz="2400" b="1" dirty="0">
                  <a:solidFill>
                    <a:srgbClr val="FF0000"/>
                  </a:solidFill>
                  <a:latin typeface="Consolas" panose="020B0609020204030204" pitchFamily="49" charset="0"/>
                </a:endParaRPr>
              </a:p>
            </p:txBody>
          </p:sp>
          <p:sp>
            <p:nvSpPr>
              <p:cNvPr id="6" name="직사각형 5">
                <a:extLst>
                  <a:ext uri="{FF2B5EF4-FFF2-40B4-BE49-F238E27FC236}">
                    <a16:creationId xmlns:a16="http://schemas.microsoft.com/office/drawing/2014/main" xmlns="" id="{0CF97936-2E7B-4127-83F8-64D221133169}"/>
                  </a:ext>
                </a:extLst>
              </p:cNvPr>
              <p:cNvSpPr/>
              <p:nvPr/>
            </p:nvSpPr>
            <p:spPr>
              <a:xfrm>
                <a:off x="4793465" y="3611186"/>
                <a:ext cx="4099802" cy="461665"/>
              </a:xfrm>
              <a:prstGeom prst="rect">
                <a:avLst/>
              </a:prstGeom>
            </p:spPr>
            <p:txBody>
              <a:bodyPr wrap="square">
                <a:spAutoFit/>
              </a:bodyPr>
              <a:lstStyle/>
              <a:p>
                <a:pPr algn="ctr"/>
                <a:r>
                  <a:rPr lang="en-US" altLang="ko-KR" sz="2400" b="1" dirty="0">
                    <a:solidFill>
                      <a:srgbClr val="FF0000"/>
                    </a:solidFill>
                    <a:latin typeface="Consolas" panose="020B0609020204030204" pitchFamily="49" charset="0"/>
                  </a:rPr>
                  <a:t>(((</a:t>
                </a:r>
                <a:r>
                  <a:rPr lang="en-US" altLang="ko-KR" sz="2400" b="1" dirty="0">
                    <a:solidFill>
                      <a:schemeClr val="accent5"/>
                    </a:solidFill>
                    <a:latin typeface="Consolas" panose="020B0609020204030204" pitchFamily="49" charset="0"/>
                  </a:rPr>
                  <a:t>]]]</a:t>
                </a:r>
                <a:endParaRPr lang="ko-KR" altLang="en-US" sz="2400" b="1" dirty="0">
                  <a:solidFill>
                    <a:schemeClr val="accent5"/>
                  </a:solidFill>
                  <a:latin typeface="Consolas" panose="020B0609020204030204" pitchFamily="49" charset="0"/>
                </a:endParaRPr>
              </a:p>
            </p:txBody>
          </p:sp>
          <p:sp>
            <p:nvSpPr>
              <p:cNvPr id="7" name="직사각형 6">
                <a:extLst>
                  <a:ext uri="{FF2B5EF4-FFF2-40B4-BE49-F238E27FC236}">
                    <a16:creationId xmlns:a16="http://schemas.microsoft.com/office/drawing/2014/main" xmlns="" id="{5B4B0675-169E-4C16-8B21-36B5B16AB009}"/>
                  </a:ext>
                </a:extLst>
              </p:cNvPr>
              <p:cNvSpPr/>
              <p:nvPr/>
            </p:nvSpPr>
            <p:spPr>
              <a:xfrm>
                <a:off x="4793974" y="4167707"/>
                <a:ext cx="4099802" cy="461665"/>
              </a:xfrm>
              <a:prstGeom prst="rect">
                <a:avLst/>
              </a:prstGeom>
            </p:spPr>
            <p:txBody>
              <a:bodyPr wrap="square">
                <a:spAutoFit/>
              </a:bodyPr>
              <a:lstStyle/>
              <a:p>
                <a:pPr algn="ctr"/>
                <a:r>
                  <a:rPr lang="en-US" altLang="ko-KR" sz="2400" b="1" dirty="0">
                    <a:solidFill>
                      <a:srgbClr val="FF0000"/>
                    </a:solidFill>
                    <a:latin typeface="Consolas" panose="020B0609020204030204" pitchFamily="49" charset="0"/>
                  </a:rPr>
                  <a:t>)(</a:t>
                </a:r>
                <a:r>
                  <a:rPr lang="en-US" altLang="ko-KR" sz="2400" b="1" dirty="0">
                    <a:solidFill>
                      <a:schemeClr val="accent5"/>
                    </a:solidFill>
                    <a:latin typeface="Consolas" panose="020B0609020204030204" pitchFamily="49" charset="0"/>
                  </a:rPr>
                  <a:t>][</a:t>
                </a:r>
                <a:r>
                  <a:rPr lang="en-US" altLang="ko-KR" sz="2400" b="1" dirty="0">
                    <a:solidFill>
                      <a:schemeClr val="accent6"/>
                    </a:solidFill>
                    <a:latin typeface="Consolas" panose="020B0609020204030204" pitchFamily="49" charset="0"/>
                  </a:rPr>
                  <a:t>}{</a:t>
                </a:r>
                <a:endParaRPr lang="ko-KR" altLang="en-US" sz="2400" b="1" dirty="0">
                  <a:solidFill>
                    <a:srgbClr val="FF0000"/>
                  </a:solidFill>
                  <a:latin typeface="Consolas" panose="020B0609020204030204" pitchFamily="49" charset="0"/>
                </a:endParaRPr>
              </a:p>
            </p:txBody>
          </p:sp>
          <p:sp>
            <p:nvSpPr>
              <p:cNvPr id="19" name="직사각형 18">
                <a:extLst>
                  <a:ext uri="{FF2B5EF4-FFF2-40B4-BE49-F238E27FC236}">
                    <a16:creationId xmlns:a16="http://schemas.microsoft.com/office/drawing/2014/main" xmlns="" id="{F2EC4B17-A098-4C8E-B75C-B95A25E8930E}"/>
                  </a:ext>
                </a:extLst>
              </p:cNvPr>
              <p:cNvSpPr/>
              <p:nvPr/>
            </p:nvSpPr>
            <p:spPr>
              <a:xfrm>
                <a:off x="4792447" y="4993725"/>
                <a:ext cx="4099801" cy="369332"/>
              </a:xfrm>
              <a:prstGeom prst="rect">
                <a:avLst/>
              </a:prstGeom>
            </p:spPr>
            <p:txBody>
              <a:bodyPr wrap="square">
                <a:spAutoFit/>
              </a:bodyPr>
              <a:lstStyle/>
              <a:p>
                <a:pPr algn="ctr"/>
                <a:r>
                  <a:rPr lang="en-US" altLang="ko-KR" dirty="0">
                    <a:solidFill>
                      <a:srgbClr val="002060"/>
                    </a:solidFill>
                    <a:latin typeface="SamsungOne 400" panose="020B0503030303020204" pitchFamily="34" charset="0"/>
                    <a:ea typeface="+mn-ea"/>
                    <a:cs typeface="+mn-cs"/>
                  </a:rPr>
                  <a:t>Invalid</a:t>
                </a:r>
                <a:endParaRPr lang="ko-KR" altLang="en-US" dirty="0">
                  <a:solidFill>
                    <a:srgbClr val="002060"/>
                  </a:solidFill>
                  <a:latin typeface="SamsungOne 400" panose="020B0503030303020204" pitchFamily="34" charset="0"/>
                  <a:ea typeface="+mn-ea"/>
                  <a:cs typeface="+mn-cs"/>
                </a:endParaRPr>
              </a:p>
            </p:txBody>
          </p:sp>
        </p:grpSp>
      </p:grpSp>
      <p:sp>
        <p:nvSpPr>
          <p:cNvPr id="22" name="직사각형 21">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23" name="직사각형 22">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grpSp>
        <p:nvGrpSpPr>
          <p:cNvPr id="15" name="그룹 14"/>
          <p:cNvGrpSpPr/>
          <p:nvPr/>
        </p:nvGrpSpPr>
        <p:grpSpPr>
          <a:xfrm>
            <a:off x="361950" y="1322141"/>
            <a:ext cx="9106050" cy="743069"/>
            <a:chOff x="361950" y="1220103"/>
            <a:chExt cx="9106050" cy="743069"/>
          </a:xfrm>
        </p:grpSpPr>
        <p:sp>
          <p:nvSpPr>
            <p:cNvPr id="16" name="직사각형 15">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7" name="TextBox 16">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Balanced parentheses checker</a:t>
              </a:r>
            </a:p>
          </p:txBody>
        </p:sp>
      </p:grpSp>
      <p:sp>
        <p:nvSpPr>
          <p:cNvPr id="20" name="직사각형 19">
            <a:extLst>
              <a:ext uri="{FF2B5EF4-FFF2-40B4-BE49-F238E27FC236}">
                <a16:creationId xmlns:a16="http://schemas.microsoft.com/office/drawing/2014/main" xmlns="" id="{90EFA62F-9637-4E5A-AAB1-9E61461D75DD}"/>
              </a:ext>
            </a:extLst>
          </p:cNvPr>
          <p:cNvSpPr/>
          <p:nvPr/>
        </p:nvSpPr>
        <p:spPr>
          <a:xfrm>
            <a:off x="580388" y="2126402"/>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Make a program to check if the balanced parentheses are valid or invalid when strings consist of square </a:t>
            </a:r>
            <a:r>
              <a:rPr lang="en-US" altLang="ko-KR" sz="1300" dirty="0" err="1">
                <a:solidFill>
                  <a:schemeClr val="tx1"/>
                </a:solidFill>
                <a:latin typeface="SamsungOne 400" panose="020B0503030303020204" pitchFamily="34" charset="0"/>
                <a:ea typeface="SamsungOne 400" panose="020B0503030303020204" pitchFamily="34" charset="0"/>
              </a:rPr>
              <a:t>backet</a:t>
            </a:r>
            <a:r>
              <a:rPr lang="en-US" altLang="ko-KR" sz="1300" dirty="0">
                <a:solidFill>
                  <a:schemeClr val="tx1"/>
                </a:solidFill>
                <a:latin typeface="SamsungOne 400" panose="020B0503030303020204" pitchFamily="34" charset="0"/>
                <a:ea typeface="SamsungOne 400" panose="020B0503030303020204" pitchFamily="34" charset="0"/>
              </a:rPr>
              <a:t>, brace, and round bracket are provided as below. </a:t>
            </a:r>
          </a:p>
        </p:txBody>
      </p:sp>
    </p:spTree>
    <p:extLst>
      <p:ext uri="{BB962C8B-B14F-4D97-AF65-F5344CB8AC3E}">
        <p14:creationId xmlns:p14="http://schemas.microsoft.com/office/powerpoint/2010/main" val="13464214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직사각형 4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49" name="직사각형 4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52" name="직사각형 51">
            <a:extLst>
              <a:ext uri="{FF2B5EF4-FFF2-40B4-BE49-F238E27FC236}">
                <a16:creationId xmlns:a16="http://schemas.microsoft.com/office/drawing/2014/main" xmlns="" id="{5D0FA3B9-5FEB-458E-BC94-AB11CC4B58C9}"/>
              </a:ext>
            </a:extLst>
          </p:cNvPr>
          <p:cNvSpPr/>
          <p:nvPr/>
        </p:nvSpPr>
        <p:spPr>
          <a:xfrm>
            <a:off x="580388" y="212462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When taking the 2</a:t>
            </a:r>
            <a:r>
              <a:rPr lang="en-US" altLang="ko-KR" sz="1300" baseline="30000" dirty="0">
                <a:solidFill>
                  <a:schemeClr val="tx1"/>
                </a:solidFill>
                <a:latin typeface="SamsungOne 400" panose="020B0503030303020204" pitchFamily="34" charset="0"/>
                <a:ea typeface="SamsungOne 400" panose="020B0503030303020204" pitchFamily="34" charset="0"/>
              </a:rPr>
              <a:t>nd</a:t>
            </a:r>
            <a:r>
              <a:rPr lang="en-US" altLang="ko-KR" sz="1300" dirty="0">
                <a:solidFill>
                  <a:schemeClr val="tx1"/>
                </a:solidFill>
                <a:latin typeface="SamsungOne 400" panose="020B0503030303020204" pitchFamily="34" charset="0"/>
                <a:ea typeface="SamsungOne 400" panose="020B0503030303020204" pitchFamily="34" charset="0"/>
              </a:rPr>
              <a:t> element, add no.2 back to the queue.</a:t>
            </a:r>
          </a:p>
        </p:txBody>
      </p:sp>
      <p:grpSp>
        <p:nvGrpSpPr>
          <p:cNvPr id="43" name="그룹 42"/>
          <p:cNvGrpSpPr/>
          <p:nvPr/>
        </p:nvGrpSpPr>
        <p:grpSpPr>
          <a:xfrm>
            <a:off x="361950" y="1322141"/>
            <a:ext cx="9106050" cy="743069"/>
            <a:chOff x="361950" y="1220103"/>
            <a:chExt cx="9106050" cy="743069"/>
          </a:xfrm>
        </p:grpSpPr>
        <p:sp>
          <p:nvSpPr>
            <p:cNvPr id="44" name="직사각형 4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Josephus Problem</a:t>
              </a:r>
            </a:p>
          </p:txBody>
        </p:sp>
        <p:sp>
          <p:nvSpPr>
            <p:cNvPr id="45" name="TextBox 4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defPPr>
                <a:defRPr lang="ko-KR"/>
              </a:defPPr>
              <a:lvl1pPr defTabSz="-45199300">
                <a:defRPr b="1">
                  <a:solidFill>
                    <a:srgbClr val="000000"/>
                  </a:solidFill>
                  <a:latin typeface="Samsung Sharp Sans" pitchFamily="2" charset="0"/>
                  <a:ea typeface="Samsung Sharp Sans" pitchFamily="2" charset="0"/>
                  <a:cs typeface="Samsung Sharp Sans" pitchFamily="2" charset="0"/>
                </a:defRPr>
              </a:lvl1pPr>
            </a:lstStyle>
            <a:p>
              <a:r>
                <a:rPr lang="en-US" altLang="ko-KR" dirty="0"/>
                <a:t>1.2. Solving the problem using a queue</a:t>
              </a:r>
            </a:p>
          </p:txBody>
        </p:sp>
      </p:grpSp>
      <p:grpSp>
        <p:nvGrpSpPr>
          <p:cNvPr id="47" name="그룹 46"/>
          <p:cNvGrpSpPr/>
          <p:nvPr/>
        </p:nvGrpSpPr>
        <p:grpSpPr>
          <a:xfrm>
            <a:off x="361950" y="2935468"/>
            <a:ext cx="9179585" cy="3364596"/>
            <a:chOff x="79411" y="2839603"/>
            <a:chExt cx="9179585" cy="3364596"/>
          </a:xfrm>
        </p:grpSpPr>
        <p:grpSp>
          <p:nvGrpSpPr>
            <p:cNvPr id="53" name="그룹 52"/>
            <p:cNvGrpSpPr/>
            <p:nvPr/>
          </p:nvGrpSpPr>
          <p:grpSpPr>
            <a:xfrm>
              <a:off x="1080280" y="4739829"/>
              <a:ext cx="5639544" cy="1464370"/>
              <a:chOff x="1080280" y="4869917"/>
              <a:chExt cx="5639544" cy="1464370"/>
            </a:xfrm>
          </p:grpSpPr>
          <p:sp>
            <p:nvSpPr>
              <p:cNvPr id="113" name="직사각형 112">
                <a:extLst>
                  <a:ext uri="{FF2B5EF4-FFF2-40B4-BE49-F238E27FC236}">
                    <a16:creationId xmlns:a16="http://schemas.microsoft.com/office/drawing/2014/main" xmlns="" id="{D159C2AD-1103-40E1-819C-5DD6BB5425AF}"/>
                  </a:ext>
                </a:extLst>
              </p:cNvPr>
              <p:cNvSpPr/>
              <p:nvPr/>
            </p:nvSpPr>
            <p:spPr>
              <a:xfrm>
                <a:off x="2302487" y="6041899"/>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after</a:t>
                </a:r>
                <a:endParaRPr lang="ko-KR" altLang="en-US" sz="1300" dirty="0">
                  <a:solidFill>
                    <a:srgbClr val="002060"/>
                  </a:solidFill>
                  <a:latin typeface="SamsungOne 400" panose="020B0503030303020204" pitchFamily="34" charset="0"/>
                  <a:ea typeface="+mn-ea"/>
                  <a:cs typeface="+mn-cs"/>
                </a:endParaRPr>
              </a:p>
            </p:txBody>
          </p:sp>
          <p:cxnSp>
            <p:nvCxnSpPr>
              <p:cNvPr id="114" name="직선 화살표 연결선 113">
                <a:extLst>
                  <a:ext uri="{FF2B5EF4-FFF2-40B4-BE49-F238E27FC236}">
                    <a16:creationId xmlns:a16="http://schemas.microsoft.com/office/drawing/2014/main" xmlns="" id="{D9E4316C-F760-4598-A27B-4D21A6D1C6E2}"/>
                  </a:ext>
                </a:extLst>
              </p:cNvPr>
              <p:cNvCxnSpPr>
                <a:cxnSpLocks/>
                <a:endCxn id="115" idx="2"/>
              </p:cNvCxnSpPr>
              <p:nvPr/>
            </p:nvCxnSpPr>
            <p:spPr>
              <a:xfrm flipV="1">
                <a:off x="1499416" y="5168575"/>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15" name="직사각형 114">
                <a:extLst>
                  <a:ext uri="{FF2B5EF4-FFF2-40B4-BE49-F238E27FC236}">
                    <a16:creationId xmlns:a16="http://schemas.microsoft.com/office/drawing/2014/main" xmlns="" id="{7764FE48-365D-4C4E-A7E9-552B0A241C0A}"/>
                  </a:ext>
                </a:extLst>
              </p:cNvPr>
              <p:cNvSpPr/>
              <p:nvPr/>
            </p:nvSpPr>
            <p:spPr>
              <a:xfrm>
                <a:off x="1194117" y="4876187"/>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116" name="직선 화살표 연결선 115">
                <a:extLst>
                  <a:ext uri="{FF2B5EF4-FFF2-40B4-BE49-F238E27FC236}">
                    <a16:creationId xmlns:a16="http://schemas.microsoft.com/office/drawing/2014/main" xmlns="" id="{F4677592-72E1-44BF-B83F-54331ED55617}"/>
                  </a:ext>
                </a:extLst>
              </p:cNvPr>
              <p:cNvCxnSpPr>
                <a:cxnSpLocks/>
                <a:endCxn id="117" idx="2"/>
              </p:cNvCxnSpPr>
              <p:nvPr/>
            </p:nvCxnSpPr>
            <p:spPr>
              <a:xfrm flipV="1">
                <a:off x="6289376" y="5162305"/>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17" name="직사각형 116">
                <a:extLst>
                  <a:ext uri="{FF2B5EF4-FFF2-40B4-BE49-F238E27FC236}">
                    <a16:creationId xmlns:a16="http://schemas.microsoft.com/office/drawing/2014/main" xmlns="" id="{2CA6BAE0-6C8F-4FAA-A0A9-60E6E536E9BA}"/>
                  </a:ext>
                </a:extLst>
              </p:cNvPr>
              <p:cNvSpPr/>
              <p:nvPr/>
            </p:nvSpPr>
            <p:spPr>
              <a:xfrm>
                <a:off x="5984077" y="4869917"/>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118" name="직사각형 117">
                <a:extLst>
                  <a:ext uri="{FF2B5EF4-FFF2-40B4-BE49-F238E27FC236}">
                    <a16:creationId xmlns:a16="http://schemas.microsoft.com/office/drawing/2014/main" xmlns="" id="{42CACCC2-855E-4277-9AA4-C257301BABC1}"/>
                  </a:ext>
                </a:extLst>
              </p:cNvPr>
              <p:cNvSpPr/>
              <p:nvPr/>
            </p:nvSpPr>
            <p:spPr>
              <a:xfrm>
                <a:off x="1186597" y="567561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119" name="직사각형 118">
                <a:extLst>
                  <a:ext uri="{FF2B5EF4-FFF2-40B4-BE49-F238E27FC236}">
                    <a16:creationId xmlns:a16="http://schemas.microsoft.com/office/drawing/2014/main" xmlns="" id="{DAFE9ACE-5B5C-4D2A-9661-03D7FAF751E2}"/>
                  </a:ext>
                </a:extLst>
              </p:cNvPr>
              <p:cNvSpPr/>
              <p:nvPr/>
            </p:nvSpPr>
            <p:spPr>
              <a:xfrm>
                <a:off x="1986177" y="567561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120" name="직사각형 119">
                <a:extLst>
                  <a:ext uri="{FF2B5EF4-FFF2-40B4-BE49-F238E27FC236}">
                    <a16:creationId xmlns:a16="http://schemas.microsoft.com/office/drawing/2014/main" xmlns="" id="{08C5E24F-5C4F-4B10-82CB-4CA4E86D5B7C}"/>
                  </a:ext>
                </a:extLst>
              </p:cNvPr>
              <p:cNvSpPr/>
              <p:nvPr/>
            </p:nvSpPr>
            <p:spPr>
              <a:xfrm>
                <a:off x="2785757" y="5675612"/>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7</a:t>
                </a:r>
                <a:endParaRPr lang="ko-KR" altLang="en-US" sz="1300" dirty="0">
                  <a:solidFill>
                    <a:srgbClr val="002060"/>
                  </a:solidFill>
                  <a:latin typeface="SamsungOne 400" panose="020B0503030303020204" pitchFamily="34" charset="0"/>
                </a:endParaRPr>
              </a:p>
            </p:txBody>
          </p:sp>
          <p:sp>
            <p:nvSpPr>
              <p:cNvPr id="121" name="직사각형 120">
                <a:extLst>
                  <a:ext uri="{FF2B5EF4-FFF2-40B4-BE49-F238E27FC236}">
                    <a16:creationId xmlns:a16="http://schemas.microsoft.com/office/drawing/2014/main" xmlns="" id="{E9130DCC-A5A1-47E5-A2B1-439B605664C4}"/>
                  </a:ext>
                </a:extLst>
              </p:cNvPr>
              <p:cNvSpPr/>
              <p:nvPr/>
            </p:nvSpPr>
            <p:spPr>
              <a:xfrm>
                <a:off x="3585337" y="567561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8</a:t>
                </a:r>
                <a:endParaRPr lang="ko-KR" altLang="en-US" sz="1300" dirty="0">
                  <a:solidFill>
                    <a:srgbClr val="002060"/>
                  </a:solidFill>
                  <a:latin typeface="SamsungOne 400" panose="020B0503030303020204" pitchFamily="34" charset="0"/>
                </a:endParaRPr>
              </a:p>
            </p:txBody>
          </p:sp>
          <p:sp>
            <p:nvSpPr>
              <p:cNvPr id="122" name="직사각형 121">
                <a:extLst>
                  <a:ext uri="{FF2B5EF4-FFF2-40B4-BE49-F238E27FC236}">
                    <a16:creationId xmlns:a16="http://schemas.microsoft.com/office/drawing/2014/main" xmlns="" id="{169F66F3-1A19-4226-94EA-C2A5D19ADD3A}"/>
                  </a:ext>
                </a:extLst>
              </p:cNvPr>
              <p:cNvSpPr/>
              <p:nvPr/>
            </p:nvSpPr>
            <p:spPr>
              <a:xfrm>
                <a:off x="4384917" y="5675610"/>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123" name="직사각형 122">
                <a:extLst>
                  <a:ext uri="{FF2B5EF4-FFF2-40B4-BE49-F238E27FC236}">
                    <a16:creationId xmlns:a16="http://schemas.microsoft.com/office/drawing/2014/main" xmlns="" id="{60A444FC-BA3C-4DBC-96E8-367A104B5326}"/>
                  </a:ext>
                </a:extLst>
              </p:cNvPr>
              <p:cNvSpPr/>
              <p:nvPr/>
            </p:nvSpPr>
            <p:spPr>
              <a:xfrm>
                <a:off x="5184497" y="5675609"/>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124" name="직사각형 123">
                <a:extLst>
                  <a:ext uri="{FF2B5EF4-FFF2-40B4-BE49-F238E27FC236}">
                    <a16:creationId xmlns:a16="http://schemas.microsoft.com/office/drawing/2014/main" xmlns="" id="{6C0999BA-8219-492C-9168-D330E21BB600}"/>
                  </a:ext>
                </a:extLst>
              </p:cNvPr>
              <p:cNvSpPr/>
              <p:nvPr/>
            </p:nvSpPr>
            <p:spPr>
              <a:xfrm>
                <a:off x="5984077" y="5675608"/>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grpSp>
            <p:nvGrpSpPr>
              <p:cNvPr id="125" name="그룹 124">
                <a:extLst>
                  <a:ext uri="{FF2B5EF4-FFF2-40B4-BE49-F238E27FC236}">
                    <a16:creationId xmlns:a16="http://schemas.microsoft.com/office/drawing/2014/main" xmlns="" id="{1CABD07A-6C5E-40C8-AC46-FEE862557F59}"/>
                  </a:ext>
                </a:extLst>
              </p:cNvPr>
              <p:cNvGrpSpPr/>
              <p:nvPr/>
            </p:nvGrpSpPr>
            <p:grpSpPr>
              <a:xfrm>
                <a:off x="1080280" y="5572046"/>
                <a:ext cx="5639544" cy="435722"/>
                <a:chOff x="1178430" y="2857500"/>
                <a:chExt cx="3551832" cy="319454"/>
              </a:xfrm>
            </p:grpSpPr>
            <p:cxnSp>
              <p:nvCxnSpPr>
                <p:cNvPr id="126" name="직선 연결선 125">
                  <a:extLst>
                    <a:ext uri="{FF2B5EF4-FFF2-40B4-BE49-F238E27FC236}">
                      <a16:creationId xmlns:a16="http://schemas.microsoft.com/office/drawing/2014/main" xmlns="" id="{17A2D3DF-7C8A-4FAD-BDFC-EEA7BF6D0195}"/>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xmlns="" id="{C38D5811-21DC-4A26-BA13-DF8A8A776F33}"/>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4" name="그룹 53"/>
            <p:cNvGrpSpPr/>
            <p:nvPr/>
          </p:nvGrpSpPr>
          <p:grpSpPr>
            <a:xfrm>
              <a:off x="79411" y="2839603"/>
              <a:ext cx="9179585" cy="2001148"/>
              <a:chOff x="79411" y="2839603"/>
              <a:chExt cx="9179585" cy="2001148"/>
            </a:xfrm>
          </p:grpSpPr>
          <p:sp>
            <p:nvSpPr>
              <p:cNvPr id="55" name="직사각형 54">
                <a:extLst>
                  <a:ext uri="{FF2B5EF4-FFF2-40B4-BE49-F238E27FC236}">
                    <a16:creationId xmlns:a16="http://schemas.microsoft.com/office/drawing/2014/main" xmlns="" id="{7C4970B9-F457-4BD8-AA03-543CE84CFB6A}"/>
                  </a:ext>
                </a:extLst>
              </p:cNvPr>
              <p:cNvSpPr/>
              <p:nvPr/>
            </p:nvSpPr>
            <p:spPr>
              <a:xfrm>
                <a:off x="2302487" y="4548363"/>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before</a:t>
                </a:r>
                <a:endParaRPr lang="ko-KR" altLang="en-US" sz="1300" dirty="0">
                  <a:solidFill>
                    <a:srgbClr val="002060"/>
                  </a:solidFill>
                  <a:latin typeface="SamsungOne 400" panose="020B0503030303020204" pitchFamily="34" charset="0"/>
                  <a:ea typeface="+mn-ea"/>
                  <a:cs typeface="+mn-cs"/>
                </a:endParaRPr>
              </a:p>
            </p:txBody>
          </p:sp>
          <p:cxnSp>
            <p:nvCxnSpPr>
              <p:cNvPr id="56" name="직선 화살표 연결선 55">
                <a:extLst>
                  <a:ext uri="{FF2B5EF4-FFF2-40B4-BE49-F238E27FC236}">
                    <a16:creationId xmlns:a16="http://schemas.microsoft.com/office/drawing/2014/main" xmlns="" id="{8BA5F237-05F6-4EFA-BEB8-8832446BDFA0}"/>
                  </a:ext>
                </a:extLst>
              </p:cNvPr>
              <p:cNvCxnSpPr>
                <a:cxnSpLocks/>
                <a:endCxn id="57" idx="2"/>
              </p:cNvCxnSpPr>
              <p:nvPr/>
            </p:nvCxnSpPr>
            <p:spPr>
              <a:xfrm flipV="1">
                <a:off x="1499416" y="3675039"/>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7" name="직사각형 56">
                <a:extLst>
                  <a:ext uri="{FF2B5EF4-FFF2-40B4-BE49-F238E27FC236}">
                    <a16:creationId xmlns:a16="http://schemas.microsoft.com/office/drawing/2014/main" xmlns="" id="{03A5A60A-19AB-4173-9710-8D5E82B26135}"/>
                  </a:ext>
                </a:extLst>
              </p:cNvPr>
              <p:cNvSpPr/>
              <p:nvPr/>
            </p:nvSpPr>
            <p:spPr>
              <a:xfrm>
                <a:off x="1194117" y="338265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58" name="직선 화살표 연결선 57">
                <a:extLst>
                  <a:ext uri="{FF2B5EF4-FFF2-40B4-BE49-F238E27FC236}">
                    <a16:creationId xmlns:a16="http://schemas.microsoft.com/office/drawing/2014/main" xmlns="" id="{8BF76176-94DE-4CF8-ABA4-8EB901C50881}"/>
                  </a:ext>
                </a:extLst>
              </p:cNvPr>
              <p:cNvCxnSpPr>
                <a:cxnSpLocks/>
                <a:endCxn id="78" idx="2"/>
              </p:cNvCxnSpPr>
              <p:nvPr/>
            </p:nvCxnSpPr>
            <p:spPr>
              <a:xfrm flipV="1">
                <a:off x="6289376" y="3668769"/>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xmlns="" id="{7553510E-F203-4A11-B004-65888D1F35D0}"/>
                  </a:ext>
                </a:extLst>
              </p:cNvPr>
              <p:cNvSpPr/>
              <p:nvPr/>
            </p:nvSpPr>
            <p:spPr>
              <a:xfrm>
                <a:off x="5984077" y="337638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96" name="직사각형 95">
                <a:extLst>
                  <a:ext uri="{FF2B5EF4-FFF2-40B4-BE49-F238E27FC236}">
                    <a16:creationId xmlns:a16="http://schemas.microsoft.com/office/drawing/2014/main" xmlns="" id="{1C98A11C-84BB-47E4-A2BB-C614CFE7D5B4}"/>
                  </a:ext>
                </a:extLst>
              </p:cNvPr>
              <p:cNvSpPr/>
              <p:nvPr/>
            </p:nvSpPr>
            <p:spPr>
              <a:xfrm>
                <a:off x="1186597" y="4182078"/>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97" name="직사각형 96">
                <a:extLst>
                  <a:ext uri="{FF2B5EF4-FFF2-40B4-BE49-F238E27FC236}">
                    <a16:creationId xmlns:a16="http://schemas.microsoft.com/office/drawing/2014/main" xmlns="" id="{8F959877-57D8-4904-84C5-BFA72845CF56}"/>
                  </a:ext>
                </a:extLst>
              </p:cNvPr>
              <p:cNvSpPr/>
              <p:nvPr/>
            </p:nvSpPr>
            <p:spPr>
              <a:xfrm>
                <a:off x="1986177" y="4182077"/>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7</a:t>
                </a:r>
                <a:endParaRPr lang="ko-KR" altLang="en-US" sz="1300" dirty="0">
                  <a:solidFill>
                    <a:srgbClr val="002060"/>
                  </a:solidFill>
                  <a:latin typeface="SamsungOne 400" panose="020B0503030303020204" pitchFamily="34" charset="0"/>
                </a:endParaRPr>
              </a:p>
            </p:txBody>
          </p:sp>
          <p:sp>
            <p:nvSpPr>
              <p:cNvPr id="98" name="직사각형 97">
                <a:extLst>
                  <a:ext uri="{FF2B5EF4-FFF2-40B4-BE49-F238E27FC236}">
                    <a16:creationId xmlns:a16="http://schemas.microsoft.com/office/drawing/2014/main" xmlns="" id="{55FD8987-2701-43B2-837D-9B3E76C335F6}"/>
                  </a:ext>
                </a:extLst>
              </p:cNvPr>
              <p:cNvSpPr/>
              <p:nvPr/>
            </p:nvSpPr>
            <p:spPr>
              <a:xfrm>
                <a:off x="2785757" y="4182076"/>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6</a:t>
                </a:r>
                <a:endParaRPr lang="ko-KR" altLang="en-US" sz="1300" dirty="0">
                  <a:solidFill>
                    <a:srgbClr val="002060"/>
                  </a:solidFill>
                  <a:latin typeface="SamsungOne 400" panose="020B0503030303020204" pitchFamily="34" charset="0"/>
                </a:endParaRPr>
              </a:p>
            </p:txBody>
          </p:sp>
          <p:sp>
            <p:nvSpPr>
              <p:cNvPr id="99" name="직사각형 98">
                <a:extLst>
                  <a:ext uri="{FF2B5EF4-FFF2-40B4-BE49-F238E27FC236}">
                    <a16:creationId xmlns:a16="http://schemas.microsoft.com/office/drawing/2014/main" xmlns="" id="{832A9550-86C6-48C6-B598-AF22F02FE194}"/>
                  </a:ext>
                </a:extLst>
              </p:cNvPr>
              <p:cNvSpPr/>
              <p:nvPr/>
            </p:nvSpPr>
            <p:spPr>
              <a:xfrm>
                <a:off x="3585337" y="4182075"/>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100" name="직사각형 99">
                <a:extLst>
                  <a:ext uri="{FF2B5EF4-FFF2-40B4-BE49-F238E27FC236}">
                    <a16:creationId xmlns:a16="http://schemas.microsoft.com/office/drawing/2014/main" xmlns="" id="{7208B987-CA95-460A-A7FA-8E5E81EAF41B}"/>
                  </a:ext>
                </a:extLst>
              </p:cNvPr>
              <p:cNvSpPr/>
              <p:nvPr/>
            </p:nvSpPr>
            <p:spPr>
              <a:xfrm>
                <a:off x="4384917" y="418207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101" name="직사각형 100">
                <a:extLst>
                  <a:ext uri="{FF2B5EF4-FFF2-40B4-BE49-F238E27FC236}">
                    <a16:creationId xmlns:a16="http://schemas.microsoft.com/office/drawing/2014/main" xmlns="" id="{BDBDAD31-D0AC-4662-AEFB-831BB20BB349}"/>
                  </a:ext>
                </a:extLst>
              </p:cNvPr>
              <p:cNvSpPr/>
              <p:nvPr/>
            </p:nvSpPr>
            <p:spPr>
              <a:xfrm>
                <a:off x="5184497" y="418207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102" name="직사각형 101">
                <a:extLst>
                  <a:ext uri="{FF2B5EF4-FFF2-40B4-BE49-F238E27FC236}">
                    <a16:creationId xmlns:a16="http://schemas.microsoft.com/office/drawing/2014/main" xmlns="" id="{81D413BE-888B-4551-8503-A2AB29371B0A}"/>
                  </a:ext>
                </a:extLst>
              </p:cNvPr>
              <p:cNvSpPr/>
              <p:nvPr/>
            </p:nvSpPr>
            <p:spPr>
              <a:xfrm>
                <a:off x="5984077" y="4182072"/>
                <a:ext cx="610597"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grpSp>
            <p:nvGrpSpPr>
              <p:cNvPr id="103" name="그룹 102">
                <a:extLst>
                  <a:ext uri="{FF2B5EF4-FFF2-40B4-BE49-F238E27FC236}">
                    <a16:creationId xmlns:a16="http://schemas.microsoft.com/office/drawing/2014/main" xmlns="" id="{66111E93-2429-4BC5-AC79-B6D823138CFB}"/>
                  </a:ext>
                </a:extLst>
              </p:cNvPr>
              <p:cNvGrpSpPr/>
              <p:nvPr/>
            </p:nvGrpSpPr>
            <p:grpSpPr>
              <a:xfrm>
                <a:off x="1080280" y="4078510"/>
                <a:ext cx="5639544" cy="435722"/>
                <a:chOff x="1178430" y="2857500"/>
                <a:chExt cx="3551832" cy="319454"/>
              </a:xfrm>
            </p:grpSpPr>
            <p:cxnSp>
              <p:nvCxnSpPr>
                <p:cNvPr id="111" name="직선 연결선 110">
                  <a:extLst>
                    <a:ext uri="{FF2B5EF4-FFF2-40B4-BE49-F238E27FC236}">
                      <a16:creationId xmlns:a16="http://schemas.microsoft.com/office/drawing/2014/main" xmlns="" id="{15067095-964D-48E6-8CDB-8E8B5961D4B9}"/>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xmlns="" id="{DCEC047C-5080-4CBC-B1DE-1347D883593D}"/>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 name="직사각형 103">
                <a:extLst>
                  <a:ext uri="{FF2B5EF4-FFF2-40B4-BE49-F238E27FC236}">
                    <a16:creationId xmlns:a16="http://schemas.microsoft.com/office/drawing/2014/main" xmlns="" id="{A91F684B-0526-4A34-8839-5E578981DE6C}"/>
                  </a:ext>
                </a:extLst>
              </p:cNvPr>
              <p:cNvSpPr/>
              <p:nvPr/>
            </p:nvSpPr>
            <p:spPr>
              <a:xfrm>
                <a:off x="8024058" y="418207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cxnSp>
            <p:nvCxnSpPr>
              <p:cNvPr id="105" name="직선 화살표 연결선 104">
                <a:extLst>
                  <a:ext uri="{FF2B5EF4-FFF2-40B4-BE49-F238E27FC236}">
                    <a16:creationId xmlns:a16="http://schemas.microsoft.com/office/drawing/2014/main" xmlns="" id="{8C0820D1-47BA-4222-8184-8C057D6D6E55}"/>
                  </a:ext>
                </a:extLst>
              </p:cNvPr>
              <p:cNvCxnSpPr>
                <a:stCxn id="102" idx="3"/>
                <a:endCxn id="104" idx="1"/>
              </p:cNvCxnSpPr>
              <p:nvPr/>
            </p:nvCxnSpPr>
            <p:spPr>
              <a:xfrm flipV="1">
                <a:off x="6594674" y="4296371"/>
                <a:ext cx="1429384" cy="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6" name="직사각형 105">
                <a:extLst>
                  <a:ext uri="{FF2B5EF4-FFF2-40B4-BE49-F238E27FC236}">
                    <a16:creationId xmlns:a16="http://schemas.microsoft.com/office/drawing/2014/main" xmlns="" id="{1999DFC5-A96B-4D46-881B-6E5C2302A664}"/>
                  </a:ext>
                </a:extLst>
              </p:cNvPr>
              <p:cNvSpPr/>
              <p:nvPr/>
            </p:nvSpPr>
            <p:spPr>
              <a:xfrm>
                <a:off x="7399716" y="4531812"/>
                <a:ext cx="1859280" cy="292388"/>
              </a:xfrm>
              <a:prstGeom prst="rect">
                <a:avLst/>
              </a:prstGeom>
            </p:spPr>
            <p:txBody>
              <a:bodyPr wrap="square">
                <a:spAutoFit/>
              </a:bodyPr>
              <a:lstStyle/>
              <a:p>
                <a:pPr algn="ctr"/>
                <a:r>
                  <a:rPr lang="en-US" altLang="ko-KR" sz="1300" dirty="0">
                    <a:solidFill>
                      <a:srgbClr val="FF0000"/>
                    </a:solidFill>
                    <a:latin typeface="SamsungOne 400" panose="020B0503030303020204" pitchFamily="34" charset="0"/>
                    <a:ea typeface="+mn-ea"/>
                    <a:cs typeface="+mn-cs"/>
                  </a:rPr>
                  <a:t>count = 2</a:t>
                </a:r>
                <a:endParaRPr lang="ko-KR" altLang="en-US" sz="1300" dirty="0">
                  <a:solidFill>
                    <a:srgbClr val="FF0000"/>
                  </a:solidFill>
                  <a:latin typeface="SamsungOne 400" panose="020B0503030303020204" pitchFamily="34" charset="0"/>
                  <a:ea typeface="+mn-ea"/>
                  <a:cs typeface="+mn-cs"/>
                </a:endParaRPr>
              </a:p>
            </p:txBody>
          </p:sp>
          <p:sp>
            <p:nvSpPr>
              <p:cNvPr id="107" name="직사각형 106">
                <a:extLst>
                  <a:ext uri="{FF2B5EF4-FFF2-40B4-BE49-F238E27FC236}">
                    <a16:creationId xmlns:a16="http://schemas.microsoft.com/office/drawing/2014/main" xmlns="" id="{5B09F412-55AD-4F00-B4E1-2C412F3AD515}"/>
                  </a:ext>
                </a:extLst>
              </p:cNvPr>
              <p:cNvSpPr/>
              <p:nvPr/>
            </p:nvSpPr>
            <p:spPr>
              <a:xfrm>
                <a:off x="881297" y="4182070"/>
                <a:ext cx="169885"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rgbClr val="002060"/>
                  </a:solidFill>
                  <a:latin typeface="SamsungOne 400" panose="020B0503030303020204" pitchFamily="34" charset="0"/>
                </a:endParaRPr>
              </a:p>
            </p:txBody>
          </p:sp>
          <p:sp>
            <p:nvSpPr>
              <p:cNvPr id="108" name="직사각형 107">
                <a:extLst>
                  <a:ext uri="{FF2B5EF4-FFF2-40B4-BE49-F238E27FC236}">
                    <a16:creationId xmlns:a16="http://schemas.microsoft.com/office/drawing/2014/main" xmlns="" id="{F133645B-E63B-48CD-B486-50E912783284}"/>
                  </a:ext>
                </a:extLst>
              </p:cNvPr>
              <p:cNvSpPr/>
              <p:nvPr/>
            </p:nvSpPr>
            <p:spPr>
              <a:xfrm>
                <a:off x="6719824" y="3914937"/>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dequeue</a:t>
                </a:r>
                <a:endParaRPr lang="ko-KR" altLang="en-US" sz="1300" dirty="0">
                  <a:solidFill>
                    <a:srgbClr val="002060"/>
                  </a:solidFill>
                  <a:latin typeface="SamsungOne 400" panose="020B0503030303020204" pitchFamily="34" charset="0"/>
                  <a:ea typeface="+mn-ea"/>
                  <a:cs typeface="+mn-cs"/>
                </a:endParaRPr>
              </a:p>
            </p:txBody>
          </p:sp>
          <p:sp>
            <p:nvSpPr>
              <p:cNvPr id="109" name="직사각형 108">
                <a:extLst>
                  <a:ext uri="{FF2B5EF4-FFF2-40B4-BE49-F238E27FC236}">
                    <a16:creationId xmlns:a16="http://schemas.microsoft.com/office/drawing/2014/main" xmlns="" id="{1F867C8F-F7BE-45AB-92FB-9F5AB704C9FE}"/>
                  </a:ext>
                </a:extLst>
              </p:cNvPr>
              <p:cNvSpPr/>
              <p:nvPr/>
            </p:nvSpPr>
            <p:spPr>
              <a:xfrm>
                <a:off x="79411" y="2839603"/>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enqueue</a:t>
                </a:r>
                <a:endParaRPr lang="ko-KR" altLang="en-US" sz="1300" dirty="0">
                  <a:solidFill>
                    <a:srgbClr val="002060"/>
                  </a:solidFill>
                  <a:latin typeface="SamsungOne 400" panose="020B0503030303020204" pitchFamily="34" charset="0"/>
                  <a:ea typeface="+mn-ea"/>
                  <a:cs typeface="+mn-cs"/>
                </a:endParaRPr>
              </a:p>
            </p:txBody>
          </p:sp>
          <p:sp>
            <p:nvSpPr>
              <p:cNvPr id="110" name="자유형 109"/>
              <p:cNvSpPr/>
              <p:nvPr/>
            </p:nvSpPr>
            <p:spPr>
              <a:xfrm>
                <a:off x="731856" y="2843877"/>
                <a:ext cx="7608357" cy="1337291"/>
              </a:xfrm>
              <a:custGeom>
                <a:avLst/>
                <a:gdLst>
                  <a:gd name="connsiteX0" fmla="*/ 7608357 w 7608357"/>
                  <a:gd name="connsiteY0" fmla="*/ 1337291 h 1337291"/>
                  <a:gd name="connsiteX1" fmla="*/ 6804570 w 7608357"/>
                  <a:gd name="connsiteY1" fmla="*/ 599871 h 1337291"/>
                  <a:gd name="connsiteX2" fmla="*/ 5477215 w 7608357"/>
                  <a:gd name="connsiteY2" fmla="*/ 120549 h 1337291"/>
                  <a:gd name="connsiteX3" fmla="*/ 3559925 w 7608357"/>
                  <a:gd name="connsiteY3" fmla="*/ 2562 h 1337291"/>
                  <a:gd name="connsiteX4" fmla="*/ 1672131 w 7608357"/>
                  <a:gd name="connsiteY4" fmla="*/ 194291 h 1337291"/>
                  <a:gd name="connsiteX5" fmla="*/ 499634 w 7608357"/>
                  <a:gd name="connsiteY5" fmla="*/ 430265 h 1337291"/>
                  <a:gd name="connsiteX6" fmla="*/ 71931 w 7608357"/>
                  <a:gd name="connsiteY6" fmla="*/ 673613 h 1337291"/>
                  <a:gd name="connsiteX7" fmla="*/ 5563 w 7608357"/>
                  <a:gd name="connsiteY7" fmla="*/ 939084 h 1337291"/>
                  <a:gd name="connsiteX8" fmla="*/ 130925 w 7608357"/>
                  <a:gd name="connsiteY8" fmla="*/ 1211929 h 1337291"/>
                  <a:gd name="connsiteX9" fmla="*/ 285783 w 7608357"/>
                  <a:gd name="connsiteY9" fmla="*/ 1329917 h 133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8357" h="1337291">
                    <a:moveTo>
                      <a:pt x="7608357" y="1337291"/>
                    </a:moveTo>
                    <a:cubicBezTo>
                      <a:pt x="7384058" y="1069976"/>
                      <a:pt x="7159760" y="802661"/>
                      <a:pt x="6804570" y="599871"/>
                    </a:cubicBezTo>
                    <a:cubicBezTo>
                      <a:pt x="6449380" y="397081"/>
                      <a:pt x="6017989" y="220100"/>
                      <a:pt x="5477215" y="120549"/>
                    </a:cubicBezTo>
                    <a:cubicBezTo>
                      <a:pt x="4936441" y="20998"/>
                      <a:pt x="4194106" y="-9728"/>
                      <a:pt x="3559925" y="2562"/>
                    </a:cubicBezTo>
                    <a:cubicBezTo>
                      <a:pt x="2925744" y="14852"/>
                      <a:pt x="2182179" y="123007"/>
                      <a:pt x="1672131" y="194291"/>
                    </a:cubicBezTo>
                    <a:cubicBezTo>
                      <a:pt x="1162083" y="265575"/>
                      <a:pt x="766334" y="350378"/>
                      <a:pt x="499634" y="430265"/>
                    </a:cubicBezTo>
                    <a:cubicBezTo>
                      <a:pt x="232934" y="510152"/>
                      <a:pt x="154276" y="588810"/>
                      <a:pt x="71931" y="673613"/>
                    </a:cubicBezTo>
                    <a:cubicBezTo>
                      <a:pt x="-10414" y="758416"/>
                      <a:pt x="-4269" y="849365"/>
                      <a:pt x="5563" y="939084"/>
                    </a:cubicBezTo>
                    <a:cubicBezTo>
                      <a:pt x="15395" y="1028803"/>
                      <a:pt x="84222" y="1146790"/>
                      <a:pt x="130925" y="1211929"/>
                    </a:cubicBezTo>
                    <a:cubicBezTo>
                      <a:pt x="177628" y="1277068"/>
                      <a:pt x="285783" y="1329917"/>
                      <a:pt x="285783" y="1329917"/>
                    </a:cubicBezTo>
                  </a:path>
                </a:pathLst>
              </a:cu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spTree>
    <p:extLst>
      <p:ext uri="{BB962C8B-B14F-4D97-AF65-F5344CB8AC3E}">
        <p14:creationId xmlns:p14="http://schemas.microsoft.com/office/powerpoint/2010/main" val="39093211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34" name="직사각형 3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grpSp>
        <p:nvGrpSpPr>
          <p:cNvPr id="28" name="그룹 27"/>
          <p:cNvGrpSpPr/>
          <p:nvPr/>
        </p:nvGrpSpPr>
        <p:grpSpPr>
          <a:xfrm>
            <a:off x="361950" y="1322141"/>
            <a:ext cx="9106050" cy="743069"/>
            <a:chOff x="361950" y="1220103"/>
            <a:chExt cx="9106050" cy="743069"/>
          </a:xfrm>
        </p:grpSpPr>
        <p:sp>
          <p:nvSpPr>
            <p:cNvPr id="29" name="직사각형 2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Josephus Problem</a:t>
              </a:r>
            </a:p>
          </p:txBody>
        </p:sp>
        <p:sp>
          <p:nvSpPr>
            <p:cNvPr id="30" name="TextBox 29">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defPPr>
                <a:defRPr lang="ko-KR"/>
              </a:defPPr>
              <a:lvl1pPr defTabSz="-45199300">
                <a:defRPr b="1">
                  <a:solidFill>
                    <a:srgbClr val="000000"/>
                  </a:solidFill>
                  <a:latin typeface="Samsung Sharp Sans" pitchFamily="2" charset="0"/>
                  <a:ea typeface="Samsung Sharp Sans" pitchFamily="2" charset="0"/>
                  <a:cs typeface="Samsung Sharp Sans" pitchFamily="2" charset="0"/>
                </a:defRPr>
              </a:lvl1pPr>
            </a:lstStyle>
            <a:p>
              <a:r>
                <a:rPr lang="en-US" altLang="ko-KR" dirty="0"/>
                <a:t>1.2. Solving the problem using a queue</a:t>
              </a:r>
            </a:p>
          </p:txBody>
        </p:sp>
      </p:grpSp>
      <p:grpSp>
        <p:nvGrpSpPr>
          <p:cNvPr id="3" name="그룹 2"/>
          <p:cNvGrpSpPr/>
          <p:nvPr/>
        </p:nvGrpSpPr>
        <p:grpSpPr>
          <a:xfrm>
            <a:off x="1080280" y="3216361"/>
            <a:ext cx="8178716" cy="2534097"/>
            <a:chOff x="1080280" y="3376381"/>
            <a:chExt cx="8178716" cy="2534097"/>
          </a:xfrm>
        </p:grpSpPr>
        <p:sp>
          <p:nvSpPr>
            <p:cNvPr id="59" name="직사각형 58">
              <a:extLst>
                <a:ext uri="{FF2B5EF4-FFF2-40B4-BE49-F238E27FC236}">
                  <a16:creationId xmlns:a16="http://schemas.microsoft.com/office/drawing/2014/main" xmlns="" id="{6856DFEE-50C2-4C25-A2B7-67000829C960}"/>
                </a:ext>
              </a:extLst>
            </p:cNvPr>
            <p:cNvSpPr/>
            <p:nvPr/>
          </p:nvSpPr>
          <p:spPr>
            <a:xfrm>
              <a:off x="2302487" y="4548363"/>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rPr>
                <a:t>queue</a:t>
              </a:r>
              <a:endParaRPr lang="ko-KR" altLang="en-US" sz="1300" dirty="0">
                <a:solidFill>
                  <a:srgbClr val="002060"/>
                </a:solidFill>
                <a:latin typeface="SamsungOne 400" panose="020B0503030303020204" pitchFamily="34" charset="0"/>
              </a:endParaRPr>
            </a:p>
          </p:txBody>
        </p:sp>
        <p:cxnSp>
          <p:nvCxnSpPr>
            <p:cNvPr id="60" name="직선 화살표 연결선 59">
              <a:extLst>
                <a:ext uri="{FF2B5EF4-FFF2-40B4-BE49-F238E27FC236}">
                  <a16:creationId xmlns:a16="http://schemas.microsoft.com/office/drawing/2014/main" xmlns="" id="{99BD04E4-F7EC-445B-BF80-F653C5918A52}"/>
                </a:ext>
              </a:extLst>
            </p:cNvPr>
            <p:cNvCxnSpPr>
              <a:cxnSpLocks/>
              <a:endCxn id="61" idx="2"/>
            </p:cNvCxnSpPr>
            <p:nvPr/>
          </p:nvCxnSpPr>
          <p:spPr>
            <a:xfrm flipV="1">
              <a:off x="1499416" y="3675039"/>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xmlns="" id="{2A9FC260-6BBE-4F19-8A15-29AC7B07C21D}"/>
                </a:ext>
              </a:extLst>
            </p:cNvPr>
            <p:cNvSpPr/>
            <p:nvPr/>
          </p:nvSpPr>
          <p:spPr>
            <a:xfrm>
              <a:off x="1194117" y="338265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62" name="직선 화살표 연결선 61">
              <a:extLst>
                <a:ext uri="{FF2B5EF4-FFF2-40B4-BE49-F238E27FC236}">
                  <a16:creationId xmlns:a16="http://schemas.microsoft.com/office/drawing/2014/main" xmlns="" id="{9AC025E3-63D1-4F6B-8622-68E50EBF0F7D}"/>
                </a:ext>
              </a:extLst>
            </p:cNvPr>
            <p:cNvCxnSpPr>
              <a:cxnSpLocks/>
              <a:endCxn id="63" idx="2"/>
            </p:cNvCxnSpPr>
            <p:nvPr/>
          </p:nvCxnSpPr>
          <p:spPr>
            <a:xfrm flipV="1">
              <a:off x="6289376" y="3668769"/>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xmlns="" id="{0EAE02A6-CEEF-4494-9677-6D3D23A1DAF7}"/>
                </a:ext>
              </a:extLst>
            </p:cNvPr>
            <p:cNvSpPr/>
            <p:nvPr/>
          </p:nvSpPr>
          <p:spPr>
            <a:xfrm>
              <a:off x="5984077" y="337638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64" name="직사각형 63">
              <a:extLst>
                <a:ext uri="{FF2B5EF4-FFF2-40B4-BE49-F238E27FC236}">
                  <a16:creationId xmlns:a16="http://schemas.microsoft.com/office/drawing/2014/main" xmlns="" id="{60C4F571-03D7-491F-8EF4-90155F11D031}"/>
                </a:ext>
              </a:extLst>
            </p:cNvPr>
            <p:cNvSpPr/>
            <p:nvPr/>
          </p:nvSpPr>
          <p:spPr>
            <a:xfrm>
              <a:off x="1186597" y="4182078"/>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65" name="직사각형 64">
              <a:extLst>
                <a:ext uri="{FF2B5EF4-FFF2-40B4-BE49-F238E27FC236}">
                  <a16:creationId xmlns:a16="http://schemas.microsoft.com/office/drawing/2014/main" xmlns="" id="{7D4844C4-C033-408C-A062-66224024AF0C}"/>
                </a:ext>
              </a:extLst>
            </p:cNvPr>
            <p:cNvSpPr/>
            <p:nvPr/>
          </p:nvSpPr>
          <p:spPr>
            <a:xfrm>
              <a:off x="1986177" y="4182077"/>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66" name="직사각형 65">
              <a:extLst>
                <a:ext uri="{FF2B5EF4-FFF2-40B4-BE49-F238E27FC236}">
                  <a16:creationId xmlns:a16="http://schemas.microsoft.com/office/drawing/2014/main" xmlns="" id="{59463129-D158-49AB-81C3-FBCDFE8105D8}"/>
                </a:ext>
              </a:extLst>
            </p:cNvPr>
            <p:cNvSpPr/>
            <p:nvPr/>
          </p:nvSpPr>
          <p:spPr>
            <a:xfrm>
              <a:off x="2785757" y="4182076"/>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7</a:t>
              </a:r>
              <a:endParaRPr lang="ko-KR" altLang="en-US" sz="1300" dirty="0">
                <a:solidFill>
                  <a:srgbClr val="002060"/>
                </a:solidFill>
                <a:latin typeface="SamsungOne 400" panose="020B0503030303020204" pitchFamily="34" charset="0"/>
              </a:endParaRPr>
            </a:p>
          </p:txBody>
        </p:sp>
        <p:sp>
          <p:nvSpPr>
            <p:cNvPr id="67" name="직사각형 66">
              <a:extLst>
                <a:ext uri="{FF2B5EF4-FFF2-40B4-BE49-F238E27FC236}">
                  <a16:creationId xmlns:a16="http://schemas.microsoft.com/office/drawing/2014/main" xmlns="" id="{8BCCD2C4-2CDC-413F-8B40-6E66619267C7}"/>
                </a:ext>
              </a:extLst>
            </p:cNvPr>
            <p:cNvSpPr/>
            <p:nvPr/>
          </p:nvSpPr>
          <p:spPr>
            <a:xfrm>
              <a:off x="3585337" y="4182075"/>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6</a:t>
              </a:r>
              <a:endParaRPr lang="ko-KR" altLang="en-US" sz="1300" dirty="0">
                <a:solidFill>
                  <a:srgbClr val="002060"/>
                </a:solidFill>
                <a:latin typeface="SamsungOne 400" panose="020B0503030303020204" pitchFamily="34" charset="0"/>
              </a:endParaRPr>
            </a:p>
          </p:txBody>
        </p:sp>
        <p:sp>
          <p:nvSpPr>
            <p:cNvPr id="68" name="직사각형 67">
              <a:extLst>
                <a:ext uri="{FF2B5EF4-FFF2-40B4-BE49-F238E27FC236}">
                  <a16:creationId xmlns:a16="http://schemas.microsoft.com/office/drawing/2014/main" xmlns="" id="{385E558A-9AAC-4EF3-9C1D-7E1531F1E194}"/>
                </a:ext>
              </a:extLst>
            </p:cNvPr>
            <p:cNvSpPr/>
            <p:nvPr/>
          </p:nvSpPr>
          <p:spPr>
            <a:xfrm>
              <a:off x="4384917" y="418207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69" name="직사각형 68">
              <a:extLst>
                <a:ext uri="{FF2B5EF4-FFF2-40B4-BE49-F238E27FC236}">
                  <a16:creationId xmlns:a16="http://schemas.microsoft.com/office/drawing/2014/main" xmlns="" id="{1586791F-924B-4449-BE92-F55AB4FD6910}"/>
                </a:ext>
              </a:extLst>
            </p:cNvPr>
            <p:cNvSpPr/>
            <p:nvPr/>
          </p:nvSpPr>
          <p:spPr>
            <a:xfrm>
              <a:off x="5184497" y="418207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70" name="직사각형 69">
              <a:extLst>
                <a:ext uri="{FF2B5EF4-FFF2-40B4-BE49-F238E27FC236}">
                  <a16:creationId xmlns:a16="http://schemas.microsoft.com/office/drawing/2014/main" xmlns="" id="{1C486BCC-45EB-4E50-B9AF-A4E3D8D44270}"/>
                </a:ext>
              </a:extLst>
            </p:cNvPr>
            <p:cNvSpPr/>
            <p:nvPr/>
          </p:nvSpPr>
          <p:spPr>
            <a:xfrm>
              <a:off x="5984077" y="4182072"/>
              <a:ext cx="610597"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grpSp>
          <p:nvGrpSpPr>
            <p:cNvPr id="71" name="그룹 70">
              <a:extLst>
                <a:ext uri="{FF2B5EF4-FFF2-40B4-BE49-F238E27FC236}">
                  <a16:creationId xmlns:a16="http://schemas.microsoft.com/office/drawing/2014/main" xmlns="" id="{E1BCD48B-DF01-4CDB-AE01-3F36B7A8DDA5}"/>
                </a:ext>
              </a:extLst>
            </p:cNvPr>
            <p:cNvGrpSpPr/>
            <p:nvPr/>
          </p:nvGrpSpPr>
          <p:grpSpPr>
            <a:xfrm>
              <a:off x="1080280" y="4078510"/>
              <a:ext cx="5639544" cy="435722"/>
              <a:chOff x="1178430" y="2857500"/>
              <a:chExt cx="3551832" cy="319454"/>
            </a:xfrm>
          </p:grpSpPr>
          <p:cxnSp>
            <p:nvCxnSpPr>
              <p:cNvPr id="72" name="직선 연결선 71">
                <a:extLst>
                  <a:ext uri="{FF2B5EF4-FFF2-40B4-BE49-F238E27FC236}">
                    <a16:creationId xmlns:a16="http://schemas.microsoft.com/office/drawing/2014/main" xmlns="" id="{41F658A7-6844-4E17-8A16-E451C412260F}"/>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C43CCE0A-16BF-4CCA-AD40-667A0C5DA770}"/>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 name="직사각형 73">
              <a:extLst>
                <a:ext uri="{FF2B5EF4-FFF2-40B4-BE49-F238E27FC236}">
                  <a16:creationId xmlns:a16="http://schemas.microsoft.com/office/drawing/2014/main" xmlns="" id="{09F245B6-7675-4A09-8077-F09365DF90F2}"/>
                </a:ext>
              </a:extLst>
            </p:cNvPr>
            <p:cNvSpPr/>
            <p:nvPr/>
          </p:nvSpPr>
          <p:spPr>
            <a:xfrm>
              <a:off x="8024058" y="418207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cxnSp>
          <p:nvCxnSpPr>
            <p:cNvPr id="75" name="직선 화살표 연결선 74">
              <a:extLst>
                <a:ext uri="{FF2B5EF4-FFF2-40B4-BE49-F238E27FC236}">
                  <a16:creationId xmlns:a16="http://schemas.microsoft.com/office/drawing/2014/main" xmlns="" id="{D711CFFA-25FB-4085-BAB0-5F6E235EAF5F}"/>
                </a:ext>
              </a:extLst>
            </p:cNvPr>
            <p:cNvCxnSpPr>
              <a:stCxn id="70" idx="3"/>
              <a:endCxn id="74" idx="1"/>
            </p:cNvCxnSpPr>
            <p:nvPr/>
          </p:nvCxnSpPr>
          <p:spPr>
            <a:xfrm flipV="1">
              <a:off x="6594674" y="4296371"/>
              <a:ext cx="1429384" cy="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xmlns="" id="{04043B28-011C-42A3-81C1-34AEB37D474D}"/>
                </a:ext>
              </a:extLst>
            </p:cNvPr>
            <p:cNvSpPr/>
            <p:nvPr/>
          </p:nvSpPr>
          <p:spPr>
            <a:xfrm>
              <a:off x="7399716" y="4531812"/>
              <a:ext cx="1859280" cy="292388"/>
            </a:xfrm>
            <a:prstGeom prst="rect">
              <a:avLst/>
            </a:prstGeom>
          </p:spPr>
          <p:txBody>
            <a:bodyPr wrap="square">
              <a:spAutoFit/>
            </a:bodyPr>
            <a:lstStyle/>
            <a:p>
              <a:pPr algn="ctr"/>
              <a:r>
                <a:rPr lang="en-US" altLang="ko-KR" sz="1300" dirty="0">
                  <a:solidFill>
                    <a:srgbClr val="FF0000"/>
                  </a:solidFill>
                  <a:latin typeface="SamsungOne 400" panose="020B0503030303020204" pitchFamily="34" charset="0"/>
                  <a:ea typeface="+mn-ea"/>
                  <a:cs typeface="+mn-cs"/>
                </a:rPr>
                <a:t>count = 3</a:t>
              </a:r>
              <a:endParaRPr lang="ko-KR" altLang="en-US" sz="1300" dirty="0">
                <a:solidFill>
                  <a:srgbClr val="FF0000"/>
                </a:solidFill>
                <a:latin typeface="SamsungOne 400" panose="020B0503030303020204" pitchFamily="34" charset="0"/>
                <a:ea typeface="+mn-ea"/>
                <a:cs typeface="+mn-cs"/>
              </a:endParaRPr>
            </a:p>
          </p:txBody>
        </p:sp>
        <p:sp>
          <p:nvSpPr>
            <p:cNvPr id="44" name="직사각형 43">
              <a:extLst>
                <a:ext uri="{FF2B5EF4-FFF2-40B4-BE49-F238E27FC236}">
                  <a16:creationId xmlns:a16="http://schemas.microsoft.com/office/drawing/2014/main" xmlns="" id="{73DD117D-BBC8-463C-AB4A-83C8CC9FF04E}"/>
                </a:ext>
              </a:extLst>
            </p:cNvPr>
            <p:cNvSpPr/>
            <p:nvPr/>
          </p:nvSpPr>
          <p:spPr>
            <a:xfrm>
              <a:off x="1186598" y="5618090"/>
              <a:ext cx="2398740" cy="292388"/>
            </a:xfrm>
            <a:prstGeom prst="rect">
              <a:avLst/>
            </a:prstGeom>
          </p:spPr>
          <p:txBody>
            <a:bodyPr wrap="square">
              <a:spAutoFit/>
            </a:bodyPr>
            <a:lstStyle/>
            <a:p>
              <a:r>
                <a:rPr lang="en-US" altLang="ko-KR" sz="1300" dirty="0">
                  <a:solidFill>
                    <a:srgbClr val="002060"/>
                  </a:solidFill>
                  <a:latin typeface="SamsungOne 400" panose="020B0503030303020204" pitchFamily="34" charset="0"/>
                  <a:ea typeface="+mn-ea"/>
                  <a:cs typeface="+mn-cs"/>
                </a:rPr>
                <a:t>sequence = [3]</a:t>
              </a:r>
              <a:endParaRPr lang="ko-KR" altLang="en-US" sz="1300" dirty="0">
                <a:solidFill>
                  <a:srgbClr val="002060"/>
                </a:solidFill>
                <a:latin typeface="SamsungOne 400" panose="020B0503030303020204" pitchFamily="34" charset="0"/>
                <a:ea typeface="+mn-ea"/>
                <a:cs typeface="+mn-cs"/>
              </a:endParaRPr>
            </a:p>
          </p:txBody>
        </p:sp>
        <p:sp>
          <p:nvSpPr>
            <p:cNvPr id="50" name="직사각형 49">
              <a:extLst>
                <a:ext uri="{FF2B5EF4-FFF2-40B4-BE49-F238E27FC236}">
                  <a16:creationId xmlns:a16="http://schemas.microsoft.com/office/drawing/2014/main" xmlns="" id="{A1BDA0AE-9ABB-4D98-94FD-EE0F5EA3A314}"/>
                </a:ext>
              </a:extLst>
            </p:cNvPr>
            <p:cNvSpPr/>
            <p:nvPr/>
          </p:nvSpPr>
          <p:spPr>
            <a:xfrm>
              <a:off x="6719824" y="3914937"/>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dequeue</a:t>
              </a:r>
              <a:endParaRPr lang="ko-KR" altLang="en-US" sz="1300" dirty="0">
                <a:solidFill>
                  <a:srgbClr val="002060"/>
                </a:solidFill>
                <a:latin typeface="SamsungOne 400" panose="020B0503030303020204" pitchFamily="34" charset="0"/>
                <a:ea typeface="+mn-ea"/>
                <a:cs typeface="+mn-cs"/>
              </a:endParaRPr>
            </a:p>
          </p:txBody>
        </p:sp>
        <p:sp>
          <p:nvSpPr>
            <p:cNvPr id="2" name="자유형 1"/>
            <p:cNvSpPr/>
            <p:nvPr/>
          </p:nvSpPr>
          <p:spPr>
            <a:xfrm>
              <a:off x="2461260" y="4297680"/>
              <a:ext cx="6614160" cy="1432560"/>
            </a:xfrm>
            <a:custGeom>
              <a:avLst/>
              <a:gdLst>
                <a:gd name="connsiteX0" fmla="*/ 6172200 w 6614160"/>
                <a:gd name="connsiteY0" fmla="*/ 0 h 1432560"/>
                <a:gd name="connsiteX1" fmla="*/ 6431280 w 6614160"/>
                <a:gd name="connsiteY1" fmla="*/ 60960 h 1432560"/>
                <a:gd name="connsiteX2" fmla="*/ 6576060 w 6614160"/>
                <a:gd name="connsiteY2" fmla="*/ 182880 h 1432560"/>
                <a:gd name="connsiteX3" fmla="*/ 6614160 w 6614160"/>
                <a:gd name="connsiteY3" fmla="*/ 388620 h 1432560"/>
                <a:gd name="connsiteX4" fmla="*/ 6576060 w 6614160"/>
                <a:gd name="connsiteY4" fmla="*/ 617220 h 1432560"/>
                <a:gd name="connsiteX5" fmla="*/ 6461760 w 6614160"/>
                <a:gd name="connsiteY5" fmla="*/ 746760 h 1432560"/>
                <a:gd name="connsiteX6" fmla="*/ 6202680 w 6614160"/>
                <a:gd name="connsiteY6" fmla="*/ 861060 h 1432560"/>
                <a:gd name="connsiteX7" fmla="*/ 5608320 w 6614160"/>
                <a:gd name="connsiteY7" fmla="*/ 1028700 h 1432560"/>
                <a:gd name="connsiteX8" fmla="*/ 3886200 w 6614160"/>
                <a:gd name="connsiteY8" fmla="*/ 1295400 h 1432560"/>
                <a:gd name="connsiteX9" fmla="*/ 0 w 6614160"/>
                <a:gd name="connsiteY9" fmla="*/ 1432560 h 14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4160" h="1432560">
                  <a:moveTo>
                    <a:pt x="6172200" y="0"/>
                  </a:moveTo>
                  <a:cubicBezTo>
                    <a:pt x="6268085" y="15240"/>
                    <a:pt x="6363970" y="30480"/>
                    <a:pt x="6431280" y="60960"/>
                  </a:cubicBezTo>
                  <a:cubicBezTo>
                    <a:pt x="6498590" y="91440"/>
                    <a:pt x="6545580" y="128270"/>
                    <a:pt x="6576060" y="182880"/>
                  </a:cubicBezTo>
                  <a:cubicBezTo>
                    <a:pt x="6606540" y="237490"/>
                    <a:pt x="6614160" y="316230"/>
                    <a:pt x="6614160" y="388620"/>
                  </a:cubicBezTo>
                  <a:cubicBezTo>
                    <a:pt x="6614160" y="461010"/>
                    <a:pt x="6601460" y="557530"/>
                    <a:pt x="6576060" y="617220"/>
                  </a:cubicBezTo>
                  <a:cubicBezTo>
                    <a:pt x="6550660" y="676910"/>
                    <a:pt x="6523990" y="706120"/>
                    <a:pt x="6461760" y="746760"/>
                  </a:cubicBezTo>
                  <a:cubicBezTo>
                    <a:pt x="6399530" y="787400"/>
                    <a:pt x="6344920" y="814070"/>
                    <a:pt x="6202680" y="861060"/>
                  </a:cubicBezTo>
                  <a:cubicBezTo>
                    <a:pt x="6060440" y="908050"/>
                    <a:pt x="5994400" y="956310"/>
                    <a:pt x="5608320" y="1028700"/>
                  </a:cubicBezTo>
                  <a:cubicBezTo>
                    <a:pt x="5222240" y="1101090"/>
                    <a:pt x="4820920" y="1228090"/>
                    <a:pt x="3886200" y="1295400"/>
                  </a:cubicBezTo>
                  <a:cubicBezTo>
                    <a:pt x="2951480" y="1362710"/>
                    <a:pt x="647700" y="1409700"/>
                    <a:pt x="0" y="1432560"/>
                  </a:cubicBezTo>
                </a:path>
              </a:pathLst>
            </a:cu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31" name="직사각형 30">
            <a:extLst>
              <a:ext uri="{FF2B5EF4-FFF2-40B4-BE49-F238E27FC236}">
                <a16:creationId xmlns:a16="http://schemas.microsoft.com/office/drawing/2014/main" xmlns="" id="{5D0FA3B9-5FEB-458E-BC94-AB11CC4B58C9}"/>
              </a:ext>
            </a:extLst>
          </p:cNvPr>
          <p:cNvSpPr/>
          <p:nvPr/>
        </p:nvSpPr>
        <p:spPr>
          <a:xfrm>
            <a:off x="580388" y="2124624"/>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When taking the 3rd element, eliminate it without adding no.3 back to the queue.(K=3). </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eliminated no.3 should be added to the sequence list. </a:t>
            </a:r>
          </a:p>
        </p:txBody>
      </p:sp>
    </p:spTree>
    <p:extLst>
      <p:ext uri="{BB962C8B-B14F-4D97-AF65-F5344CB8AC3E}">
        <p14:creationId xmlns:p14="http://schemas.microsoft.com/office/powerpoint/2010/main" val="32077103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51930" y="4533936"/>
            <a:ext cx="9303054" cy="1742440"/>
            <a:chOff x="151930" y="4404019"/>
            <a:chExt cx="9303054" cy="1742440"/>
          </a:xfrm>
        </p:grpSpPr>
        <p:sp>
          <p:nvSpPr>
            <p:cNvPr id="60" name="자유형 59"/>
            <p:cNvSpPr/>
            <p:nvPr/>
          </p:nvSpPr>
          <p:spPr>
            <a:xfrm>
              <a:off x="916987" y="4404019"/>
              <a:ext cx="7608357" cy="1203960"/>
            </a:xfrm>
            <a:custGeom>
              <a:avLst/>
              <a:gdLst>
                <a:gd name="connsiteX0" fmla="*/ 7608357 w 7608357"/>
                <a:gd name="connsiteY0" fmla="*/ 1337291 h 1337291"/>
                <a:gd name="connsiteX1" fmla="*/ 6804570 w 7608357"/>
                <a:gd name="connsiteY1" fmla="*/ 599871 h 1337291"/>
                <a:gd name="connsiteX2" fmla="*/ 5477215 w 7608357"/>
                <a:gd name="connsiteY2" fmla="*/ 120549 h 1337291"/>
                <a:gd name="connsiteX3" fmla="*/ 3559925 w 7608357"/>
                <a:gd name="connsiteY3" fmla="*/ 2562 h 1337291"/>
                <a:gd name="connsiteX4" fmla="*/ 1672131 w 7608357"/>
                <a:gd name="connsiteY4" fmla="*/ 194291 h 1337291"/>
                <a:gd name="connsiteX5" fmla="*/ 499634 w 7608357"/>
                <a:gd name="connsiteY5" fmla="*/ 430265 h 1337291"/>
                <a:gd name="connsiteX6" fmla="*/ 71931 w 7608357"/>
                <a:gd name="connsiteY6" fmla="*/ 673613 h 1337291"/>
                <a:gd name="connsiteX7" fmla="*/ 5563 w 7608357"/>
                <a:gd name="connsiteY7" fmla="*/ 939084 h 1337291"/>
                <a:gd name="connsiteX8" fmla="*/ 130925 w 7608357"/>
                <a:gd name="connsiteY8" fmla="*/ 1211929 h 1337291"/>
                <a:gd name="connsiteX9" fmla="*/ 285783 w 7608357"/>
                <a:gd name="connsiteY9" fmla="*/ 1329917 h 133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8357" h="1337291">
                  <a:moveTo>
                    <a:pt x="7608357" y="1337291"/>
                  </a:moveTo>
                  <a:cubicBezTo>
                    <a:pt x="7384058" y="1069976"/>
                    <a:pt x="7159760" y="802661"/>
                    <a:pt x="6804570" y="599871"/>
                  </a:cubicBezTo>
                  <a:cubicBezTo>
                    <a:pt x="6449380" y="397081"/>
                    <a:pt x="6017989" y="220100"/>
                    <a:pt x="5477215" y="120549"/>
                  </a:cubicBezTo>
                  <a:cubicBezTo>
                    <a:pt x="4936441" y="20998"/>
                    <a:pt x="4194106" y="-9728"/>
                    <a:pt x="3559925" y="2562"/>
                  </a:cubicBezTo>
                  <a:cubicBezTo>
                    <a:pt x="2925744" y="14852"/>
                    <a:pt x="2182179" y="123007"/>
                    <a:pt x="1672131" y="194291"/>
                  </a:cubicBezTo>
                  <a:cubicBezTo>
                    <a:pt x="1162083" y="265575"/>
                    <a:pt x="766334" y="350378"/>
                    <a:pt x="499634" y="430265"/>
                  </a:cubicBezTo>
                  <a:cubicBezTo>
                    <a:pt x="232934" y="510152"/>
                    <a:pt x="154276" y="588810"/>
                    <a:pt x="71931" y="673613"/>
                  </a:cubicBezTo>
                  <a:cubicBezTo>
                    <a:pt x="-10414" y="758416"/>
                    <a:pt x="-4269" y="849365"/>
                    <a:pt x="5563" y="939084"/>
                  </a:cubicBezTo>
                  <a:cubicBezTo>
                    <a:pt x="15395" y="1028803"/>
                    <a:pt x="84222" y="1146790"/>
                    <a:pt x="130925" y="1211929"/>
                  </a:cubicBezTo>
                  <a:cubicBezTo>
                    <a:pt x="177628" y="1277068"/>
                    <a:pt x="285783" y="1329917"/>
                    <a:pt x="285783" y="1329917"/>
                  </a:cubicBezTo>
                </a:path>
              </a:pathLst>
            </a:cu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7" name="직사각형 106">
              <a:extLst>
                <a:ext uri="{FF2B5EF4-FFF2-40B4-BE49-F238E27FC236}">
                  <a16:creationId xmlns:a16="http://schemas.microsoft.com/office/drawing/2014/main" xmlns="" id="{BFFFD82A-1B65-445B-B8DF-CE4CBDE1B138}"/>
                </a:ext>
              </a:extLst>
            </p:cNvPr>
            <p:cNvSpPr/>
            <p:nvPr/>
          </p:nvSpPr>
          <p:spPr>
            <a:xfrm>
              <a:off x="2498475" y="5854071"/>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rPr>
                <a:t>queue</a:t>
              </a:r>
              <a:endParaRPr lang="ko-KR" altLang="en-US" sz="1300" dirty="0">
                <a:solidFill>
                  <a:srgbClr val="002060"/>
                </a:solidFill>
                <a:latin typeface="SamsungOne 400" panose="020B0503030303020204" pitchFamily="34" charset="0"/>
              </a:endParaRPr>
            </a:p>
          </p:txBody>
        </p:sp>
        <p:cxnSp>
          <p:nvCxnSpPr>
            <p:cNvPr id="108" name="직선 화살표 연결선 107">
              <a:extLst>
                <a:ext uri="{FF2B5EF4-FFF2-40B4-BE49-F238E27FC236}">
                  <a16:creationId xmlns:a16="http://schemas.microsoft.com/office/drawing/2014/main" xmlns="" id="{1B6EF229-570E-46B9-B354-43FDA7AD97BB}"/>
                </a:ext>
              </a:extLst>
            </p:cNvPr>
            <p:cNvCxnSpPr>
              <a:cxnSpLocks/>
              <a:endCxn id="109" idx="2"/>
            </p:cNvCxnSpPr>
            <p:nvPr/>
          </p:nvCxnSpPr>
          <p:spPr>
            <a:xfrm flipV="1">
              <a:off x="2508204" y="4980747"/>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09" name="직사각형 108">
              <a:extLst>
                <a:ext uri="{FF2B5EF4-FFF2-40B4-BE49-F238E27FC236}">
                  <a16:creationId xmlns:a16="http://schemas.microsoft.com/office/drawing/2014/main" xmlns="" id="{12B39F34-8E2B-44F3-A3ED-5A0C228FE299}"/>
                </a:ext>
              </a:extLst>
            </p:cNvPr>
            <p:cNvSpPr/>
            <p:nvPr/>
          </p:nvSpPr>
          <p:spPr>
            <a:xfrm>
              <a:off x="2202905" y="4688359"/>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110" name="직선 화살표 연결선 109">
              <a:extLst>
                <a:ext uri="{FF2B5EF4-FFF2-40B4-BE49-F238E27FC236}">
                  <a16:creationId xmlns:a16="http://schemas.microsoft.com/office/drawing/2014/main" xmlns="" id="{6FB40F27-E4F9-451C-83BA-B8A8CEC42324}"/>
                </a:ext>
              </a:extLst>
            </p:cNvPr>
            <p:cNvCxnSpPr>
              <a:cxnSpLocks/>
              <a:endCxn id="111" idx="2"/>
            </p:cNvCxnSpPr>
            <p:nvPr/>
          </p:nvCxnSpPr>
          <p:spPr>
            <a:xfrm flipV="1">
              <a:off x="6485364" y="4974477"/>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11" name="직사각형 110">
              <a:extLst>
                <a:ext uri="{FF2B5EF4-FFF2-40B4-BE49-F238E27FC236}">
                  <a16:creationId xmlns:a16="http://schemas.microsoft.com/office/drawing/2014/main" xmlns="" id="{231BFA46-1B23-4301-992E-AA0ED6E06929}"/>
                </a:ext>
              </a:extLst>
            </p:cNvPr>
            <p:cNvSpPr/>
            <p:nvPr/>
          </p:nvSpPr>
          <p:spPr>
            <a:xfrm>
              <a:off x="6180065" y="4682089"/>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113" name="직사각형 112">
              <a:extLst>
                <a:ext uri="{FF2B5EF4-FFF2-40B4-BE49-F238E27FC236}">
                  <a16:creationId xmlns:a16="http://schemas.microsoft.com/office/drawing/2014/main" xmlns="" id="{FE0C7084-4C1B-406B-B553-B457F1E4F2A0}"/>
                </a:ext>
              </a:extLst>
            </p:cNvPr>
            <p:cNvSpPr/>
            <p:nvPr/>
          </p:nvSpPr>
          <p:spPr>
            <a:xfrm>
              <a:off x="2182165" y="5487785"/>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114" name="직사각형 113">
              <a:extLst>
                <a:ext uri="{FF2B5EF4-FFF2-40B4-BE49-F238E27FC236}">
                  <a16:creationId xmlns:a16="http://schemas.microsoft.com/office/drawing/2014/main" xmlns="" id="{E1A671C7-3FA9-44EC-A780-A076E17AAD10}"/>
                </a:ext>
              </a:extLst>
            </p:cNvPr>
            <p:cNvSpPr/>
            <p:nvPr/>
          </p:nvSpPr>
          <p:spPr>
            <a:xfrm>
              <a:off x="2981745" y="548778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115" name="직사각형 114">
              <a:extLst>
                <a:ext uri="{FF2B5EF4-FFF2-40B4-BE49-F238E27FC236}">
                  <a16:creationId xmlns:a16="http://schemas.microsoft.com/office/drawing/2014/main" xmlns="" id="{EA239629-6386-48E9-A998-2C1FD8A4BF45}"/>
                </a:ext>
              </a:extLst>
            </p:cNvPr>
            <p:cNvSpPr/>
            <p:nvPr/>
          </p:nvSpPr>
          <p:spPr>
            <a:xfrm>
              <a:off x="3781325" y="548778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116" name="직사각형 115">
              <a:extLst>
                <a:ext uri="{FF2B5EF4-FFF2-40B4-BE49-F238E27FC236}">
                  <a16:creationId xmlns:a16="http://schemas.microsoft.com/office/drawing/2014/main" xmlns="" id="{91EE37DD-30C8-47EF-B532-4980392BC69B}"/>
                </a:ext>
              </a:extLst>
            </p:cNvPr>
            <p:cNvSpPr/>
            <p:nvPr/>
          </p:nvSpPr>
          <p:spPr>
            <a:xfrm>
              <a:off x="4580905" y="5487782"/>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7</a:t>
              </a:r>
              <a:endParaRPr lang="ko-KR" altLang="en-US" sz="1300" dirty="0">
                <a:solidFill>
                  <a:srgbClr val="002060"/>
                </a:solidFill>
                <a:latin typeface="SamsungOne 400" panose="020B0503030303020204" pitchFamily="34" charset="0"/>
              </a:endParaRPr>
            </a:p>
          </p:txBody>
        </p:sp>
        <p:sp>
          <p:nvSpPr>
            <p:cNvPr id="117" name="직사각형 116">
              <a:extLst>
                <a:ext uri="{FF2B5EF4-FFF2-40B4-BE49-F238E27FC236}">
                  <a16:creationId xmlns:a16="http://schemas.microsoft.com/office/drawing/2014/main" xmlns="" id="{FB3C207C-88C1-4CFB-A49C-95705F715C54}"/>
                </a:ext>
              </a:extLst>
            </p:cNvPr>
            <p:cNvSpPr/>
            <p:nvPr/>
          </p:nvSpPr>
          <p:spPr>
            <a:xfrm>
              <a:off x="5380485" y="548778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6</a:t>
              </a:r>
              <a:endParaRPr lang="ko-KR" altLang="en-US" sz="1300" dirty="0">
                <a:solidFill>
                  <a:srgbClr val="002060"/>
                </a:solidFill>
                <a:latin typeface="SamsungOne 400" panose="020B0503030303020204" pitchFamily="34" charset="0"/>
              </a:endParaRPr>
            </a:p>
          </p:txBody>
        </p:sp>
        <p:sp>
          <p:nvSpPr>
            <p:cNvPr id="118" name="직사각형 117">
              <a:extLst>
                <a:ext uri="{FF2B5EF4-FFF2-40B4-BE49-F238E27FC236}">
                  <a16:creationId xmlns:a16="http://schemas.microsoft.com/office/drawing/2014/main" xmlns="" id="{EE236C87-07D7-4D1E-B6CB-EF48EAC34A0B}"/>
                </a:ext>
              </a:extLst>
            </p:cNvPr>
            <p:cNvSpPr/>
            <p:nvPr/>
          </p:nvSpPr>
          <p:spPr>
            <a:xfrm>
              <a:off x="6180065" y="5487780"/>
              <a:ext cx="610597"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grpSp>
          <p:nvGrpSpPr>
            <p:cNvPr id="119" name="그룹 118">
              <a:extLst>
                <a:ext uri="{FF2B5EF4-FFF2-40B4-BE49-F238E27FC236}">
                  <a16:creationId xmlns:a16="http://schemas.microsoft.com/office/drawing/2014/main" xmlns="" id="{BA39CB08-D701-4F43-9C37-CC273F09881C}"/>
                </a:ext>
              </a:extLst>
            </p:cNvPr>
            <p:cNvGrpSpPr/>
            <p:nvPr/>
          </p:nvGrpSpPr>
          <p:grpSpPr>
            <a:xfrm>
              <a:off x="1276268" y="5384218"/>
              <a:ext cx="5639544" cy="435722"/>
              <a:chOff x="1178430" y="2857500"/>
              <a:chExt cx="3551832" cy="319454"/>
            </a:xfrm>
          </p:grpSpPr>
          <p:cxnSp>
            <p:nvCxnSpPr>
              <p:cNvPr id="120" name="직선 연결선 119">
                <a:extLst>
                  <a:ext uri="{FF2B5EF4-FFF2-40B4-BE49-F238E27FC236}">
                    <a16:creationId xmlns:a16="http://schemas.microsoft.com/office/drawing/2014/main" xmlns="" id="{81F0DEDA-1149-4E1D-81A8-FBE584560B3E}"/>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xmlns="" id="{6211AADE-F5C4-4345-B433-E8E8697FC8E2}"/>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2" name="직사각형 121">
              <a:extLst>
                <a:ext uri="{FF2B5EF4-FFF2-40B4-BE49-F238E27FC236}">
                  <a16:creationId xmlns:a16="http://schemas.microsoft.com/office/drawing/2014/main" xmlns="" id="{27A84AED-0F16-4B7C-A060-EB9F267CA2B8}"/>
                </a:ext>
              </a:extLst>
            </p:cNvPr>
            <p:cNvSpPr/>
            <p:nvPr/>
          </p:nvSpPr>
          <p:spPr>
            <a:xfrm>
              <a:off x="8220046" y="5487779"/>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cxnSp>
          <p:nvCxnSpPr>
            <p:cNvPr id="123" name="직선 화살표 연결선 122">
              <a:extLst>
                <a:ext uri="{FF2B5EF4-FFF2-40B4-BE49-F238E27FC236}">
                  <a16:creationId xmlns:a16="http://schemas.microsoft.com/office/drawing/2014/main" xmlns="" id="{FA0BCE82-F65D-4000-A207-2A0DA6B33139}"/>
                </a:ext>
              </a:extLst>
            </p:cNvPr>
            <p:cNvCxnSpPr>
              <a:stCxn id="118" idx="3"/>
              <a:endCxn id="122" idx="1"/>
            </p:cNvCxnSpPr>
            <p:nvPr/>
          </p:nvCxnSpPr>
          <p:spPr>
            <a:xfrm flipV="1">
              <a:off x="6790662" y="5602079"/>
              <a:ext cx="1429384" cy="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4" name="직사각형 123">
              <a:extLst>
                <a:ext uri="{FF2B5EF4-FFF2-40B4-BE49-F238E27FC236}">
                  <a16:creationId xmlns:a16="http://schemas.microsoft.com/office/drawing/2014/main" xmlns="" id="{69A06758-1428-4BA7-894D-6FF35436F2AB}"/>
                </a:ext>
              </a:extLst>
            </p:cNvPr>
            <p:cNvSpPr/>
            <p:nvPr/>
          </p:nvSpPr>
          <p:spPr>
            <a:xfrm>
              <a:off x="7595704" y="5837520"/>
              <a:ext cx="1859280" cy="292388"/>
            </a:xfrm>
            <a:prstGeom prst="rect">
              <a:avLst/>
            </a:prstGeom>
          </p:spPr>
          <p:txBody>
            <a:bodyPr wrap="square">
              <a:spAutoFit/>
            </a:bodyPr>
            <a:lstStyle/>
            <a:p>
              <a:pPr algn="ctr"/>
              <a:r>
                <a:rPr lang="en-US" altLang="ko-KR" sz="1300" dirty="0">
                  <a:solidFill>
                    <a:srgbClr val="FF0000"/>
                  </a:solidFill>
                  <a:latin typeface="SamsungOne 400" panose="020B0503030303020204" pitchFamily="34" charset="0"/>
                  <a:ea typeface="+mn-ea"/>
                  <a:cs typeface="+mn-cs"/>
                </a:rPr>
                <a:t>count = 2</a:t>
              </a:r>
              <a:endParaRPr lang="ko-KR" altLang="en-US" sz="1300" dirty="0">
                <a:solidFill>
                  <a:srgbClr val="FF0000"/>
                </a:solidFill>
                <a:latin typeface="SamsungOne 400" panose="020B0503030303020204" pitchFamily="34" charset="0"/>
                <a:ea typeface="+mn-ea"/>
                <a:cs typeface="+mn-cs"/>
              </a:endParaRPr>
            </a:p>
          </p:txBody>
        </p:sp>
        <p:sp>
          <p:nvSpPr>
            <p:cNvPr id="129" name="직사각형 128">
              <a:extLst>
                <a:ext uri="{FF2B5EF4-FFF2-40B4-BE49-F238E27FC236}">
                  <a16:creationId xmlns:a16="http://schemas.microsoft.com/office/drawing/2014/main" xmlns="" id="{9E408D13-AEC1-490B-938F-41BDC6EC2566}"/>
                </a:ext>
              </a:extLst>
            </p:cNvPr>
            <p:cNvSpPr/>
            <p:nvPr/>
          </p:nvSpPr>
          <p:spPr>
            <a:xfrm>
              <a:off x="6859622" y="5256809"/>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dequeue</a:t>
              </a:r>
              <a:endParaRPr lang="ko-KR" altLang="en-US" sz="1300" dirty="0">
                <a:solidFill>
                  <a:srgbClr val="002060"/>
                </a:solidFill>
                <a:latin typeface="SamsungOne 400" panose="020B0503030303020204" pitchFamily="34" charset="0"/>
                <a:ea typeface="+mn-ea"/>
                <a:cs typeface="+mn-cs"/>
              </a:endParaRPr>
            </a:p>
          </p:txBody>
        </p:sp>
        <p:sp>
          <p:nvSpPr>
            <p:cNvPr id="130" name="직사각형 129">
              <a:extLst>
                <a:ext uri="{FF2B5EF4-FFF2-40B4-BE49-F238E27FC236}">
                  <a16:creationId xmlns:a16="http://schemas.microsoft.com/office/drawing/2014/main" xmlns="" id="{ADD069DE-779D-487D-8EC1-BCB16EE526A7}"/>
                </a:ext>
              </a:extLst>
            </p:cNvPr>
            <p:cNvSpPr/>
            <p:nvPr/>
          </p:nvSpPr>
          <p:spPr>
            <a:xfrm>
              <a:off x="151930" y="4473956"/>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enqueue</a:t>
              </a:r>
              <a:endParaRPr lang="ko-KR" altLang="en-US" sz="1300" dirty="0">
                <a:solidFill>
                  <a:srgbClr val="002060"/>
                </a:solidFill>
                <a:latin typeface="SamsungOne 400" panose="020B0503030303020204" pitchFamily="34" charset="0"/>
                <a:ea typeface="+mn-ea"/>
                <a:cs typeface="+mn-cs"/>
              </a:endParaRPr>
            </a:p>
          </p:txBody>
        </p:sp>
      </p:grpSp>
      <p:sp>
        <p:nvSpPr>
          <p:cNvPr id="55" name="직사각형 5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56" name="직사각형 5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grpSp>
        <p:nvGrpSpPr>
          <p:cNvPr id="49" name="그룹 48"/>
          <p:cNvGrpSpPr/>
          <p:nvPr/>
        </p:nvGrpSpPr>
        <p:grpSpPr>
          <a:xfrm>
            <a:off x="361950" y="1322141"/>
            <a:ext cx="9106050" cy="743069"/>
            <a:chOff x="361950" y="1220103"/>
            <a:chExt cx="9106050" cy="743069"/>
          </a:xfrm>
        </p:grpSpPr>
        <p:sp>
          <p:nvSpPr>
            <p:cNvPr id="52" name="직사각형 51">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Josephus Problem</a:t>
              </a:r>
            </a:p>
          </p:txBody>
        </p:sp>
        <p:sp>
          <p:nvSpPr>
            <p:cNvPr id="53" name="TextBox 52">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defPPr>
                <a:defRPr lang="ko-KR"/>
              </a:defPPr>
              <a:lvl1pPr defTabSz="-45199300">
                <a:defRPr b="1">
                  <a:solidFill>
                    <a:srgbClr val="000000"/>
                  </a:solidFill>
                  <a:latin typeface="Samsung Sharp Sans" pitchFamily="2" charset="0"/>
                  <a:ea typeface="Samsung Sharp Sans" pitchFamily="2" charset="0"/>
                  <a:cs typeface="Samsung Sharp Sans" pitchFamily="2" charset="0"/>
                </a:defRPr>
              </a:lvl1pPr>
            </a:lstStyle>
            <a:p>
              <a:r>
                <a:rPr lang="en-US" altLang="ko-KR" dirty="0"/>
                <a:t>1.2. Solving the problem using a queue</a:t>
              </a:r>
            </a:p>
          </p:txBody>
        </p:sp>
      </p:grpSp>
      <p:grpSp>
        <p:nvGrpSpPr>
          <p:cNvPr id="3" name="그룹 2"/>
          <p:cNvGrpSpPr/>
          <p:nvPr/>
        </p:nvGrpSpPr>
        <p:grpSpPr>
          <a:xfrm>
            <a:off x="151930" y="2598797"/>
            <a:ext cx="9246864" cy="1752111"/>
            <a:chOff x="151930" y="2468880"/>
            <a:chExt cx="9246864" cy="1752111"/>
          </a:xfrm>
        </p:grpSpPr>
        <p:sp>
          <p:nvSpPr>
            <p:cNvPr id="30" name="직사각형 29">
              <a:extLst>
                <a:ext uri="{FF2B5EF4-FFF2-40B4-BE49-F238E27FC236}">
                  <a16:creationId xmlns:a16="http://schemas.microsoft.com/office/drawing/2014/main" xmlns="" id="{9A2293D8-7D5F-411A-A80F-2BCAFFF73565}"/>
                </a:ext>
              </a:extLst>
            </p:cNvPr>
            <p:cNvSpPr/>
            <p:nvPr/>
          </p:nvSpPr>
          <p:spPr>
            <a:xfrm>
              <a:off x="2442285" y="3928603"/>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rPr>
                <a:t>queue</a:t>
              </a:r>
              <a:endParaRPr lang="ko-KR" altLang="en-US" sz="1300" dirty="0">
                <a:solidFill>
                  <a:srgbClr val="002060"/>
                </a:solidFill>
                <a:latin typeface="SamsungOne 400" panose="020B0503030303020204" pitchFamily="34" charset="0"/>
              </a:endParaRPr>
            </a:p>
          </p:txBody>
        </p:sp>
        <p:cxnSp>
          <p:nvCxnSpPr>
            <p:cNvPr id="31" name="직선 화살표 연결선 30">
              <a:extLst>
                <a:ext uri="{FF2B5EF4-FFF2-40B4-BE49-F238E27FC236}">
                  <a16:creationId xmlns:a16="http://schemas.microsoft.com/office/drawing/2014/main" xmlns="" id="{39827D07-2DC2-4F2A-94BD-72A21D0F2866}"/>
                </a:ext>
              </a:extLst>
            </p:cNvPr>
            <p:cNvCxnSpPr>
              <a:cxnSpLocks/>
              <a:endCxn id="32" idx="2"/>
            </p:cNvCxnSpPr>
            <p:nvPr/>
          </p:nvCxnSpPr>
          <p:spPr>
            <a:xfrm flipV="1">
              <a:off x="2452014" y="3055279"/>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xmlns="" id="{565F7615-BF7B-4B7B-83C6-624C99C80CDB}"/>
                </a:ext>
              </a:extLst>
            </p:cNvPr>
            <p:cNvSpPr/>
            <p:nvPr/>
          </p:nvSpPr>
          <p:spPr>
            <a:xfrm>
              <a:off x="2146715" y="276289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33" name="직선 화살표 연결선 32">
              <a:extLst>
                <a:ext uri="{FF2B5EF4-FFF2-40B4-BE49-F238E27FC236}">
                  <a16:creationId xmlns:a16="http://schemas.microsoft.com/office/drawing/2014/main" xmlns="" id="{39C1583E-2DDC-4673-A8CF-FFC61512EC98}"/>
                </a:ext>
              </a:extLst>
            </p:cNvPr>
            <p:cNvCxnSpPr>
              <a:cxnSpLocks/>
              <a:endCxn id="34" idx="2"/>
            </p:cNvCxnSpPr>
            <p:nvPr/>
          </p:nvCxnSpPr>
          <p:spPr>
            <a:xfrm flipV="1">
              <a:off x="6429174" y="3049009"/>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xmlns="" id="{FACF9FCB-1325-463F-964D-B89EC15560FC}"/>
                </a:ext>
              </a:extLst>
            </p:cNvPr>
            <p:cNvSpPr/>
            <p:nvPr/>
          </p:nvSpPr>
          <p:spPr>
            <a:xfrm>
              <a:off x="6123875" y="275662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36" name="직사각형 35">
              <a:extLst>
                <a:ext uri="{FF2B5EF4-FFF2-40B4-BE49-F238E27FC236}">
                  <a16:creationId xmlns:a16="http://schemas.microsoft.com/office/drawing/2014/main" xmlns="" id="{C5FD5E30-BD38-4FE5-95E3-B2C2D5A7E8A6}"/>
                </a:ext>
              </a:extLst>
            </p:cNvPr>
            <p:cNvSpPr/>
            <p:nvPr/>
          </p:nvSpPr>
          <p:spPr>
            <a:xfrm>
              <a:off x="2125975" y="3562317"/>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1AAA5DD7-7250-4C9B-982E-1DCFFDD85F6C}"/>
                </a:ext>
              </a:extLst>
            </p:cNvPr>
            <p:cNvSpPr/>
            <p:nvPr/>
          </p:nvSpPr>
          <p:spPr>
            <a:xfrm>
              <a:off x="2925555" y="3562316"/>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38" name="직사각형 37">
              <a:extLst>
                <a:ext uri="{FF2B5EF4-FFF2-40B4-BE49-F238E27FC236}">
                  <a16:creationId xmlns:a16="http://schemas.microsoft.com/office/drawing/2014/main" xmlns="" id="{006D781B-2F2E-4FDA-BDF2-F2FE87E60975}"/>
                </a:ext>
              </a:extLst>
            </p:cNvPr>
            <p:cNvSpPr/>
            <p:nvPr/>
          </p:nvSpPr>
          <p:spPr>
            <a:xfrm>
              <a:off x="3725135" y="3562315"/>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7</a:t>
              </a:r>
              <a:endParaRPr lang="ko-KR" altLang="en-US" sz="1300" dirty="0">
                <a:solidFill>
                  <a:srgbClr val="002060"/>
                </a:solidFill>
                <a:latin typeface="SamsungOne 400" panose="020B0503030303020204" pitchFamily="34" charset="0"/>
              </a:endParaRPr>
            </a:p>
          </p:txBody>
        </p:sp>
        <p:sp>
          <p:nvSpPr>
            <p:cNvPr id="39" name="직사각형 38">
              <a:extLst>
                <a:ext uri="{FF2B5EF4-FFF2-40B4-BE49-F238E27FC236}">
                  <a16:creationId xmlns:a16="http://schemas.microsoft.com/office/drawing/2014/main" xmlns="" id="{D54878D4-1A2E-44D7-8E51-66C9D804DCB0}"/>
                </a:ext>
              </a:extLst>
            </p:cNvPr>
            <p:cNvSpPr/>
            <p:nvPr/>
          </p:nvSpPr>
          <p:spPr>
            <a:xfrm>
              <a:off x="4524715" y="356231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6</a:t>
              </a:r>
              <a:endParaRPr lang="ko-KR" altLang="en-US" sz="1300" dirty="0">
                <a:solidFill>
                  <a:srgbClr val="002060"/>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105B8881-139F-4EB6-B323-32A5A675DF68}"/>
                </a:ext>
              </a:extLst>
            </p:cNvPr>
            <p:cNvSpPr/>
            <p:nvPr/>
          </p:nvSpPr>
          <p:spPr>
            <a:xfrm>
              <a:off x="5324295" y="356231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41" name="직사각형 40">
              <a:extLst>
                <a:ext uri="{FF2B5EF4-FFF2-40B4-BE49-F238E27FC236}">
                  <a16:creationId xmlns:a16="http://schemas.microsoft.com/office/drawing/2014/main" xmlns="" id="{96B5D255-0435-4FC5-B236-2D543A0D2DAC}"/>
                </a:ext>
              </a:extLst>
            </p:cNvPr>
            <p:cNvSpPr/>
            <p:nvPr/>
          </p:nvSpPr>
          <p:spPr>
            <a:xfrm>
              <a:off x="6123875" y="3562312"/>
              <a:ext cx="610597"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grpSp>
          <p:nvGrpSpPr>
            <p:cNvPr id="42" name="그룹 41">
              <a:extLst>
                <a:ext uri="{FF2B5EF4-FFF2-40B4-BE49-F238E27FC236}">
                  <a16:creationId xmlns:a16="http://schemas.microsoft.com/office/drawing/2014/main" xmlns="" id="{CE499221-F29E-4046-935B-730F24C2D394}"/>
                </a:ext>
              </a:extLst>
            </p:cNvPr>
            <p:cNvGrpSpPr/>
            <p:nvPr/>
          </p:nvGrpSpPr>
          <p:grpSpPr>
            <a:xfrm>
              <a:off x="1220078" y="3458750"/>
              <a:ext cx="5639544" cy="435722"/>
              <a:chOff x="1178430" y="2857500"/>
              <a:chExt cx="3551832" cy="319454"/>
            </a:xfrm>
          </p:grpSpPr>
          <p:cxnSp>
            <p:nvCxnSpPr>
              <p:cNvPr id="43" name="직선 연결선 42">
                <a:extLst>
                  <a:ext uri="{FF2B5EF4-FFF2-40B4-BE49-F238E27FC236}">
                    <a16:creationId xmlns:a16="http://schemas.microsoft.com/office/drawing/2014/main" xmlns="" id="{25829D23-48A9-4D2F-AD7B-8ADE6810B59C}"/>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84C588A7-A050-45E4-AAC4-F20850B8DF90}"/>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8" name="직선 화살표 연결선 47">
              <a:extLst>
                <a:ext uri="{FF2B5EF4-FFF2-40B4-BE49-F238E27FC236}">
                  <a16:creationId xmlns:a16="http://schemas.microsoft.com/office/drawing/2014/main" xmlns="" id="{EB052D20-C9F2-40C3-9320-3E1344E1D457}"/>
                </a:ext>
              </a:extLst>
            </p:cNvPr>
            <p:cNvCxnSpPr>
              <a:stCxn id="41" idx="3"/>
              <a:endCxn id="47" idx="1"/>
            </p:cNvCxnSpPr>
            <p:nvPr/>
          </p:nvCxnSpPr>
          <p:spPr>
            <a:xfrm flipV="1">
              <a:off x="6734472" y="3676611"/>
              <a:ext cx="1429384" cy="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xmlns="" id="{2E4A8CD9-57C1-471C-B95C-4131585E0022}"/>
                </a:ext>
              </a:extLst>
            </p:cNvPr>
            <p:cNvSpPr/>
            <p:nvPr/>
          </p:nvSpPr>
          <p:spPr>
            <a:xfrm>
              <a:off x="7539514" y="3912052"/>
              <a:ext cx="1859280" cy="292388"/>
            </a:xfrm>
            <a:prstGeom prst="rect">
              <a:avLst/>
            </a:prstGeom>
          </p:spPr>
          <p:txBody>
            <a:bodyPr wrap="square">
              <a:spAutoFit/>
            </a:bodyPr>
            <a:lstStyle/>
            <a:p>
              <a:pPr algn="ctr"/>
              <a:r>
                <a:rPr lang="en-US" altLang="ko-KR" sz="1300" dirty="0">
                  <a:solidFill>
                    <a:srgbClr val="FF0000"/>
                  </a:solidFill>
                  <a:latin typeface="SamsungOne 400" panose="020B0503030303020204" pitchFamily="34" charset="0"/>
                  <a:ea typeface="+mn-ea"/>
                  <a:cs typeface="+mn-cs"/>
                </a:rPr>
                <a:t>count = 1</a:t>
              </a:r>
              <a:endParaRPr lang="ko-KR" altLang="en-US" sz="1300" dirty="0">
                <a:solidFill>
                  <a:srgbClr val="FF0000"/>
                </a:solidFill>
                <a:latin typeface="SamsungOne 400" panose="020B0503030303020204" pitchFamily="34" charset="0"/>
                <a:ea typeface="+mn-ea"/>
                <a:cs typeface="+mn-cs"/>
              </a:endParaRPr>
            </a:p>
          </p:txBody>
        </p:sp>
        <p:sp>
          <p:nvSpPr>
            <p:cNvPr id="127" name="직사각형 126">
              <a:extLst>
                <a:ext uri="{FF2B5EF4-FFF2-40B4-BE49-F238E27FC236}">
                  <a16:creationId xmlns:a16="http://schemas.microsoft.com/office/drawing/2014/main" xmlns="" id="{92621BA8-81EC-4C3E-B158-1594008B6171}"/>
                </a:ext>
              </a:extLst>
            </p:cNvPr>
            <p:cNvSpPr/>
            <p:nvPr/>
          </p:nvSpPr>
          <p:spPr>
            <a:xfrm>
              <a:off x="6859622" y="3327882"/>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dequeue</a:t>
              </a:r>
              <a:endParaRPr lang="ko-KR" altLang="en-US" sz="1300" dirty="0">
                <a:solidFill>
                  <a:srgbClr val="002060"/>
                </a:solidFill>
                <a:latin typeface="SamsungOne 400" panose="020B0503030303020204" pitchFamily="34" charset="0"/>
                <a:ea typeface="+mn-ea"/>
                <a:cs typeface="+mn-cs"/>
              </a:endParaRPr>
            </a:p>
          </p:txBody>
        </p:sp>
        <p:sp>
          <p:nvSpPr>
            <p:cNvPr id="128" name="직사각형 127">
              <a:extLst>
                <a:ext uri="{FF2B5EF4-FFF2-40B4-BE49-F238E27FC236}">
                  <a16:creationId xmlns:a16="http://schemas.microsoft.com/office/drawing/2014/main" xmlns="" id="{FEADB16B-A4E8-4DF8-9F86-C34F05188DCA}"/>
                </a:ext>
              </a:extLst>
            </p:cNvPr>
            <p:cNvSpPr/>
            <p:nvPr/>
          </p:nvSpPr>
          <p:spPr>
            <a:xfrm>
              <a:off x="151930" y="2545029"/>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enqueue</a:t>
              </a:r>
              <a:endParaRPr lang="ko-KR" altLang="en-US" sz="1300" dirty="0">
                <a:solidFill>
                  <a:srgbClr val="002060"/>
                </a:solidFill>
                <a:latin typeface="SamsungOne 400" panose="020B0503030303020204" pitchFamily="34" charset="0"/>
                <a:ea typeface="+mn-ea"/>
                <a:cs typeface="+mn-cs"/>
              </a:endParaRPr>
            </a:p>
          </p:txBody>
        </p:sp>
        <p:sp>
          <p:nvSpPr>
            <p:cNvPr id="54" name="자유형 53"/>
            <p:cNvSpPr/>
            <p:nvPr/>
          </p:nvSpPr>
          <p:spPr>
            <a:xfrm>
              <a:off x="860797" y="2468880"/>
              <a:ext cx="7608357" cy="1203960"/>
            </a:xfrm>
            <a:custGeom>
              <a:avLst/>
              <a:gdLst>
                <a:gd name="connsiteX0" fmla="*/ 7608357 w 7608357"/>
                <a:gd name="connsiteY0" fmla="*/ 1337291 h 1337291"/>
                <a:gd name="connsiteX1" fmla="*/ 6804570 w 7608357"/>
                <a:gd name="connsiteY1" fmla="*/ 599871 h 1337291"/>
                <a:gd name="connsiteX2" fmla="*/ 5477215 w 7608357"/>
                <a:gd name="connsiteY2" fmla="*/ 120549 h 1337291"/>
                <a:gd name="connsiteX3" fmla="*/ 3559925 w 7608357"/>
                <a:gd name="connsiteY3" fmla="*/ 2562 h 1337291"/>
                <a:gd name="connsiteX4" fmla="*/ 1672131 w 7608357"/>
                <a:gd name="connsiteY4" fmla="*/ 194291 h 1337291"/>
                <a:gd name="connsiteX5" fmla="*/ 499634 w 7608357"/>
                <a:gd name="connsiteY5" fmla="*/ 430265 h 1337291"/>
                <a:gd name="connsiteX6" fmla="*/ 71931 w 7608357"/>
                <a:gd name="connsiteY6" fmla="*/ 673613 h 1337291"/>
                <a:gd name="connsiteX7" fmla="*/ 5563 w 7608357"/>
                <a:gd name="connsiteY7" fmla="*/ 939084 h 1337291"/>
                <a:gd name="connsiteX8" fmla="*/ 130925 w 7608357"/>
                <a:gd name="connsiteY8" fmla="*/ 1211929 h 1337291"/>
                <a:gd name="connsiteX9" fmla="*/ 285783 w 7608357"/>
                <a:gd name="connsiteY9" fmla="*/ 1329917 h 133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8357" h="1337291">
                  <a:moveTo>
                    <a:pt x="7608357" y="1337291"/>
                  </a:moveTo>
                  <a:cubicBezTo>
                    <a:pt x="7384058" y="1069976"/>
                    <a:pt x="7159760" y="802661"/>
                    <a:pt x="6804570" y="599871"/>
                  </a:cubicBezTo>
                  <a:cubicBezTo>
                    <a:pt x="6449380" y="397081"/>
                    <a:pt x="6017989" y="220100"/>
                    <a:pt x="5477215" y="120549"/>
                  </a:cubicBezTo>
                  <a:cubicBezTo>
                    <a:pt x="4936441" y="20998"/>
                    <a:pt x="4194106" y="-9728"/>
                    <a:pt x="3559925" y="2562"/>
                  </a:cubicBezTo>
                  <a:cubicBezTo>
                    <a:pt x="2925744" y="14852"/>
                    <a:pt x="2182179" y="123007"/>
                    <a:pt x="1672131" y="194291"/>
                  </a:cubicBezTo>
                  <a:cubicBezTo>
                    <a:pt x="1162083" y="265575"/>
                    <a:pt x="766334" y="350378"/>
                    <a:pt x="499634" y="430265"/>
                  </a:cubicBezTo>
                  <a:cubicBezTo>
                    <a:pt x="232934" y="510152"/>
                    <a:pt x="154276" y="588810"/>
                    <a:pt x="71931" y="673613"/>
                  </a:cubicBezTo>
                  <a:cubicBezTo>
                    <a:pt x="-10414" y="758416"/>
                    <a:pt x="-4269" y="849365"/>
                    <a:pt x="5563" y="939084"/>
                  </a:cubicBezTo>
                  <a:cubicBezTo>
                    <a:pt x="15395" y="1028803"/>
                    <a:pt x="84222" y="1146790"/>
                    <a:pt x="130925" y="1211929"/>
                  </a:cubicBezTo>
                  <a:cubicBezTo>
                    <a:pt x="177628" y="1277068"/>
                    <a:pt x="285783" y="1329917"/>
                    <a:pt x="285783" y="1329917"/>
                  </a:cubicBezTo>
                </a:path>
              </a:pathLst>
            </a:cu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xmlns="" id="{D8C45675-455D-49DF-8A2F-60DDFB4843A4}"/>
                </a:ext>
              </a:extLst>
            </p:cNvPr>
            <p:cNvSpPr/>
            <p:nvPr/>
          </p:nvSpPr>
          <p:spPr>
            <a:xfrm>
              <a:off x="8163856" y="356231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grpSp>
      <p:sp>
        <p:nvSpPr>
          <p:cNvPr id="51" name="직사각형 50">
            <a:extLst>
              <a:ext uri="{FF2B5EF4-FFF2-40B4-BE49-F238E27FC236}">
                <a16:creationId xmlns:a16="http://schemas.microsoft.com/office/drawing/2014/main" xmlns="" id="{5D0FA3B9-5FEB-458E-BC94-AB11CC4B58C9}"/>
              </a:ext>
            </a:extLst>
          </p:cNvPr>
          <p:cNvSpPr/>
          <p:nvPr/>
        </p:nvSpPr>
        <p:spPr>
          <a:xfrm>
            <a:off x="580388" y="212462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Next, take the elements no. 4 and 5 from the queue, then add them back to it. </a:t>
            </a:r>
          </a:p>
        </p:txBody>
      </p:sp>
    </p:spTree>
    <p:extLst>
      <p:ext uri="{BB962C8B-B14F-4D97-AF65-F5344CB8AC3E}">
        <p14:creationId xmlns:p14="http://schemas.microsoft.com/office/powerpoint/2010/main" val="27395505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35" name="직사각형 3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38" name="직사각형 37">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No.6 is the 3</a:t>
            </a:r>
            <a:r>
              <a:rPr lang="en-US" altLang="ko-KR" sz="1300" baseline="30000" dirty="0">
                <a:solidFill>
                  <a:schemeClr val="tx1"/>
                </a:solidFill>
                <a:latin typeface="SamsungOne 400" panose="020B0503030303020204" pitchFamily="34" charset="0"/>
                <a:ea typeface="SamsungOne 400" panose="020B0503030303020204" pitchFamily="34" charset="0"/>
              </a:rPr>
              <a:t>rd</a:t>
            </a:r>
            <a:r>
              <a:rPr lang="en-US" altLang="ko-KR" sz="1300" dirty="0">
                <a:solidFill>
                  <a:schemeClr val="tx1"/>
                </a:solidFill>
                <a:latin typeface="SamsungOne 400" panose="020B0503030303020204" pitchFamily="34" charset="0"/>
                <a:ea typeface="SamsungOne 400" panose="020B0503030303020204" pitchFamily="34" charset="0"/>
              </a:rPr>
              <a:t> element, so add it to the sequence list without adding it back to the queue.</a:t>
            </a:r>
          </a:p>
        </p:txBody>
      </p:sp>
      <p:grpSp>
        <p:nvGrpSpPr>
          <p:cNvPr id="27" name="그룹 26"/>
          <p:cNvGrpSpPr/>
          <p:nvPr/>
        </p:nvGrpSpPr>
        <p:grpSpPr>
          <a:xfrm>
            <a:off x="361950" y="1322141"/>
            <a:ext cx="9106050" cy="743069"/>
            <a:chOff x="361950" y="1220103"/>
            <a:chExt cx="9106050" cy="743069"/>
          </a:xfrm>
        </p:grpSpPr>
        <p:sp>
          <p:nvSpPr>
            <p:cNvPr id="28" name="직사각형 27">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Josephus Problem</a:t>
              </a:r>
            </a:p>
          </p:txBody>
        </p:sp>
        <p:sp>
          <p:nvSpPr>
            <p:cNvPr id="29" name="TextBox 28">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defPPr>
                <a:defRPr lang="ko-KR"/>
              </a:defPPr>
              <a:lvl1pPr defTabSz="-45199300">
                <a:defRPr b="1">
                  <a:solidFill>
                    <a:srgbClr val="000000"/>
                  </a:solidFill>
                  <a:latin typeface="Samsung Sharp Sans" pitchFamily="2" charset="0"/>
                  <a:ea typeface="Samsung Sharp Sans" pitchFamily="2" charset="0"/>
                  <a:cs typeface="Samsung Sharp Sans" pitchFamily="2" charset="0"/>
                </a:defRPr>
              </a:lvl1pPr>
            </a:lstStyle>
            <a:p>
              <a:r>
                <a:rPr lang="en-US" altLang="ko-KR" dirty="0"/>
                <a:t>1.2. Solving the problem using a queue</a:t>
              </a:r>
            </a:p>
          </p:txBody>
        </p:sp>
      </p:grpSp>
      <p:grpSp>
        <p:nvGrpSpPr>
          <p:cNvPr id="2" name="그룹 1"/>
          <p:cNvGrpSpPr/>
          <p:nvPr/>
        </p:nvGrpSpPr>
        <p:grpSpPr>
          <a:xfrm>
            <a:off x="934836" y="3079201"/>
            <a:ext cx="8178716" cy="2534097"/>
            <a:chOff x="1080280" y="3376381"/>
            <a:chExt cx="8178716" cy="2534097"/>
          </a:xfrm>
        </p:grpSpPr>
        <p:sp>
          <p:nvSpPr>
            <p:cNvPr id="59" name="직사각형 58">
              <a:extLst>
                <a:ext uri="{FF2B5EF4-FFF2-40B4-BE49-F238E27FC236}">
                  <a16:creationId xmlns:a16="http://schemas.microsoft.com/office/drawing/2014/main" xmlns="" id="{6856DFEE-50C2-4C25-A2B7-67000829C960}"/>
                </a:ext>
              </a:extLst>
            </p:cNvPr>
            <p:cNvSpPr/>
            <p:nvPr/>
          </p:nvSpPr>
          <p:spPr>
            <a:xfrm>
              <a:off x="2302487" y="4548363"/>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rPr>
                <a:t>queue</a:t>
              </a:r>
              <a:endParaRPr lang="ko-KR" altLang="en-US" sz="1300" dirty="0">
                <a:solidFill>
                  <a:srgbClr val="002060"/>
                </a:solidFill>
                <a:latin typeface="SamsungOne 400" panose="020B0503030303020204" pitchFamily="34" charset="0"/>
              </a:endParaRPr>
            </a:p>
          </p:txBody>
        </p:sp>
        <p:cxnSp>
          <p:nvCxnSpPr>
            <p:cNvPr id="60" name="직선 화살표 연결선 59">
              <a:extLst>
                <a:ext uri="{FF2B5EF4-FFF2-40B4-BE49-F238E27FC236}">
                  <a16:creationId xmlns:a16="http://schemas.microsoft.com/office/drawing/2014/main" xmlns="" id="{99BD04E4-F7EC-445B-BF80-F653C5918A52}"/>
                </a:ext>
              </a:extLst>
            </p:cNvPr>
            <p:cNvCxnSpPr>
              <a:cxnSpLocks/>
              <a:endCxn id="61" idx="2"/>
            </p:cNvCxnSpPr>
            <p:nvPr/>
          </p:nvCxnSpPr>
          <p:spPr>
            <a:xfrm flipV="1">
              <a:off x="2291896" y="3675039"/>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xmlns="" id="{2A9FC260-6BBE-4F19-8A15-29AC7B07C21D}"/>
                </a:ext>
              </a:extLst>
            </p:cNvPr>
            <p:cNvSpPr/>
            <p:nvPr/>
          </p:nvSpPr>
          <p:spPr>
            <a:xfrm>
              <a:off x="1986597" y="338265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62" name="직선 화살표 연결선 61">
              <a:extLst>
                <a:ext uri="{FF2B5EF4-FFF2-40B4-BE49-F238E27FC236}">
                  <a16:creationId xmlns:a16="http://schemas.microsoft.com/office/drawing/2014/main" xmlns="" id="{9AC025E3-63D1-4F6B-8622-68E50EBF0F7D}"/>
                </a:ext>
              </a:extLst>
            </p:cNvPr>
            <p:cNvCxnSpPr>
              <a:cxnSpLocks/>
              <a:endCxn id="63" idx="2"/>
            </p:cNvCxnSpPr>
            <p:nvPr/>
          </p:nvCxnSpPr>
          <p:spPr>
            <a:xfrm flipV="1">
              <a:off x="6289376" y="3668769"/>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xmlns="" id="{0EAE02A6-CEEF-4494-9677-6D3D23A1DAF7}"/>
                </a:ext>
              </a:extLst>
            </p:cNvPr>
            <p:cNvSpPr/>
            <p:nvPr/>
          </p:nvSpPr>
          <p:spPr>
            <a:xfrm>
              <a:off x="5984077" y="337638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66" name="직사각형 65">
              <a:extLst>
                <a:ext uri="{FF2B5EF4-FFF2-40B4-BE49-F238E27FC236}">
                  <a16:creationId xmlns:a16="http://schemas.microsoft.com/office/drawing/2014/main" xmlns="" id="{59463129-D158-49AB-81C3-FBCDFE8105D8}"/>
                </a:ext>
              </a:extLst>
            </p:cNvPr>
            <p:cNvSpPr/>
            <p:nvPr/>
          </p:nvSpPr>
          <p:spPr>
            <a:xfrm>
              <a:off x="2785757" y="4182076"/>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67" name="직사각형 66">
              <a:extLst>
                <a:ext uri="{FF2B5EF4-FFF2-40B4-BE49-F238E27FC236}">
                  <a16:creationId xmlns:a16="http://schemas.microsoft.com/office/drawing/2014/main" xmlns="" id="{8BCCD2C4-2CDC-413F-8B40-6E66619267C7}"/>
                </a:ext>
              </a:extLst>
            </p:cNvPr>
            <p:cNvSpPr/>
            <p:nvPr/>
          </p:nvSpPr>
          <p:spPr>
            <a:xfrm>
              <a:off x="3585337" y="4182075"/>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68" name="직사각형 67">
              <a:extLst>
                <a:ext uri="{FF2B5EF4-FFF2-40B4-BE49-F238E27FC236}">
                  <a16:creationId xmlns:a16="http://schemas.microsoft.com/office/drawing/2014/main" xmlns="" id="{385E558A-9AAC-4EF3-9C1D-7E1531F1E194}"/>
                </a:ext>
              </a:extLst>
            </p:cNvPr>
            <p:cNvSpPr/>
            <p:nvPr/>
          </p:nvSpPr>
          <p:spPr>
            <a:xfrm>
              <a:off x="4384917" y="418207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69" name="직사각형 68">
              <a:extLst>
                <a:ext uri="{FF2B5EF4-FFF2-40B4-BE49-F238E27FC236}">
                  <a16:creationId xmlns:a16="http://schemas.microsoft.com/office/drawing/2014/main" xmlns="" id="{1586791F-924B-4449-BE92-F55AB4FD6910}"/>
                </a:ext>
              </a:extLst>
            </p:cNvPr>
            <p:cNvSpPr/>
            <p:nvPr/>
          </p:nvSpPr>
          <p:spPr>
            <a:xfrm>
              <a:off x="5184497" y="418207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7</a:t>
              </a:r>
              <a:endParaRPr lang="ko-KR" altLang="en-US" sz="1300" dirty="0">
                <a:solidFill>
                  <a:srgbClr val="002060"/>
                </a:solidFill>
                <a:latin typeface="SamsungOne 400" panose="020B0503030303020204" pitchFamily="34" charset="0"/>
              </a:endParaRPr>
            </a:p>
          </p:txBody>
        </p:sp>
        <p:sp>
          <p:nvSpPr>
            <p:cNvPr id="70" name="직사각형 69">
              <a:extLst>
                <a:ext uri="{FF2B5EF4-FFF2-40B4-BE49-F238E27FC236}">
                  <a16:creationId xmlns:a16="http://schemas.microsoft.com/office/drawing/2014/main" xmlns="" id="{1C486BCC-45EB-4E50-B9AF-A4E3D8D44270}"/>
                </a:ext>
              </a:extLst>
            </p:cNvPr>
            <p:cNvSpPr/>
            <p:nvPr/>
          </p:nvSpPr>
          <p:spPr>
            <a:xfrm>
              <a:off x="5984077" y="4182072"/>
              <a:ext cx="610597"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6</a:t>
              </a:r>
              <a:endParaRPr lang="ko-KR" altLang="en-US" sz="1300" dirty="0">
                <a:solidFill>
                  <a:srgbClr val="002060"/>
                </a:solidFill>
                <a:latin typeface="SamsungOne 400" panose="020B0503030303020204" pitchFamily="34" charset="0"/>
              </a:endParaRPr>
            </a:p>
          </p:txBody>
        </p:sp>
        <p:grpSp>
          <p:nvGrpSpPr>
            <p:cNvPr id="71" name="그룹 70">
              <a:extLst>
                <a:ext uri="{FF2B5EF4-FFF2-40B4-BE49-F238E27FC236}">
                  <a16:creationId xmlns:a16="http://schemas.microsoft.com/office/drawing/2014/main" xmlns="" id="{E1BCD48B-DF01-4CDB-AE01-3F36B7A8DDA5}"/>
                </a:ext>
              </a:extLst>
            </p:cNvPr>
            <p:cNvGrpSpPr/>
            <p:nvPr/>
          </p:nvGrpSpPr>
          <p:grpSpPr>
            <a:xfrm>
              <a:off x="1080280" y="4078510"/>
              <a:ext cx="5639544" cy="435722"/>
              <a:chOff x="1178430" y="2857500"/>
              <a:chExt cx="3551832" cy="319454"/>
            </a:xfrm>
          </p:grpSpPr>
          <p:cxnSp>
            <p:nvCxnSpPr>
              <p:cNvPr id="72" name="직선 연결선 71">
                <a:extLst>
                  <a:ext uri="{FF2B5EF4-FFF2-40B4-BE49-F238E27FC236}">
                    <a16:creationId xmlns:a16="http://schemas.microsoft.com/office/drawing/2014/main" xmlns="" id="{41F658A7-6844-4E17-8A16-E451C412260F}"/>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C43CCE0A-16BF-4CCA-AD40-667A0C5DA770}"/>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 name="직사각형 73">
              <a:extLst>
                <a:ext uri="{FF2B5EF4-FFF2-40B4-BE49-F238E27FC236}">
                  <a16:creationId xmlns:a16="http://schemas.microsoft.com/office/drawing/2014/main" xmlns="" id="{09F245B6-7675-4A09-8077-F09365DF90F2}"/>
                </a:ext>
              </a:extLst>
            </p:cNvPr>
            <p:cNvSpPr/>
            <p:nvPr/>
          </p:nvSpPr>
          <p:spPr>
            <a:xfrm>
              <a:off x="8024058" y="418207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6</a:t>
              </a:r>
              <a:endParaRPr lang="ko-KR" altLang="en-US" sz="1300" dirty="0">
                <a:solidFill>
                  <a:srgbClr val="002060"/>
                </a:solidFill>
                <a:latin typeface="SamsungOne 400" panose="020B0503030303020204" pitchFamily="34" charset="0"/>
              </a:endParaRPr>
            </a:p>
          </p:txBody>
        </p:sp>
        <p:cxnSp>
          <p:nvCxnSpPr>
            <p:cNvPr id="75" name="직선 화살표 연결선 74">
              <a:extLst>
                <a:ext uri="{FF2B5EF4-FFF2-40B4-BE49-F238E27FC236}">
                  <a16:creationId xmlns:a16="http://schemas.microsoft.com/office/drawing/2014/main" xmlns="" id="{D711CFFA-25FB-4085-BAB0-5F6E235EAF5F}"/>
                </a:ext>
              </a:extLst>
            </p:cNvPr>
            <p:cNvCxnSpPr>
              <a:stCxn id="70" idx="3"/>
              <a:endCxn id="74" idx="1"/>
            </p:cNvCxnSpPr>
            <p:nvPr/>
          </p:nvCxnSpPr>
          <p:spPr>
            <a:xfrm flipV="1">
              <a:off x="6594674" y="4296371"/>
              <a:ext cx="1429384" cy="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xmlns="" id="{04043B28-011C-42A3-81C1-34AEB37D474D}"/>
                </a:ext>
              </a:extLst>
            </p:cNvPr>
            <p:cNvSpPr/>
            <p:nvPr/>
          </p:nvSpPr>
          <p:spPr>
            <a:xfrm>
              <a:off x="7399716" y="4531812"/>
              <a:ext cx="1859280" cy="292388"/>
            </a:xfrm>
            <a:prstGeom prst="rect">
              <a:avLst/>
            </a:prstGeom>
          </p:spPr>
          <p:txBody>
            <a:bodyPr wrap="square">
              <a:spAutoFit/>
            </a:bodyPr>
            <a:lstStyle/>
            <a:p>
              <a:pPr algn="ctr"/>
              <a:r>
                <a:rPr lang="en-US" altLang="ko-KR" sz="1300" dirty="0">
                  <a:solidFill>
                    <a:srgbClr val="FF0000"/>
                  </a:solidFill>
                  <a:latin typeface="SamsungOne 400" panose="020B0503030303020204" pitchFamily="34" charset="0"/>
                  <a:ea typeface="+mn-ea"/>
                  <a:cs typeface="+mn-cs"/>
                </a:rPr>
                <a:t>count = 3</a:t>
              </a:r>
              <a:endParaRPr lang="ko-KR" altLang="en-US" sz="1300" dirty="0">
                <a:solidFill>
                  <a:srgbClr val="FF0000"/>
                </a:solidFill>
                <a:latin typeface="SamsungOne 400" panose="020B0503030303020204" pitchFamily="34" charset="0"/>
                <a:ea typeface="+mn-ea"/>
                <a:cs typeface="+mn-cs"/>
              </a:endParaRPr>
            </a:p>
          </p:txBody>
        </p:sp>
        <p:sp>
          <p:nvSpPr>
            <p:cNvPr id="44" name="직사각형 43">
              <a:extLst>
                <a:ext uri="{FF2B5EF4-FFF2-40B4-BE49-F238E27FC236}">
                  <a16:creationId xmlns:a16="http://schemas.microsoft.com/office/drawing/2014/main" xmlns="" id="{73DD117D-BBC8-463C-AB4A-83C8CC9FF04E}"/>
                </a:ext>
              </a:extLst>
            </p:cNvPr>
            <p:cNvSpPr/>
            <p:nvPr/>
          </p:nvSpPr>
          <p:spPr>
            <a:xfrm>
              <a:off x="1186598" y="5618090"/>
              <a:ext cx="2398740" cy="292388"/>
            </a:xfrm>
            <a:prstGeom prst="rect">
              <a:avLst/>
            </a:prstGeom>
          </p:spPr>
          <p:txBody>
            <a:bodyPr wrap="square">
              <a:spAutoFit/>
            </a:bodyPr>
            <a:lstStyle/>
            <a:p>
              <a:r>
                <a:rPr lang="en-US" altLang="ko-KR" sz="1300" dirty="0">
                  <a:solidFill>
                    <a:srgbClr val="002060"/>
                  </a:solidFill>
                  <a:latin typeface="SamsungOne 400" panose="020B0503030303020204" pitchFamily="34" charset="0"/>
                  <a:ea typeface="+mn-ea"/>
                  <a:cs typeface="+mn-cs"/>
                </a:rPr>
                <a:t>sequence = [3, 6]</a:t>
              </a:r>
              <a:endParaRPr lang="ko-KR" altLang="en-US" sz="1300" dirty="0">
                <a:solidFill>
                  <a:srgbClr val="002060"/>
                </a:solidFill>
                <a:latin typeface="SamsungOne 400" panose="020B0503030303020204" pitchFamily="34" charset="0"/>
                <a:ea typeface="+mn-ea"/>
                <a:cs typeface="+mn-cs"/>
              </a:endParaRPr>
            </a:p>
          </p:txBody>
        </p:sp>
        <p:sp>
          <p:nvSpPr>
            <p:cNvPr id="30" name="직사각형 29">
              <a:extLst>
                <a:ext uri="{FF2B5EF4-FFF2-40B4-BE49-F238E27FC236}">
                  <a16:creationId xmlns:a16="http://schemas.microsoft.com/office/drawing/2014/main" xmlns="" id="{312C36C0-B87F-49E7-9E05-3FCDE312FE83}"/>
                </a:ext>
              </a:extLst>
            </p:cNvPr>
            <p:cNvSpPr/>
            <p:nvPr/>
          </p:nvSpPr>
          <p:spPr>
            <a:xfrm>
              <a:off x="1986176" y="4182070"/>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EE81E67D-B5F6-4228-9FE9-56E9D514D7CE}"/>
                </a:ext>
              </a:extLst>
            </p:cNvPr>
            <p:cNvSpPr/>
            <p:nvPr/>
          </p:nvSpPr>
          <p:spPr>
            <a:xfrm>
              <a:off x="6719824" y="3914937"/>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dequeue</a:t>
              </a:r>
              <a:endParaRPr lang="ko-KR" altLang="en-US" sz="1300" dirty="0">
                <a:solidFill>
                  <a:srgbClr val="002060"/>
                </a:solidFill>
                <a:latin typeface="SamsungOne 400" panose="020B0503030303020204" pitchFamily="34" charset="0"/>
                <a:ea typeface="+mn-ea"/>
                <a:cs typeface="+mn-cs"/>
              </a:endParaRPr>
            </a:p>
          </p:txBody>
        </p:sp>
        <p:sp>
          <p:nvSpPr>
            <p:cNvPr id="32" name="자유형 31"/>
            <p:cNvSpPr/>
            <p:nvPr/>
          </p:nvSpPr>
          <p:spPr>
            <a:xfrm>
              <a:off x="2575560" y="4321624"/>
              <a:ext cx="6495670" cy="1432560"/>
            </a:xfrm>
            <a:custGeom>
              <a:avLst/>
              <a:gdLst>
                <a:gd name="connsiteX0" fmla="*/ 6172200 w 6614160"/>
                <a:gd name="connsiteY0" fmla="*/ 0 h 1432560"/>
                <a:gd name="connsiteX1" fmla="*/ 6431280 w 6614160"/>
                <a:gd name="connsiteY1" fmla="*/ 60960 h 1432560"/>
                <a:gd name="connsiteX2" fmla="*/ 6576060 w 6614160"/>
                <a:gd name="connsiteY2" fmla="*/ 182880 h 1432560"/>
                <a:gd name="connsiteX3" fmla="*/ 6614160 w 6614160"/>
                <a:gd name="connsiteY3" fmla="*/ 388620 h 1432560"/>
                <a:gd name="connsiteX4" fmla="*/ 6576060 w 6614160"/>
                <a:gd name="connsiteY4" fmla="*/ 617220 h 1432560"/>
                <a:gd name="connsiteX5" fmla="*/ 6461760 w 6614160"/>
                <a:gd name="connsiteY5" fmla="*/ 746760 h 1432560"/>
                <a:gd name="connsiteX6" fmla="*/ 6202680 w 6614160"/>
                <a:gd name="connsiteY6" fmla="*/ 861060 h 1432560"/>
                <a:gd name="connsiteX7" fmla="*/ 5608320 w 6614160"/>
                <a:gd name="connsiteY7" fmla="*/ 1028700 h 1432560"/>
                <a:gd name="connsiteX8" fmla="*/ 3886200 w 6614160"/>
                <a:gd name="connsiteY8" fmla="*/ 1295400 h 1432560"/>
                <a:gd name="connsiteX9" fmla="*/ 0 w 6614160"/>
                <a:gd name="connsiteY9" fmla="*/ 1432560 h 14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4160" h="1432560">
                  <a:moveTo>
                    <a:pt x="6172200" y="0"/>
                  </a:moveTo>
                  <a:cubicBezTo>
                    <a:pt x="6268085" y="15240"/>
                    <a:pt x="6363970" y="30480"/>
                    <a:pt x="6431280" y="60960"/>
                  </a:cubicBezTo>
                  <a:cubicBezTo>
                    <a:pt x="6498590" y="91440"/>
                    <a:pt x="6545580" y="128270"/>
                    <a:pt x="6576060" y="182880"/>
                  </a:cubicBezTo>
                  <a:cubicBezTo>
                    <a:pt x="6606540" y="237490"/>
                    <a:pt x="6614160" y="316230"/>
                    <a:pt x="6614160" y="388620"/>
                  </a:cubicBezTo>
                  <a:cubicBezTo>
                    <a:pt x="6614160" y="461010"/>
                    <a:pt x="6601460" y="557530"/>
                    <a:pt x="6576060" y="617220"/>
                  </a:cubicBezTo>
                  <a:cubicBezTo>
                    <a:pt x="6550660" y="676910"/>
                    <a:pt x="6523990" y="706120"/>
                    <a:pt x="6461760" y="746760"/>
                  </a:cubicBezTo>
                  <a:cubicBezTo>
                    <a:pt x="6399530" y="787400"/>
                    <a:pt x="6344920" y="814070"/>
                    <a:pt x="6202680" y="861060"/>
                  </a:cubicBezTo>
                  <a:cubicBezTo>
                    <a:pt x="6060440" y="908050"/>
                    <a:pt x="5994400" y="956310"/>
                    <a:pt x="5608320" y="1028700"/>
                  </a:cubicBezTo>
                  <a:cubicBezTo>
                    <a:pt x="5222240" y="1101090"/>
                    <a:pt x="4820920" y="1228090"/>
                    <a:pt x="3886200" y="1295400"/>
                  </a:cubicBezTo>
                  <a:cubicBezTo>
                    <a:pt x="2951480" y="1362710"/>
                    <a:pt x="647700" y="1409700"/>
                    <a:pt x="0" y="1432560"/>
                  </a:cubicBezTo>
                </a:path>
              </a:pathLst>
            </a:cu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17712695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235750" y="2600860"/>
            <a:ext cx="9303054" cy="3598939"/>
            <a:chOff x="212890" y="2616100"/>
            <a:chExt cx="9303054" cy="3598939"/>
          </a:xfrm>
        </p:grpSpPr>
        <p:grpSp>
          <p:nvGrpSpPr>
            <p:cNvPr id="3" name="그룹 2"/>
            <p:cNvGrpSpPr/>
            <p:nvPr/>
          </p:nvGrpSpPr>
          <p:grpSpPr>
            <a:xfrm>
              <a:off x="212890" y="2616100"/>
              <a:ext cx="9246864" cy="1719191"/>
              <a:chOff x="151930" y="2501800"/>
              <a:chExt cx="9246864" cy="1719191"/>
            </a:xfrm>
          </p:grpSpPr>
          <p:sp>
            <p:nvSpPr>
              <p:cNvPr id="55" name="자유형 54"/>
              <p:cNvSpPr/>
              <p:nvPr/>
            </p:nvSpPr>
            <p:spPr>
              <a:xfrm>
                <a:off x="1014395" y="2501800"/>
                <a:ext cx="7497145" cy="1195570"/>
              </a:xfrm>
              <a:custGeom>
                <a:avLst/>
                <a:gdLst>
                  <a:gd name="connsiteX0" fmla="*/ 7608357 w 7608357"/>
                  <a:gd name="connsiteY0" fmla="*/ 1337291 h 1337291"/>
                  <a:gd name="connsiteX1" fmla="*/ 6804570 w 7608357"/>
                  <a:gd name="connsiteY1" fmla="*/ 599871 h 1337291"/>
                  <a:gd name="connsiteX2" fmla="*/ 5477215 w 7608357"/>
                  <a:gd name="connsiteY2" fmla="*/ 120549 h 1337291"/>
                  <a:gd name="connsiteX3" fmla="*/ 3559925 w 7608357"/>
                  <a:gd name="connsiteY3" fmla="*/ 2562 h 1337291"/>
                  <a:gd name="connsiteX4" fmla="*/ 1672131 w 7608357"/>
                  <a:gd name="connsiteY4" fmla="*/ 194291 h 1337291"/>
                  <a:gd name="connsiteX5" fmla="*/ 499634 w 7608357"/>
                  <a:gd name="connsiteY5" fmla="*/ 430265 h 1337291"/>
                  <a:gd name="connsiteX6" fmla="*/ 71931 w 7608357"/>
                  <a:gd name="connsiteY6" fmla="*/ 673613 h 1337291"/>
                  <a:gd name="connsiteX7" fmla="*/ 5563 w 7608357"/>
                  <a:gd name="connsiteY7" fmla="*/ 939084 h 1337291"/>
                  <a:gd name="connsiteX8" fmla="*/ 130925 w 7608357"/>
                  <a:gd name="connsiteY8" fmla="*/ 1211929 h 1337291"/>
                  <a:gd name="connsiteX9" fmla="*/ 285783 w 7608357"/>
                  <a:gd name="connsiteY9" fmla="*/ 1329917 h 133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8357" h="1337291">
                    <a:moveTo>
                      <a:pt x="7608357" y="1337291"/>
                    </a:moveTo>
                    <a:cubicBezTo>
                      <a:pt x="7384058" y="1069976"/>
                      <a:pt x="7159760" y="802661"/>
                      <a:pt x="6804570" y="599871"/>
                    </a:cubicBezTo>
                    <a:cubicBezTo>
                      <a:pt x="6449380" y="397081"/>
                      <a:pt x="6017989" y="220100"/>
                      <a:pt x="5477215" y="120549"/>
                    </a:cubicBezTo>
                    <a:cubicBezTo>
                      <a:pt x="4936441" y="20998"/>
                      <a:pt x="4194106" y="-9728"/>
                      <a:pt x="3559925" y="2562"/>
                    </a:cubicBezTo>
                    <a:cubicBezTo>
                      <a:pt x="2925744" y="14852"/>
                      <a:pt x="2182179" y="123007"/>
                      <a:pt x="1672131" y="194291"/>
                    </a:cubicBezTo>
                    <a:cubicBezTo>
                      <a:pt x="1162083" y="265575"/>
                      <a:pt x="766334" y="350378"/>
                      <a:pt x="499634" y="430265"/>
                    </a:cubicBezTo>
                    <a:cubicBezTo>
                      <a:pt x="232934" y="510152"/>
                      <a:pt x="154276" y="588810"/>
                      <a:pt x="71931" y="673613"/>
                    </a:cubicBezTo>
                    <a:cubicBezTo>
                      <a:pt x="-10414" y="758416"/>
                      <a:pt x="-4269" y="849365"/>
                      <a:pt x="5563" y="939084"/>
                    </a:cubicBezTo>
                    <a:cubicBezTo>
                      <a:pt x="15395" y="1028803"/>
                      <a:pt x="84222" y="1146790"/>
                      <a:pt x="130925" y="1211929"/>
                    </a:cubicBezTo>
                    <a:cubicBezTo>
                      <a:pt x="177628" y="1277068"/>
                      <a:pt x="285783" y="1329917"/>
                      <a:pt x="285783" y="1329917"/>
                    </a:cubicBezTo>
                  </a:path>
                </a:pathLst>
              </a:cu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xmlns="" id="{FDAA068F-D2B0-4637-A38E-1AD48D8A7C24}"/>
                  </a:ext>
                </a:extLst>
              </p:cNvPr>
              <p:cNvSpPr/>
              <p:nvPr/>
            </p:nvSpPr>
            <p:spPr>
              <a:xfrm>
                <a:off x="2442285" y="3928603"/>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rPr>
                  <a:t>queue</a:t>
                </a:r>
                <a:endParaRPr lang="ko-KR" altLang="en-US" sz="1300" dirty="0">
                  <a:solidFill>
                    <a:srgbClr val="002060"/>
                  </a:solidFill>
                  <a:latin typeface="SamsungOne 400" panose="020B0503030303020204" pitchFamily="34" charset="0"/>
                </a:endParaRPr>
              </a:p>
            </p:txBody>
          </p:sp>
          <p:cxnSp>
            <p:nvCxnSpPr>
              <p:cNvPr id="29" name="직선 화살표 연결선 28">
                <a:extLst>
                  <a:ext uri="{FF2B5EF4-FFF2-40B4-BE49-F238E27FC236}">
                    <a16:creationId xmlns:a16="http://schemas.microsoft.com/office/drawing/2014/main" xmlns="" id="{2D20BA3F-56A8-4412-AC68-BDDD7F5FD679}"/>
                  </a:ext>
                </a:extLst>
              </p:cNvPr>
              <p:cNvCxnSpPr>
                <a:cxnSpLocks/>
                <a:endCxn id="30" idx="2"/>
              </p:cNvCxnSpPr>
              <p:nvPr/>
            </p:nvCxnSpPr>
            <p:spPr>
              <a:xfrm flipV="1">
                <a:off x="3315614" y="3055279"/>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xmlns="" id="{B75DB86E-1AEB-4BF8-B945-F8AF32D80FB4}"/>
                  </a:ext>
                </a:extLst>
              </p:cNvPr>
              <p:cNvSpPr/>
              <p:nvPr/>
            </p:nvSpPr>
            <p:spPr>
              <a:xfrm>
                <a:off x="3010315" y="276289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31" name="직선 화살표 연결선 30">
                <a:extLst>
                  <a:ext uri="{FF2B5EF4-FFF2-40B4-BE49-F238E27FC236}">
                    <a16:creationId xmlns:a16="http://schemas.microsoft.com/office/drawing/2014/main" xmlns="" id="{BEF95713-439D-4EAF-96A2-3CFFE25C3E11}"/>
                  </a:ext>
                </a:extLst>
              </p:cNvPr>
              <p:cNvCxnSpPr>
                <a:cxnSpLocks/>
                <a:endCxn id="32" idx="2"/>
              </p:cNvCxnSpPr>
              <p:nvPr/>
            </p:nvCxnSpPr>
            <p:spPr>
              <a:xfrm flipV="1">
                <a:off x="6429174" y="3049009"/>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xmlns="" id="{F8DB30EB-4B09-40B5-8473-195E3244C953}"/>
                  </a:ext>
                </a:extLst>
              </p:cNvPr>
              <p:cNvSpPr/>
              <p:nvPr/>
            </p:nvSpPr>
            <p:spPr>
              <a:xfrm>
                <a:off x="6123875" y="275662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35" name="직사각형 34">
                <a:extLst>
                  <a:ext uri="{FF2B5EF4-FFF2-40B4-BE49-F238E27FC236}">
                    <a16:creationId xmlns:a16="http://schemas.microsoft.com/office/drawing/2014/main" xmlns="" id="{85C91987-9F3D-4CF7-9C79-EB34BBE0EA85}"/>
                  </a:ext>
                </a:extLst>
              </p:cNvPr>
              <p:cNvSpPr/>
              <p:nvPr/>
            </p:nvSpPr>
            <p:spPr>
              <a:xfrm>
                <a:off x="3725135" y="3562315"/>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1FA2A8FD-A105-4637-8F57-814211928633}"/>
                  </a:ext>
                </a:extLst>
              </p:cNvPr>
              <p:cNvSpPr/>
              <p:nvPr/>
            </p:nvSpPr>
            <p:spPr>
              <a:xfrm>
                <a:off x="4524715" y="356231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AC41DE8C-A7B0-4E1B-BE40-A17DDED3684F}"/>
                  </a:ext>
                </a:extLst>
              </p:cNvPr>
              <p:cNvSpPr/>
              <p:nvPr/>
            </p:nvSpPr>
            <p:spPr>
              <a:xfrm>
                <a:off x="5324295" y="356231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38" name="직사각형 37">
                <a:extLst>
                  <a:ext uri="{FF2B5EF4-FFF2-40B4-BE49-F238E27FC236}">
                    <a16:creationId xmlns:a16="http://schemas.microsoft.com/office/drawing/2014/main" xmlns="" id="{7F34CB3C-DDDB-416B-8BF1-AC1B8A6B31D7}"/>
                  </a:ext>
                </a:extLst>
              </p:cNvPr>
              <p:cNvSpPr/>
              <p:nvPr/>
            </p:nvSpPr>
            <p:spPr>
              <a:xfrm>
                <a:off x="6123875" y="3562312"/>
                <a:ext cx="610597"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7</a:t>
                </a:r>
                <a:endParaRPr lang="ko-KR" altLang="en-US" sz="1300" dirty="0">
                  <a:solidFill>
                    <a:srgbClr val="002060"/>
                  </a:solidFill>
                  <a:latin typeface="SamsungOne 400" panose="020B0503030303020204" pitchFamily="34" charset="0"/>
                </a:endParaRPr>
              </a:p>
            </p:txBody>
          </p:sp>
          <p:grpSp>
            <p:nvGrpSpPr>
              <p:cNvPr id="39" name="그룹 38">
                <a:extLst>
                  <a:ext uri="{FF2B5EF4-FFF2-40B4-BE49-F238E27FC236}">
                    <a16:creationId xmlns:a16="http://schemas.microsoft.com/office/drawing/2014/main" xmlns="" id="{072463F9-7976-41D2-ABB0-1B06D87DD5D2}"/>
                  </a:ext>
                </a:extLst>
              </p:cNvPr>
              <p:cNvGrpSpPr/>
              <p:nvPr/>
            </p:nvGrpSpPr>
            <p:grpSpPr>
              <a:xfrm>
                <a:off x="1220078" y="3458750"/>
                <a:ext cx="5639544" cy="435722"/>
                <a:chOff x="1178430" y="2857500"/>
                <a:chExt cx="3551832" cy="319454"/>
              </a:xfrm>
            </p:grpSpPr>
            <p:cxnSp>
              <p:nvCxnSpPr>
                <p:cNvPr id="40" name="직선 연결선 39">
                  <a:extLst>
                    <a:ext uri="{FF2B5EF4-FFF2-40B4-BE49-F238E27FC236}">
                      <a16:creationId xmlns:a16="http://schemas.microsoft.com/office/drawing/2014/main" xmlns="" id="{B7EE08DD-3B2F-4E67-BC87-852D49DC7CE5}"/>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xmlns="" id="{4E80ABB4-04FC-4A28-A10D-1C82A56E1DAC}"/>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직사각형 41">
                <a:extLst>
                  <a:ext uri="{FF2B5EF4-FFF2-40B4-BE49-F238E27FC236}">
                    <a16:creationId xmlns:a16="http://schemas.microsoft.com/office/drawing/2014/main" xmlns="" id="{998C7A7E-1084-4069-8836-E576B3C0EA33}"/>
                  </a:ext>
                </a:extLst>
              </p:cNvPr>
              <p:cNvSpPr/>
              <p:nvPr/>
            </p:nvSpPr>
            <p:spPr>
              <a:xfrm>
                <a:off x="8163856" y="356231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7</a:t>
                </a:r>
                <a:endParaRPr lang="ko-KR" altLang="en-US" sz="1300" dirty="0">
                  <a:solidFill>
                    <a:srgbClr val="002060"/>
                  </a:solidFill>
                  <a:latin typeface="SamsungOne 400" panose="020B0503030303020204" pitchFamily="34" charset="0"/>
                </a:endParaRPr>
              </a:p>
            </p:txBody>
          </p:sp>
          <p:cxnSp>
            <p:nvCxnSpPr>
              <p:cNvPr id="43" name="직선 화살표 연결선 42">
                <a:extLst>
                  <a:ext uri="{FF2B5EF4-FFF2-40B4-BE49-F238E27FC236}">
                    <a16:creationId xmlns:a16="http://schemas.microsoft.com/office/drawing/2014/main" xmlns="" id="{A50E4282-F208-4B39-A661-C853747AFC96}"/>
                  </a:ext>
                </a:extLst>
              </p:cNvPr>
              <p:cNvCxnSpPr>
                <a:stCxn id="38" idx="3"/>
                <a:endCxn id="42" idx="1"/>
              </p:cNvCxnSpPr>
              <p:nvPr/>
            </p:nvCxnSpPr>
            <p:spPr>
              <a:xfrm flipV="1">
                <a:off x="6734472" y="3676611"/>
                <a:ext cx="1429384" cy="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직사각형 45">
                <a:extLst>
                  <a:ext uri="{FF2B5EF4-FFF2-40B4-BE49-F238E27FC236}">
                    <a16:creationId xmlns:a16="http://schemas.microsoft.com/office/drawing/2014/main" xmlns="" id="{B2460E08-FB24-46D2-A508-955E00E36446}"/>
                  </a:ext>
                </a:extLst>
              </p:cNvPr>
              <p:cNvSpPr/>
              <p:nvPr/>
            </p:nvSpPr>
            <p:spPr>
              <a:xfrm>
                <a:off x="7539514" y="3912052"/>
                <a:ext cx="1859280" cy="292388"/>
              </a:xfrm>
              <a:prstGeom prst="rect">
                <a:avLst/>
              </a:prstGeom>
            </p:spPr>
            <p:txBody>
              <a:bodyPr wrap="square">
                <a:spAutoFit/>
              </a:bodyPr>
              <a:lstStyle/>
              <a:p>
                <a:pPr algn="ctr"/>
                <a:r>
                  <a:rPr lang="en-US" altLang="ko-KR" sz="1300" dirty="0">
                    <a:solidFill>
                      <a:srgbClr val="FF0000"/>
                    </a:solidFill>
                    <a:latin typeface="SamsungOne 400" panose="020B0503030303020204" pitchFamily="34" charset="0"/>
                    <a:ea typeface="+mn-ea"/>
                    <a:cs typeface="+mn-cs"/>
                  </a:rPr>
                  <a:t>count = 1</a:t>
                </a:r>
                <a:endParaRPr lang="ko-KR" altLang="en-US" sz="1300" dirty="0">
                  <a:solidFill>
                    <a:srgbClr val="FF0000"/>
                  </a:solidFill>
                  <a:latin typeface="SamsungOne 400" panose="020B0503030303020204" pitchFamily="34" charset="0"/>
                  <a:ea typeface="+mn-ea"/>
                  <a:cs typeface="+mn-cs"/>
                </a:endParaRPr>
              </a:p>
            </p:txBody>
          </p:sp>
          <p:sp>
            <p:nvSpPr>
              <p:cNvPr id="86" name="직사각형 85">
                <a:extLst>
                  <a:ext uri="{FF2B5EF4-FFF2-40B4-BE49-F238E27FC236}">
                    <a16:creationId xmlns:a16="http://schemas.microsoft.com/office/drawing/2014/main" xmlns="" id="{EAF9CE42-B22E-4605-B56E-301DCB6F7798}"/>
                  </a:ext>
                </a:extLst>
              </p:cNvPr>
              <p:cNvSpPr/>
              <p:nvPr/>
            </p:nvSpPr>
            <p:spPr>
              <a:xfrm>
                <a:off x="2981745" y="3556942"/>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87" name="직사각형 86">
                <a:extLst>
                  <a:ext uri="{FF2B5EF4-FFF2-40B4-BE49-F238E27FC236}">
                    <a16:creationId xmlns:a16="http://schemas.microsoft.com/office/drawing/2014/main" xmlns="" id="{D868A8BD-ABED-4E0F-92FE-FA9C2D44EDAF}"/>
                  </a:ext>
                </a:extLst>
              </p:cNvPr>
              <p:cNvSpPr/>
              <p:nvPr/>
            </p:nvSpPr>
            <p:spPr>
              <a:xfrm>
                <a:off x="6859622" y="3327882"/>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dequeue</a:t>
                </a:r>
                <a:endParaRPr lang="ko-KR" altLang="en-US" sz="1300" dirty="0">
                  <a:solidFill>
                    <a:srgbClr val="002060"/>
                  </a:solidFill>
                  <a:latin typeface="SamsungOne 400" panose="020B0503030303020204" pitchFamily="34" charset="0"/>
                  <a:ea typeface="+mn-ea"/>
                  <a:cs typeface="+mn-cs"/>
                </a:endParaRPr>
              </a:p>
            </p:txBody>
          </p:sp>
          <p:sp>
            <p:nvSpPr>
              <p:cNvPr id="88" name="직사각형 87">
                <a:extLst>
                  <a:ext uri="{FF2B5EF4-FFF2-40B4-BE49-F238E27FC236}">
                    <a16:creationId xmlns:a16="http://schemas.microsoft.com/office/drawing/2014/main" xmlns="" id="{5470CF2D-EB0C-4F27-A73A-2F7A063DFB17}"/>
                  </a:ext>
                </a:extLst>
              </p:cNvPr>
              <p:cNvSpPr/>
              <p:nvPr/>
            </p:nvSpPr>
            <p:spPr>
              <a:xfrm>
                <a:off x="151930" y="2545029"/>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enqueue</a:t>
                </a:r>
                <a:endParaRPr lang="ko-KR" altLang="en-US" sz="1300" dirty="0">
                  <a:solidFill>
                    <a:srgbClr val="002060"/>
                  </a:solidFill>
                  <a:latin typeface="SamsungOne 400" panose="020B0503030303020204" pitchFamily="34" charset="0"/>
                  <a:ea typeface="+mn-ea"/>
                  <a:cs typeface="+mn-cs"/>
                </a:endParaRPr>
              </a:p>
            </p:txBody>
          </p:sp>
        </p:grpSp>
        <p:grpSp>
          <p:nvGrpSpPr>
            <p:cNvPr id="2" name="그룹 1"/>
            <p:cNvGrpSpPr/>
            <p:nvPr/>
          </p:nvGrpSpPr>
          <p:grpSpPr>
            <a:xfrm>
              <a:off x="212890" y="4444136"/>
              <a:ext cx="9303054" cy="1770903"/>
              <a:chOff x="151930" y="4375556"/>
              <a:chExt cx="9303054" cy="1770903"/>
            </a:xfrm>
          </p:grpSpPr>
          <p:sp>
            <p:nvSpPr>
              <p:cNvPr id="59" name="자유형 58"/>
              <p:cNvSpPr/>
              <p:nvPr/>
            </p:nvSpPr>
            <p:spPr>
              <a:xfrm>
                <a:off x="1057295" y="4375556"/>
                <a:ext cx="7497145" cy="1195570"/>
              </a:xfrm>
              <a:custGeom>
                <a:avLst/>
                <a:gdLst>
                  <a:gd name="connsiteX0" fmla="*/ 7608357 w 7608357"/>
                  <a:gd name="connsiteY0" fmla="*/ 1337291 h 1337291"/>
                  <a:gd name="connsiteX1" fmla="*/ 6804570 w 7608357"/>
                  <a:gd name="connsiteY1" fmla="*/ 599871 h 1337291"/>
                  <a:gd name="connsiteX2" fmla="*/ 5477215 w 7608357"/>
                  <a:gd name="connsiteY2" fmla="*/ 120549 h 1337291"/>
                  <a:gd name="connsiteX3" fmla="*/ 3559925 w 7608357"/>
                  <a:gd name="connsiteY3" fmla="*/ 2562 h 1337291"/>
                  <a:gd name="connsiteX4" fmla="*/ 1672131 w 7608357"/>
                  <a:gd name="connsiteY4" fmla="*/ 194291 h 1337291"/>
                  <a:gd name="connsiteX5" fmla="*/ 499634 w 7608357"/>
                  <a:gd name="connsiteY5" fmla="*/ 430265 h 1337291"/>
                  <a:gd name="connsiteX6" fmla="*/ 71931 w 7608357"/>
                  <a:gd name="connsiteY6" fmla="*/ 673613 h 1337291"/>
                  <a:gd name="connsiteX7" fmla="*/ 5563 w 7608357"/>
                  <a:gd name="connsiteY7" fmla="*/ 939084 h 1337291"/>
                  <a:gd name="connsiteX8" fmla="*/ 130925 w 7608357"/>
                  <a:gd name="connsiteY8" fmla="*/ 1211929 h 1337291"/>
                  <a:gd name="connsiteX9" fmla="*/ 285783 w 7608357"/>
                  <a:gd name="connsiteY9" fmla="*/ 1329917 h 133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8357" h="1337291">
                    <a:moveTo>
                      <a:pt x="7608357" y="1337291"/>
                    </a:moveTo>
                    <a:cubicBezTo>
                      <a:pt x="7384058" y="1069976"/>
                      <a:pt x="7159760" y="802661"/>
                      <a:pt x="6804570" y="599871"/>
                    </a:cubicBezTo>
                    <a:cubicBezTo>
                      <a:pt x="6449380" y="397081"/>
                      <a:pt x="6017989" y="220100"/>
                      <a:pt x="5477215" y="120549"/>
                    </a:cubicBezTo>
                    <a:cubicBezTo>
                      <a:pt x="4936441" y="20998"/>
                      <a:pt x="4194106" y="-9728"/>
                      <a:pt x="3559925" y="2562"/>
                    </a:cubicBezTo>
                    <a:cubicBezTo>
                      <a:pt x="2925744" y="14852"/>
                      <a:pt x="2182179" y="123007"/>
                      <a:pt x="1672131" y="194291"/>
                    </a:cubicBezTo>
                    <a:cubicBezTo>
                      <a:pt x="1162083" y="265575"/>
                      <a:pt x="766334" y="350378"/>
                      <a:pt x="499634" y="430265"/>
                    </a:cubicBezTo>
                    <a:cubicBezTo>
                      <a:pt x="232934" y="510152"/>
                      <a:pt x="154276" y="588810"/>
                      <a:pt x="71931" y="673613"/>
                    </a:cubicBezTo>
                    <a:cubicBezTo>
                      <a:pt x="-10414" y="758416"/>
                      <a:pt x="-4269" y="849365"/>
                      <a:pt x="5563" y="939084"/>
                    </a:cubicBezTo>
                    <a:cubicBezTo>
                      <a:pt x="15395" y="1028803"/>
                      <a:pt x="84222" y="1146790"/>
                      <a:pt x="130925" y="1211929"/>
                    </a:cubicBezTo>
                    <a:cubicBezTo>
                      <a:pt x="177628" y="1277068"/>
                      <a:pt x="285783" y="1329917"/>
                      <a:pt x="285783" y="1329917"/>
                    </a:cubicBezTo>
                  </a:path>
                </a:pathLst>
              </a:cu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xmlns="" id="{F3E1C113-43F0-4F4A-961F-7EB2B2838A1D}"/>
                  </a:ext>
                </a:extLst>
              </p:cNvPr>
              <p:cNvSpPr/>
              <p:nvPr/>
            </p:nvSpPr>
            <p:spPr>
              <a:xfrm>
                <a:off x="2498475" y="5854071"/>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rPr>
                  <a:t>queue</a:t>
                </a:r>
                <a:endParaRPr lang="ko-KR" altLang="en-US" sz="1300" dirty="0">
                  <a:solidFill>
                    <a:srgbClr val="002060"/>
                  </a:solidFill>
                  <a:latin typeface="SamsungOne 400" panose="020B0503030303020204" pitchFamily="34" charset="0"/>
                </a:endParaRPr>
              </a:p>
            </p:txBody>
          </p:sp>
          <p:cxnSp>
            <p:nvCxnSpPr>
              <p:cNvPr id="51" name="직선 화살표 연결선 50">
                <a:extLst>
                  <a:ext uri="{FF2B5EF4-FFF2-40B4-BE49-F238E27FC236}">
                    <a16:creationId xmlns:a16="http://schemas.microsoft.com/office/drawing/2014/main" xmlns="" id="{06B38603-A3AF-4C49-8ACF-171C25D57D75}"/>
                  </a:ext>
                </a:extLst>
              </p:cNvPr>
              <p:cNvCxnSpPr>
                <a:cxnSpLocks/>
                <a:endCxn id="52" idx="2"/>
              </p:cNvCxnSpPr>
              <p:nvPr/>
            </p:nvCxnSpPr>
            <p:spPr>
              <a:xfrm flipV="1">
                <a:off x="3290524" y="4980747"/>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xmlns="" id="{AA485460-8E32-4DCB-9278-74C75319019B}"/>
                  </a:ext>
                </a:extLst>
              </p:cNvPr>
              <p:cNvSpPr/>
              <p:nvPr/>
            </p:nvSpPr>
            <p:spPr>
              <a:xfrm>
                <a:off x="2985225" y="4688359"/>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53" name="직선 화살표 연결선 52">
                <a:extLst>
                  <a:ext uri="{FF2B5EF4-FFF2-40B4-BE49-F238E27FC236}">
                    <a16:creationId xmlns:a16="http://schemas.microsoft.com/office/drawing/2014/main" xmlns="" id="{23A8528C-E774-4597-8948-CCC381609DEA}"/>
                  </a:ext>
                </a:extLst>
              </p:cNvPr>
              <p:cNvCxnSpPr>
                <a:cxnSpLocks/>
                <a:endCxn id="54" idx="2"/>
              </p:cNvCxnSpPr>
              <p:nvPr/>
            </p:nvCxnSpPr>
            <p:spPr>
              <a:xfrm flipV="1">
                <a:off x="6485364" y="4974477"/>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xmlns="" id="{82553DE9-29DF-4D3B-8CC3-EE5D7FA481DB}"/>
                  </a:ext>
                </a:extLst>
              </p:cNvPr>
              <p:cNvSpPr/>
              <p:nvPr/>
            </p:nvSpPr>
            <p:spPr>
              <a:xfrm>
                <a:off x="6180065" y="4682089"/>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56" name="직사각형 55">
                <a:extLst>
                  <a:ext uri="{FF2B5EF4-FFF2-40B4-BE49-F238E27FC236}">
                    <a16:creationId xmlns:a16="http://schemas.microsoft.com/office/drawing/2014/main" xmlns="" id="{FB9AD3F7-ECB3-428E-A0AA-6EF6EDFC139C}"/>
                  </a:ext>
                </a:extLst>
              </p:cNvPr>
              <p:cNvSpPr/>
              <p:nvPr/>
            </p:nvSpPr>
            <p:spPr>
              <a:xfrm>
                <a:off x="2981745" y="548778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7</a:t>
                </a:r>
                <a:endParaRPr lang="ko-KR" altLang="en-US" sz="1300" dirty="0">
                  <a:solidFill>
                    <a:srgbClr val="002060"/>
                  </a:solidFill>
                  <a:latin typeface="SamsungOne 400" panose="020B0503030303020204" pitchFamily="34" charset="0"/>
                </a:endParaRPr>
              </a:p>
            </p:txBody>
          </p:sp>
          <p:sp>
            <p:nvSpPr>
              <p:cNvPr id="57" name="직사각형 56">
                <a:extLst>
                  <a:ext uri="{FF2B5EF4-FFF2-40B4-BE49-F238E27FC236}">
                    <a16:creationId xmlns:a16="http://schemas.microsoft.com/office/drawing/2014/main" xmlns="" id="{A4C70AAF-45DD-4A88-9921-2A0DCB322348}"/>
                  </a:ext>
                </a:extLst>
              </p:cNvPr>
              <p:cNvSpPr/>
              <p:nvPr/>
            </p:nvSpPr>
            <p:spPr>
              <a:xfrm>
                <a:off x="3781325" y="548778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58" name="직사각형 57">
                <a:extLst>
                  <a:ext uri="{FF2B5EF4-FFF2-40B4-BE49-F238E27FC236}">
                    <a16:creationId xmlns:a16="http://schemas.microsoft.com/office/drawing/2014/main" xmlns="" id="{5872EFD3-EAEE-4D5C-BF15-3CD66536A1A2}"/>
                  </a:ext>
                </a:extLst>
              </p:cNvPr>
              <p:cNvSpPr/>
              <p:nvPr/>
            </p:nvSpPr>
            <p:spPr>
              <a:xfrm>
                <a:off x="4580905" y="5487782"/>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64" name="직사각형 63">
                <a:extLst>
                  <a:ext uri="{FF2B5EF4-FFF2-40B4-BE49-F238E27FC236}">
                    <a16:creationId xmlns:a16="http://schemas.microsoft.com/office/drawing/2014/main" xmlns="" id="{0BD38653-48D2-4D79-AEC9-ACFB2489E507}"/>
                  </a:ext>
                </a:extLst>
              </p:cNvPr>
              <p:cNvSpPr/>
              <p:nvPr/>
            </p:nvSpPr>
            <p:spPr>
              <a:xfrm>
                <a:off x="5380485" y="548778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65" name="직사각형 64">
                <a:extLst>
                  <a:ext uri="{FF2B5EF4-FFF2-40B4-BE49-F238E27FC236}">
                    <a16:creationId xmlns:a16="http://schemas.microsoft.com/office/drawing/2014/main" xmlns="" id="{C24953BF-BED0-441D-A76A-DAC9FAA718E4}"/>
                  </a:ext>
                </a:extLst>
              </p:cNvPr>
              <p:cNvSpPr/>
              <p:nvPr/>
            </p:nvSpPr>
            <p:spPr>
              <a:xfrm>
                <a:off x="6180065" y="5487780"/>
                <a:ext cx="610597"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grpSp>
            <p:nvGrpSpPr>
              <p:cNvPr id="77" name="그룹 76">
                <a:extLst>
                  <a:ext uri="{FF2B5EF4-FFF2-40B4-BE49-F238E27FC236}">
                    <a16:creationId xmlns:a16="http://schemas.microsoft.com/office/drawing/2014/main" xmlns="" id="{E8DA9B8C-D643-485B-9E56-28827D26CB5D}"/>
                  </a:ext>
                </a:extLst>
              </p:cNvPr>
              <p:cNvGrpSpPr/>
              <p:nvPr/>
            </p:nvGrpSpPr>
            <p:grpSpPr>
              <a:xfrm>
                <a:off x="1276268" y="5384218"/>
                <a:ext cx="5639544" cy="435722"/>
                <a:chOff x="1178430" y="2857500"/>
                <a:chExt cx="3551832" cy="319454"/>
              </a:xfrm>
            </p:grpSpPr>
            <p:cxnSp>
              <p:nvCxnSpPr>
                <p:cNvPr id="79" name="직선 연결선 78">
                  <a:extLst>
                    <a:ext uri="{FF2B5EF4-FFF2-40B4-BE49-F238E27FC236}">
                      <a16:creationId xmlns:a16="http://schemas.microsoft.com/office/drawing/2014/main" xmlns="" id="{244A14BE-6E55-41FF-A13C-12898C49892C}"/>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xmlns="" id="{D799319D-5E32-4609-AAE1-B96962F09E87}"/>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1" name="직사각형 80">
                <a:extLst>
                  <a:ext uri="{FF2B5EF4-FFF2-40B4-BE49-F238E27FC236}">
                    <a16:creationId xmlns:a16="http://schemas.microsoft.com/office/drawing/2014/main" xmlns="" id="{9DC75365-5EEF-4F6A-BFD0-98AF2691FCDA}"/>
                  </a:ext>
                </a:extLst>
              </p:cNvPr>
              <p:cNvSpPr/>
              <p:nvPr/>
            </p:nvSpPr>
            <p:spPr>
              <a:xfrm>
                <a:off x="8273506" y="5482899"/>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cxnSp>
            <p:nvCxnSpPr>
              <p:cNvPr id="82" name="직선 화살표 연결선 81">
                <a:extLst>
                  <a:ext uri="{FF2B5EF4-FFF2-40B4-BE49-F238E27FC236}">
                    <a16:creationId xmlns:a16="http://schemas.microsoft.com/office/drawing/2014/main" xmlns="" id="{E4608F25-452C-4EB1-ABF7-99226B3D6790}"/>
                  </a:ext>
                </a:extLst>
              </p:cNvPr>
              <p:cNvCxnSpPr>
                <a:stCxn id="65" idx="3"/>
                <a:endCxn id="81" idx="1"/>
              </p:cNvCxnSpPr>
              <p:nvPr/>
            </p:nvCxnSpPr>
            <p:spPr>
              <a:xfrm flipV="1">
                <a:off x="6790662" y="5597199"/>
                <a:ext cx="1482844" cy="488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xmlns="" id="{397F0D10-402E-463B-AFA2-26ACF354FC00}"/>
                  </a:ext>
                </a:extLst>
              </p:cNvPr>
              <p:cNvSpPr/>
              <p:nvPr/>
            </p:nvSpPr>
            <p:spPr>
              <a:xfrm>
                <a:off x="7595704" y="5837520"/>
                <a:ext cx="1859280" cy="292388"/>
              </a:xfrm>
              <a:prstGeom prst="rect">
                <a:avLst/>
              </a:prstGeom>
            </p:spPr>
            <p:txBody>
              <a:bodyPr wrap="square">
                <a:spAutoFit/>
              </a:bodyPr>
              <a:lstStyle/>
              <a:p>
                <a:pPr algn="ctr"/>
                <a:r>
                  <a:rPr lang="en-US" altLang="ko-KR" sz="1300" dirty="0">
                    <a:solidFill>
                      <a:srgbClr val="FF0000"/>
                    </a:solidFill>
                    <a:latin typeface="SamsungOne 400" panose="020B0503030303020204" pitchFamily="34" charset="0"/>
                    <a:ea typeface="+mn-ea"/>
                    <a:cs typeface="+mn-cs"/>
                  </a:rPr>
                  <a:t>count = 2</a:t>
                </a:r>
                <a:endParaRPr lang="ko-KR" altLang="en-US" sz="1300" dirty="0">
                  <a:solidFill>
                    <a:srgbClr val="FF0000"/>
                  </a:solidFill>
                  <a:latin typeface="SamsungOne 400" panose="020B0503030303020204" pitchFamily="34" charset="0"/>
                  <a:ea typeface="+mn-ea"/>
                  <a:cs typeface="+mn-cs"/>
                </a:endParaRPr>
              </a:p>
            </p:txBody>
          </p:sp>
          <p:sp>
            <p:nvSpPr>
              <p:cNvPr id="89" name="직사각형 88">
                <a:extLst>
                  <a:ext uri="{FF2B5EF4-FFF2-40B4-BE49-F238E27FC236}">
                    <a16:creationId xmlns:a16="http://schemas.microsoft.com/office/drawing/2014/main" xmlns="" id="{3C14CCB5-B5CE-49E6-9F52-49BB023F8D05}"/>
                  </a:ext>
                </a:extLst>
              </p:cNvPr>
              <p:cNvSpPr/>
              <p:nvPr/>
            </p:nvSpPr>
            <p:spPr>
              <a:xfrm>
                <a:off x="6859622" y="5256809"/>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dequeue</a:t>
                </a:r>
                <a:endParaRPr lang="ko-KR" altLang="en-US" sz="1300" dirty="0">
                  <a:solidFill>
                    <a:srgbClr val="002060"/>
                  </a:solidFill>
                  <a:latin typeface="SamsungOne 400" panose="020B0503030303020204" pitchFamily="34" charset="0"/>
                  <a:ea typeface="+mn-ea"/>
                  <a:cs typeface="+mn-cs"/>
                </a:endParaRPr>
              </a:p>
            </p:txBody>
          </p:sp>
          <p:sp>
            <p:nvSpPr>
              <p:cNvPr id="90" name="직사각형 89">
                <a:extLst>
                  <a:ext uri="{FF2B5EF4-FFF2-40B4-BE49-F238E27FC236}">
                    <a16:creationId xmlns:a16="http://schemas.microsoft.com/office/drawing/2014/main" xmlns="" id="{4C3DFCF0-D149-403D-84E4-5FFB97E96898}"/>
                  </a:ext>
                </a:extLst>
              </p:cNvPr>
              <p:cNvSpPr/>
              <p:nvPr/>
            </p:nvSpPr>
            <p:spPr>
              <a:xfrm>
                <a:off x="151930" y="4473956"/>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enqueue</a:t>
                </a:r>
                <a:endParaRPr lang="ko-KR" altLang="en-US" sz="1300" dirty="0">
                  <a:solidFill>
                    <a:srgbClr val="002060"/>
                  </a:solidFill>
                  <a:latin typeface="SamsungOne 400" panose="020B0503030303020204" pitchFamily="34" charset="0"/>
                  <a:ea typeface="+mn-ea"/>
                  <a:cs typeface="+mn-cs"/>
                </a:endParaRPr>
              </a:p>
            </p:txBody>
          </p:sp>
        </p:grpSp>
      </p:grpSp>
      <p:sp>
        <p:nvSpPr>
          <p:cNvPr id="60" name="직사각형 5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61" name="직사각형 6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66" name="직사각형 65">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After taking no.7 and 1, add them back to the queue.</a:t>
            </a:r>
          </a:p>
        </p:txBody>
      </p:sp>
      <p:grpSp>
        <p:nvGrpSpPr>
          <p:cNvPr id="45" name="그룹 44"/>
          <p:cNvGrpSpPr/>
          <p:nvPr/>
        </p:nvGrpSpPr>
        <p:grpSpPr>
          <a:xfrm>
            <a:off x="361950" y="1322141"/>
            <a:ext cx="9106050" cy="743069"/>
            <a:chOff x="361950" y="1220103"/>
            <a:chExt cx="9106050" cy="743069"/>
          </a:xfrm>
        </p:grpSpPr>
        <p:sp>
          <p:nvSpPr>
            <p:cNvPr id="48" name="직사각형 47">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Josephus Problem</a:t>
              </a:r>
            </a:p>
          </p:txBody>
        </p:sp>
        <p:sp>
          <p:nvSpPr>
            <p:cNvPr id="49" name="TextBox 48">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defPPr>
                <a:defRPr lang="ko-KR"/>
              </a:defPPr>
              <a:lvl1pPr defTabSz="-45199300">
                <a:defRPr b="1">
                  <a:solidFill>
                    <a:srgbClr val="000000"/>
                  </a:solidFill>
                  <a:latin typeface="Samsung Sharp Sans" pitchFamily="2" charset="0"/>
                  <a:ea typeface="Samsung Sharp Sans" pitchFamily="2" charset="0"/>
                  <a:cs typeface="Samsung Sharp Sans" pitchFamily="2" charset="0"/>
                </a:defRPr>
              </a:lvl1pPr>
            </a:lstStyle>
            <a:p>
              <a:r>
                <a:rPr lang="en-US" altLang="ko-KR" dirty="0"/>
                <a:t>1.2. Solving the problem using a queue</a:t>
              </a:r>
            </a:p>
          </p:txBody>
        </p:sp>
      </p:grpSp>
    </p:spTree>
    <p:extLst>
      <p:ext uri="{BB962C8B-B14F-4D97-AF65-F5344CB8AC3E}">
        <p14:creationId xmlns:p14="http://schemas.microsoft.com/office/powerpoint/2010/main" val="1953563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33" name="직사각형 3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36" name="직사각형 35">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No.2 is the element where K=3, so add it to the sequence list, not to the queue.</a:t>
            </a:r>
          </a:p>
        </p:txBody>
      </p:sp>
      <p:grpSp>
        <p:nvGrpSpPr>
          <p:cNvPr id="26" name="그룹 25"/>
          <p:cNvGrpSpPr/>
          <p:nvPr/>
        </p:nvGrpSpPr>
        <p:grpSpPr>
          <a:xfrm>
            <a:off x="361950" y="1322141"/>
            <a:ext cx="9106050" cy="743069"/>
            <a:chOff x="361950" y="1220103"/>
            <a:chExt cx="9106050" cy="743069"/>
          </a:xfrm>
        </p:grpSpPr>
        <p:sp>
          <p:nvSpPr>
            <p:cNvPr id="27" name="직사각형 26">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Josephus Problem</a:t>
              </a:r>
            </a:p>
          </p:txBody>
        </p:sp>
        <p:sp>
          <p:nvSpPr>
            <p:cNvPr id="28" name="TextBox 27">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defPPr>
                <a:defRPr lang="ko-KR"/>
              </a:defPPr>
              <a:lvl1pPr defTabSz="-45199300">
                <a:defRPr b="1">
                  <a:solidFill>
                    <a:srgbClr val="000000"/>
                  </a:solidFill>
                  <a:latin typeface="Samsung Sharp Sans" pitchFamily="2" charset="0"/>
                  <a:ea typeface="Samsung Sharp Sans" pitchFamily="2" charset="0"/>
                  <a:cs typeface="Samsung Sharp Sans" pitchFamily="2" charset="0"/>
                </a:defRPr>
              </a:lvl1pPr>
            </a:lstStyle>
            <a:p>
              <a:r>
                <a:rPr lang="en-US" altLang="ko-KR" dirty="0"/>
                <a:t>1.2. Solving the problem using a queue</a:t>
              </a:r>
            </a:p>
          </p:txBody>
        </p:sp>
      </p:grpSp>
      <p:grpSp>
        <p:nvGrpSpPr>
          <p:cNvPr id="2" name="그룹 1"/>
          <p:cNvGrpSpPr/>
          <p:nvPr/>
        </p:nvGrpSpPr>
        <p:grpSpPr>
          <a:xfrm>
            <a:off x="934836" y="3094441"/>
            <a:ext cx="8178716" cy="2534097"/>
            <a:chOff x="1080280" y="3376381"/>
            <a:chExt cx="8178716" cy="2534097"/>
          </a:xfrm>
        </p:grpSpPr>
        <p:sp>
          <p:nvSpPr>
            <p:cNvPr id="59" name="직사각형 58">
              <a:extLst>
                <a:ext uri="{FF2B5EF4-FFF2-40B4-BE49-F238E27FC236}">
                  <a16:creationId xmlns:a16="http://schemas.microsoft.com/office/drawing/2014/main" xmlns="" id="{6856DFEE-50C2-4C25-A2B7-67000829C960}"/>
                </a:ext>
              </a:extLst>
            </p:cNvPr>
            <p:cNvSpPr/>
            <p:nvPr/>
          </p:nvSpPr>
          <p:spPr>
            <a:xfrm>
              <a:off x="2302487" y="4548363"/>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queue</a:t>
              </a:r>
              <a:endParaRPr lang="ko-KR" altLang="en-US" sz="1300" dirty="0">
                <a:solidFill>
                  <a:srgbClr val="002060"/>
                </a:solidFill>
                <a:latin typeface="SamsungOne 400" panose="020B0503030303020204" pitchFamily="34" charset="0"/>
                <a:ea typeface="+mn-ea"/>
                <a:cs typeface="+mn-cs"/>
              </a:endParaRPr>
            </a:p>
          </p:txBody>
        </p:sp>
        <p:cxnSp>
          <p:nvCxnSpPr>
            <p:cNvPr id="60" name="직선 화살표 연결선 59">
              <a:extLst>
                <a:ext uri="{FF2B5EF4-FFF2-40B4-BE49-F238E27FC236}">
                  <a16:creationId xmlns:a16="http://schemas.microsoft.com/office/drawing/2014/main" xmlns="" id="{99BD04E4-F7EC-445B-BF80-F653C5918A52}"/>
                </a:ext>
              </a:extLst>
            </p:cNvPr>
            <p:cNvCxnSpPr>
              <a:cxnSpLocks/>
              <a:endCxn id="61" idx="2"/>
            </p:cNvCxnSpPr>
            <p:nvPr/>
          </p:nvCxnSpPr>
          <p:spPr>
            <a:xfrm flipV="1">
              <a:off x="3084376" y="3675039"/>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xmlns="" id="{2A9FC260-6BBE-4F19-8A15-29AC7B07C21D}"/>
                </a:ext>
              </a:extLst>
            </p:cNvPr>
            <p:cNvSpPr/>
            <p:nvPr/>
          </p:nvSpPr>
          <p:spPr>
            <a:xfrm>
              <a:off x="2779077" y="338265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62" name="직선 화살표 연결선 61">
              <a:extLst>
                <a:ext uri="{FF2B5EF4-FFF2-40B4-BE49-F238E27FC236}">
                  <a16:creationId xmlns:a16="http://schemas.microsoft.com/office/drawing/2014/main" xmlns="" id="{9AC025E3-63D1-4F6B-8622-68E50EBF0F7D}"/>
                </a:ext>
              </a:extLst>
            </p:cNvPr>
            <p:cNvCxnSpPr>
              <a:cxnSpLocks/>
              <a:endCxn id="63" idx="2"/>
            </p:cNvCxnSpPr>
            <p:nvPr/>
          </p:nvCxnSpPr>
          <p:spPr>
            <a:xfrm flipV="1">
              <a:off x="6289376" y="3668769"/>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xmlns="" id="{0EAE02A6-CEEF-4494-9677-6D3D23A1DAF7}"/>
                </a:ext>
              </a:extLst>
            </p:cNvPr>
            <p:cNvSpPr/>
            <p:nvPr/>
          </p:nvSpPr>
          <p:spPr>
            <a:xfrm>
              <a:off x="5984077" y="337638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66" name="직사각형 65">
              <a:extLst>
                <a:ext uri="{FF2B5EF4-FFF2-40B4-BE49-F238E27FC236}">
                  <a16:creationId xmlns:a16="http://schemas.microsoft.com/office/drawing/2014/main" xmlns="" id="{59463129-D158-49AB-81C3-FBCDFE8105D8}"/>
                </a:ext>
              </a:extLst>
            </p:cNvPr>
            <p:cNvSpPr/>
            <p:nvPr/>
          </p:nvSpPr>
          <p:spPr>
            <a:xfrm>
              <a:off x="2785757" y="4182076"/>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67" name="직사각형 66">
              <a:extLst>
                <a:ext uri="{FF2B5EF4-FFF2-40B4-BE49-F238E27FC236}">
                  <a16:creationId xmlns:a16="http://schemas.microsoft.com/office/drawing/2014/main" xmlns="" id="{8BCCD2C4-2CDC-413F-8B40-6E66619267C7}"/>
                </a:ext>
              </a:extLst>
            </p:cNvPr>
            <p:cNvSpPr/>
            <p:nvPr/>
          </p:nvSpPr>
          <p:spPr>
            <a:xfrm>
              <a:off x="3585337" y="4182075"/>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7</a:t>
              </a:r>
              <a:endParaRPr lang="ko-KR" altLang="en-US" sz="1300" dirty="0">
                <a:solidFill>
                  <a:srgbClr val="002060"/>
                </a:solidFill>
                <a:latin typeface="SamsungOne 400" panose="020B0503030303020204" pitchFamily="34" charset="0"/>
              </a:endParaRPr>
            </a:p>
          </p:txBody>
        </p:sp>
        <p:sp>
          <p:nvSpPr>
            <p:cNvPr id="68" name="직사각형 67">
              <a:extLst>
                <a:ext uri="{FF2B5EF4-FFF2-40B4-BE49-F238E27FC236}">
                  <a16:creationId xmlns:a16="http://schemas.microsoft.com/office/drawing/2014/main" xmlns="" id="{385E558A-9AAC-4EF3-9C1D-7E1531F1E194}"/>
                </a:ext>
              </a:extLst>
            </p:cNvPr>
            <p:cNvSpPr/>
            <p:nvPr/>
          </p:nvSpPr>
          <p:spPr>
            <a:xfrm>
              <a:off x="4384917" y="418207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69" name="직사각형 68">
              <a:extLst>
                <a:ext uri="{FF2B5EF4-FFF2-40B4-BE49-F238E27FC236}">
                  <a16:creationId xmlns:a16="http://schemas.microsoft.com/office/drawing/2014/main" xmlns="" id="{1586791F-924B-4449-BE92-F55AB4FD6910}"/>
                </a:ext>
              </a:extLst>
            </p:cNvPr>
            <p:cNvSpPr/>
            <p:nvPr/>
          </p:nvSpPr>
          <p:spPr>
            <a:xfrm>
              <a:off x="5184497" y="418207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70" name="직사각형 69">
              <a:extLst>
                <a:ext uri="{FF2B5EF4-FFF2-40B4-BE49-F238E27FC236}">
                  <a16:creationId xmlns:a16="http://schemas.microsoft.com/office/drawing/2014/main" xmlns="" id="{1C486BCC-45EB-4E50-B9AF-A4E3D8D44270}"/>
                </a:ext>
              </a:extLst>
            </p:cNvPr>
            <p:cNvSpPr/>
            <p:nvPr/>
          </p:nvSpPr>
          <p:spPr>
            <a:xfrm>
              <a:off x="5984077" y="4182072"/>
              <a:ext cx="610597"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grpSp>
          <p:nvGrpSpPr>
            <p:cNvPr id="71" name="그룹 70">
              <a:extLst>
                <a:ext uri="{FF2B5EF4-FFF2-40B4-BE49-F238E27FC236}">
                  <a16:creationId xmlns:a16="http://schemas.microsoft.com/office/drawing/2014/main" xmlns="" id="{E1BCD48B-DF01-4CDB-AE01-3F36B7A8DDA5}"/>
                </a:ext>
              </a:extLst>
            </p:cNvPr>
            <p:cNvGrpSpPr/>
            <p:nvPr/>
          </p:nvGrpSpPr>
          <p:grpSpPr>
            <a:xfrm>
              <a:off x="1080280" y="4078510"/>
              <a:ext cx="5639544" cy="435722"/>
              <a:chOff x="1178430" y="2857500"/>
              <a:chExt cx="3551832" cy="319454"/>
            </a:xfrm>
          </p:grpSpPr>
          <p:cxnSp>
            <p:nvCxnSpPr>
              <p:cNvPr id="72" name="직선 연결선 71">
                <a:extLst>
                  <a:ext uri="{FF2B5EF4-FFF2-40B4-BE49-F238E27FC236}">
                    <a16:creationId xmlns:a16="http://schemas.microsoft.com/office/drawing/2014/main" xmlns="" id="{41F658A7-6844-4E17-8A16-E451C412260F}"/>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C43CCE0A-16BF-4CCA-AD40-667A0C5DA770}"/>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 name="직사각형 73">
              <a:extLst>
                <a:ext uri="{FF2B5EF4-FFF2-40B4-BE49-F238E27FC236}">
                  <a16:creationId xmlns:a16="http://schemas.microsoft.com/office/drawing/2014/main" xmlns="" id="{09F245B6-7675-4A09-8077-F09365DF90F2}"/>
                </a:ext>
              </a:extLst>
            </p:cNvPr>
            <p:cNvSpPr/>
            <p:nvPr/>
          </p:nvSpPr>
          <p:spPr>
            <a:xfrm>
              <a:off x="8024058" y="4182071"/>
              <a:ext cx="610597" cy="228599"/>
            </a:xfrm>
            <a:prstGeom prst="rect">
              <a:avLst/>
            </a:prstGeom>
            <a:solidFill>
              <a:schemeClr val="accent4">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cxnSp>
          <p:nvCxnSpPr>
            <p:cNvPr id="75" name="직선 화살표 연결선 74">
              <a:extLst>
                <a:ext uri="{FF2B5EF4-FFF2-40B4-BE49-F238E27FC236}">
                  <a16:creationId xmlns:a16="http://schemas.microsoft.com/office/drawing/2014/main" xmlns="" id="{D711CFFA-25FB-4085-BAB0-5F6E235EAF5F}"/>
                </a:ext>
              </a:extLst>
            </p:cNvPr>
            <p:cNvCxnSpPr>
              <a:stCxn id="70" idx="3"/>
              <a:endCxn id="74" idx="1"/>
            </p:cNvCxnSpPr>
            <p:nvPr/>
          </p:nvCxnSpPr>
          <p:spPr>
            <a:xfrm flipV="1">
              <a:off x="6594674" y="4296371"/>
              <a:ext cx="1429384" cy="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xmlns="" id="{04043B28-011C-42A3-81C1-34AEB37D474D}"/>
                </a:ext>
              </a:extLst>
            </p:cNvPr>
            <p:cNvSpPr/>
            <p:nvPr/>
          </p:nvSpPr>
          <p:spPr>
            <a:xfrm>
              <a:off x="7399716" y="4531812"/>
              <a:ext cx="1859280" cy="292388"/>
            </a:xfrm>
            <a:prstGeom prst="rect">
              <a:avLst/>
            </a:prstGeom>
          </p:spPr>
          <p:txBody>
            <a:bodyPr wrap="square">
              <a:spAutoFit/>
            </a:bodyPr>
            <a:lstStyle/>
            <a:p>
              <a:pPr algn="ctr"/>
              <a:r>
                <a:rPr lang="en-US" altLang="ko-KR" sz="1300" dirty="0">
                  <a:solidFill>
                    <a:srgbClr val="FF0000"/>
                  </a:solidFill>
                  <a:latin typeface="SamsungOne 400" panose="020B0503030303020204" pitchFamily="34" charset="0"/>
                  <a:ea typeface="+mn-ea"/>
                  <a:cs typeface="+mn-cs"/>
                </a:rPr>
                <a:t>count = 3</a:t>
              </a:r>
              <a:endParaRPr lang="ko-KR" altLang="en-US" sz="1300" dirty="0">
                <a:solidFill>
                  <a:srgbClr val="FF0000"/>
                </a:solidFill>
                <a:latin typeface="SamsungOne 400" panose="020B0503030303020204" pitchFamily="34" charset="0"/>
                <a:ea typeface="+mn-ea"/>
                <a:cs typeface="+mn-cs"/>
              </a:endParaRPr>
            </a:p>
          </p:txBody>
        </p:sp>
        <p:sp>
          <p:nvSpPr>
            <p:cNvPr id="44" name="직사각형 43">
              <a:extLst>
                <a:ext uri="{FF2B5EF4-FFF2-40B4-BE49-F238E27FC236}">
                  <a16:creationId xmlns:a16="http://schemas.microsoft.com/office/drawing/2014/main" xmlns="" id="{73DD117D-BBC8-463C-AB4A-83C8CC9FF04E}"/>
                </a:ext>
              </a:extLst>
            </p:cNvPr>
            <p:cNvSpPr/>
            <p:nvPr/>
          </p:nvSpPr>
          <p:spPr>
            <a:xfrm>
              <a:off x="1186598" y="5618090"/>
              <a:ext cx="2398740" cy="292388"/>
            </a:xfrm>
            <a:prstGeom prst="rect">
              <a:avLst/>
            </a:prstGeom>
          </p:spPr>
          <p:txBody>
            <a:bodyPr wrap="square">
              <a:spAutoFit/>
            </a:bodyPr>
            <a:lstStyle/>
            <a:p>
              <a:r>
                <a:rPr lang="en-US" altLang="ko-KR" sz="1300" dirty="0">
                  <a:solidFill>
                    <a:srgbClr val="002060"/>
                  </a:solidFill>
                  <a:latin typeface="SamsungOne 400" panose="020B0503030303020204" pitchFamily="34" charset="0"/>
                  <a:ea typeface="+mn-ea"/>
                  <a:cs typeface="+mn-cs"/>
                </a:rPr>
                <a:t>sequence = [3, 6, 2]</a:t>
              </a:r>
              <a:endParaRPr lang="ko-KR" altLang="en-US" sz="1300" dirty="0">
                <a:solidFill>
                  <a:srgbClr val="002060"/>
                </a:solidFill>
                <a:latin typeface="SamsungOne 400" panose="020B0503030303020204" pitchFamily="34" charset="0"/>
                <a:ea typeface="+mn-ea"/>
                <a:cs typeface="+mn-cs"/>
              </a:endParaRPr>
            </a:p>
          </p:txBody>
        </p:sp>
        <p:sp>
          <p:nvSpPr>
            <p:cNvPr id="29" name="직사각형 28">
              <a:extLst>
                <a:ext uri="{FF2B5EF4-FFF2-40B4-BE49-F238E27FC236}">
                  <a16:creationId xmlns:a16="http://schemas.microsoft.com/office/drawing/2014/main" xmlns="" id="{B2CA5F5C-58F8-4E8E-B9B1-752F44289C66}"/>
                </a:ext>
              </a:extLst>
            </p:cNvPr>
            <p:cNvSpPr/>
            <p:nvPr/>
          </p:nvSpPr>
          <p:spPr>
            <a:xfrm>
              <a:off x="6719824" y="3914937"/>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dequeue</a:t>
              </a:r>
              <a:endParaRPr lang="ko-KR" altLang="en-US" sz="1300" dirty="0">
                <a:solidFill>
                  <a:srgbClr val="002060"/>
                </a:solidFill>
                <a:latin typeface="SamsungOne 400" panose="020B0503030303020204" pitchFamily="34" charset="0"/>
                <a:ea typeface="+mn-ea"/>
                <a:cs typeface="+mn-cs"/>
              </a:endParaRPr>
            </a:p>
          </p:txBody>
        </p:sp>
        <p:sp>
          <p:nvSpPr>
            <p:cNvPr id="30" name="자유형 29"/>
            <p:cNvSpPr/>
            <p:nvPr/>
          </p:nvSpPr>
          <p:spPr>
            <a:xfrm>
              <a:off x="2727960" y="4328206"/>
              <a:ext cx="6347460" cy="1432560"/>
            </a:xfrm>
            <a:custGeom>
              <a:avLst/>
              <a:gdLst>
                <a:gd name="connsiteX0" fmla="*/ 6172200 w 6614160"/>
                <a:gd name="connsiteY0" fmla="*/ 0 h 1432560"/>
                <a:gd name="connsiteX1" fmla="*/ 6431280 w 6614160"/>
                <a:gd name="connsiteY1" fmla="*/ 60960 h 1432560"/>
                <a:gd name="connsiteX2" fmla="*/ 6576060 w 6614160"/>
                <a:gd name="connsiteY2" fmla="*/ 182880 h 1432560"/>
                <a:gd name="connsiteX3" fmla="*/ 6614160 w 6614160"/>
                <a:gd name="connsiteY3" fmla="*/ 388620 h 1432560"/>
                <a:gd name="connsiteX4" fmla="*/ 6576060 w 6614160"/>
                <a:gd name="connsiteY4" fmla="*/ 617220 h 1432560"/>
                <a:gd name="connsiteX5" fmla="*/ 6461760 w 6614160"/>
                <a:gd name="connsiteY5" fmla="*/ 746760 h 1432560"/>
                <a:gd name="connsiteX6" fmla="*/ 6202680 w 6614160"/>
                <a:gd name="connsiteY6" fmla="*/ 861060 h 1432560"/>
                <a:gd name="connsiteX7" fmla="*/ 5608320 w 6614160"/>
                <a:gd name="connsiteY7" fmla="*/ 1028700 h 1432560"/>
                <a:gd name="connsiteX8" fmla="*/ 3886200 w 6614160"/>
                <a:gd name="connsiteY8" fmla="*/ 1295400 h 1432560"/>
                <a:gd name="connsiteX9" fmla="*/ 0 w 6614160"/>
                <a:gd name="connsiteY9" fmla="*/ 1432560 h 14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4160" h="1432560">
                  <a:moveTo>
                    <a:pt x="6172200" y="0"/>
                  </a:moveTo>
                  <a:cubicBezTo>
                    <a:pt x="6268085" y="15240"/>
                    <a:pt x="6363970" y="30480"/>
                    <a:pt x="6431280" y="60960"/>
                  </a:cubicBezTo>
                  <a:cubicBezTo>
                    <a:pt x="6498590" y="91440"/>
                    <a:pt x="6545580" y="128270"/>
                    <a:pt x="6576060" y="182880"/>
                  </a:cubicBezTo>
                  <a:cubicBezTo>
                    <a:pt x="6606540" y="237490"/>
                    <a:pt x="6614160" y="316230"/>
                    <a:pt x="6614160" y="388620"/>
                  </a:cubicBezTo>
                  <a:cubicBezTo>
                    <a:pt x="6614160" y="461010"/>
                    <a:pt x="6601460" y="557530"/>
                    <a:pt x="6576060" y="617220"/>
                  </a:cubicBezTo>
                  <a:cubicBezTo>
                    <a:pt x="6550660" y="676910"/>
                    <a:pt x="6523990" y="706120"/>
                    <a:pt x="6461760" y="746760"/>
                  </a:cubicBezTo>
                  <a:cubicBezTo>
                    <a:pt x="6399530" y="787400"/>
                    <a:pt x="6344920" y="814070"/>
                    <a:pt x="6202680" y="861060"/>
                  </a:cubicBezTo>
                  <a:cubicBezTo>
                    <a:pt x="6060440" y="908050"/>
                    <a:pt x="5994400" y="956310"/>
                    <a:pt x="5608320" y="1028700"/>
                  </a:cubicBezTo>
                  <a:cubicBezTo>
                    <a:pt x="5222240" y="1101090"/>
                    <a:pt x="4820920" y="1228090"/>
                    <a:pt x="3886200" y="1295400"/>
                  </a:cubicBezTo>
                  <a:cubicBezTo>
                    <a:pt x="2951480" y="1362710"/>
                    <a:pt x="647700" y="1409700"/>
                    <a:pt x="0" y="1432560"/>
                  </a:cubicBezTo>
                </a:path>
              </a:pathLst>
            </a:cu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13056422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293853" y="2621657"/>
            <a:ext cx="9303054" cy="3654719"/>
            <a:chOff x="151930" y="2491740"/>
            <a:chExt cx="9303054" cy="3654719"/>
          </a:xfrm>
        </p:grpSpPr>
        <p:grpSp>
          <p:nvGrpSpPr>
            <p:cNvPr id="3" name="그룹 2"/>
            <p:cNvGrpSpPr/>
            <p:nvPr/>
          </p:nvGrpSpPr>
          <p:grpSpPr>
            <a:xfrm>
              <a:off x="151930" y="2491740"/>
              <a:ext cx="9246864" cy="1729251"/>
              <a:chOff x="151930" y="2491740"/>
              <a:chExt cx="9246864" cy="1729251"/>
            </a:xfrm>
          </p:grpSpPr>
          <p:sp>
            <p:nvSpPr>
              <p:cNvPr id="61" name="자유형 60"/>
              <p:cNvSpPr/>
              <p:nvPr/>
            </p:nvSpPr>
            <p:spPr>
              <a:xfrm>
                <a:off x="970447" y="2491740"/>
                <a:ext cx="7541093" cy="1192023"/>
              </a:xfrm>
              <a:custGeom>
                <a:avLst/>
                <a:gdLst>
                  <a:gd name="connsiteX0" fmla="*/ 7608357 w 7608357"/>
                  <a:gd name="connsiteY0" fmla="*/ 1337291 h 1337291"/>
                  <a:gd name="connsiteX1" fmla="*/ 6804570 w 7608357"/>
                  <a:gd name="connsiteY1" fmla="*/ 599871 h 1337291"/>
                  <a:gd name="connsiteX2" fmla="*/ 5477215 w 7608357"/>
                  <a:gd name="connsiteY2" fmla="*/ 120549 h 1337291"/>
                  <a:gd name="connsiteX3" fmla="*/ 3559925 w 7608357"/>
                  <a:gd name="connsiteY3" fmla="*/ 2562 h 1337291"/>
                  <a:gd name="connsiteX4" fmla="*/ 1672131 w 7608357"/>
                  <a:gd name="connsiteY4" fmla="*/ 194291 h 1337291"/>
                  <a:gd name="connsiteX5" fmla="*/ 499634 w 7608357"/>
                  <a:gd name="connsiteY5" fmla="*/ 430265 h 1337291"/>
                  <a:gd name="connsiteX6" fmla="*/ 71931 w 7608357"/>
                  <a:gd name="connsiteY6" fmla="*/ 673613 h 1337291"/>
                  <a:gd name="connsiteX7" fmla="*/ 5563 w 7608357"/>
                  <a:gd name="connsiteY7" fmla="*/ 939084 h 1337291"/>
                  <a:gd name="connsiteX8" fmla="*/ 130925 w 7608357"/>
                  <a:gd name="connsiteY8" fmla="*/ 1211929 h 1337291"/>
                  <a:gd name="connsiteX9" fmla="*/ 285783 w 7608357"/>
                  <a:gd name="connsiteY9" fmla="*/ 1329917 h 133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8357" h="1337291">
                    <a:moveTo>
                      <a:pt x="7608357" y="1337291"/>
                    </a:moveTo>
                    <a:cubicBezTo>
                      <a:pt x="7384058" y="1069976"/>
                      <a:pt x="7159760" y="802661"/>
                      <a:pt x="6804570" y="599871"/>
                    </a:cubicBezTo>
                    <a:cubicBezTo>
                      <a:pt x="6449380" y="397081"/>
                      <a:pt x="6017989" y="220100"/>
                      <a:pt x="5477215" y="120549"/>
                    </a:cubicBezTo>
                    <a:cubicBezTo>
                      <a:pt x="4936441" y="20998"/>
                      <a:pt x="4194106" y="-9728"/>
                      <a:pt x="3559925" y="2562"/>
                    </a:cubicBezTo>
                    <a:cubicBezTo>
                      <a:pt x="2925744" y="14852"/>
                      <a:pt x="2182179" y="123007"/>
                      <a:pt x="1672131" y="194291"/>
                    </a:cubicBezTo>
                    <a:cubicBezTo>
                      <a:pt x="1162083" y="265575"/>
                      <a:pt x="766334" y="350378"/>
                      <a:pt x="499634" y="430265"/>
                    </a:cubicBezTo>
                    <a:cubicBezTo>
                      <a:pt x="232934" y="510152"/>
                      <a:pt x="154276" y="588810"/>
                      <a:pt x="71931" y="673613"/>
                    </a:cubicBezTo>
                    <a:cubicBezTo>
                      <a:pt x="-10414" y="758416"/>
                      <a:pt x="-4269" y="849365"/>
                      <a:pt x="5563" y="939084"/>
                    </a:cubicBezTo>
                    <a:cubicBezTo>
                      <a:pt x="15395" y="1028803"/>
                      <a:pt x="84222" y="1146790"/>
                      <a:pt x="130925" y="1211929"/>
                    </a:cubicBezTo>
                    <a:cubicBezTo>
                      <a:pt x="177628" y="1277068"/>
                      <a:pt x="285783" y="1329917"/>
                      <a:pt x="285783" y="1329917"/>
                    </a:cubicBezTo>
                  </a:path>
                </a:pathLst>
              </a:cu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xmlns="" id="{FDAA068F-D2B0-4637-A38E-1AD48D8A7C24}"/>
                  </a:ext>
                </a:extLst>
              </p:cNvPr>
              <p:cNvSpPr/>
              <p:nvPr/>
            </p:nvSpPr>
            <p:spPr>
              <a:xfrm>
                <a:off x="2442285" y="3928603"/>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rPr>
                  <a:t>queue</a:t>
                </a:r>
                <a:endParaRPr lang="ko-KR" altLang="en-US" sz="1300" dirty="0">
                  <a:solidFill>
                    <a:srgbClr val="002060"/>
                  </a:solidFill>
                  <a:latin typeface="SamsungOne 400" panose="020B0503030303020204" pitchFamily="34" charset="0"/>
                </a:endParaRPr>
              </a:p>
            </p:txBody>
          </p:sp>
          <p:cxnSp>
            <p:nvCxnSpPr>
              <p:cNvPr id="29" name="직선 화살표 연결선 28">
                <a:extLst>
                  <a:ext uri="{FF2B5EF4-FFF2-40B4-BE49-F238E27FC236}">
                    <a16:creationId xmlns:a16="http://schemas.microsoft.com/office/drawing/2014/main" xmlns="" id="{2D20BA3F-56A8-4412-AC68-BDDD7F5FD679}"/>
                  </a:ext>
                </a:extLst>
              </p:cNvPr>
              <p:cNvCxnSpPr>
                <a:cxnSpLocks/>
                <a:endCxn id="30" idx="2"/>
              </p:cNvCxnSpPr>
              <p:nvPr/>
            </p:nvCxnSpPr>
            <p:spPr>
              <a:xfrm flipV="1">
                <a:off x="4036974" y="3055279"/>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xmlns="" id="{B75DB86E-1AEB-4BF8-B945-F8AF32D80FB4}"/>
                  </a:ext>
                </a:extLst>
              </p:cNvPr>
              <p:cNvSpPr/>
              <p:nvPr/>
            </p:nvSpPr>
            <p:spPr>
              <a:xfrm>
                <a:off x="3731675" y="276289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31" name="직선 화살표 연결선 30">
                <a:extLst>
                  <a:ext uri="{FF2B5EF4-FFF2-40B4-BE49-F238E27FC236}">
                    <a16:creationId xmlns:a16="http://schemas.microsoft.com/office/drawing/2014/main" xmlns="" id="{BEF95713-439D-4EAF-96A2-3CFFE25C3E11}"/>
                  </a:ext>
                </a:extLst>
              </p:cNvPr>
              <p:cNvCxnSpPr>
                <a:cxnSpLocks/>
                <a:endCxn id="32" idx="2"/>
              </p:cNvCxnSpPr>
              <p:nvPr/>
            </p:nvCxnSpPr>
            <p:spPr>
              <a:xfrm flipV="1">
                <a:off x="6429174" y="3049009"/>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xmlns="" id="{F8DB30EB-4B09-40B5-8473-195E3244C953}"/>
                  </a:ext>
                </a:extLst>
              </p:cNvPr>
              <p:cNvSpPr/>
              <p:nvPr/>
            </p:nvSpPr>
            <p:spPr>
              <a:xfrm>
                <a:off x="6123875" y="275662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35" name="직사각형 34">
                <a:extLst>
                  <a:ext uri="{FF2B5EF4-FFF2-40B4-BE49-F238E27FC236}">
                    <a16:creationId xmlns:a16="http://schemas.microsoft.com/office/drawing/2014/main" xmlns="" id="{85C91987-9F3D-4CF7-9C79-EB34BBE0EA85}"/>
                  </a:ext>
                </a:extLst>
              </p:cNvPr>
              <p:cNvSpPr/>
              <p:nvPr/>
            </p:nvSpPr>
            <p:spPr>
              <a:xfrm>
                <a:off x="3725135" y="3562315"/>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1FA2A8FD-A105-4637-8F57-814211928633}"/>
                  </a:ext>
                </a:extLst>
              </p:cNvPr>
              <p:cNvSpPr/>
              <p:nvPr/>
            </p:nvSpPr>
            <p:spPr>
              <a:xfrm>
                <a:off x="4524715" y="356231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7</a:t>
                </a:r>
                <a:endParaRPr lang="ko-KR" altLang="en-US" sz="1300" dirty="0">
                  <a:solidFill>
                    <a:srgbClr val="00206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AC41DE8C-A7B0-4E1B-BE40-A17DDED3684F}"/>
                  </a:ext>
                </a:extLst>
              </p:cNvPr>
              <p:cNvSpPr/>
              <p:nvPr/>
            </p:nvSpPr>
            <p:spPr>
              <a:xfrm>
                <a:off x="5324295" y="356231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38" name="직사각형 37">
                <a:extLst>
                  <a:ext uri="{FF2B5EF4-FFF2-40B4-BE49-F238E27FC236}">
                    <a16:creationId xmlns:a16="http://schemas.microsoft.com/office/drawing/2014/main" xmlns="" id="{7F34CB3C-DDDB-416B-8BF1-AC1B8A6B31D7}"/>
                  </a:ext>
                </a:extLst>
              </p:cNvPr>
              <p:cNvSpPr/>
              <p:nvPr/>
            </p:nvSpPr>
            <p:spPr>
              <a:xfrm>
                <a:off x="6123875" y="3562312"/>
                <a:ext cx="610597"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grpSp>
            <p:nvGrpSpPr>
              <p:cNvPr id="39" name="그룹 38">
                <a:extLst>
                  <a:ext uri="{FF2B5EF4-FFF2-40B4-BE49-F238E27FC236}">
                    <a16:creationId xmlns:a16="http://schemas.microsoft.com/office/drawing/2014/main" xmlns="" id="{072463F9-7976-41D2-ABB0-1B06D87DD5D2}"/>
                  </a:ext>
                </a:extLst>
              </p:cNvPr>
              <p:cNvGrpSpPr/>
              <p:nvPr/>
            </p:nvGrpSpPr>
            <p:grpSpPr>
              <a:xfrm>
                <a:off x="1220078" y="3458750"/>
                <a:ext cx="5639544" cy="435722"/>
                <a:chOff x="1178430" y="2857500"/>
                <a:chExt cx="3551832" cy="319454"/>
              </a:xfrm>
            </p:grpSpPr>
            <p:cxnSp>
              <p:nvCxnSpPr>
                <p:cNvPr id="40" name="직선 연결선 39">
                  <a:extLst>
                    <a:ext uri="{FF2B5EF4-FFF2-40B4-BE49-F238E27FC236}">
                      <a16:creationId xmlns:a16="http://schemas.microsoft.com/office/drawing/2014/main" xmlns="" id="{B7EE08DD-3B2F-4E67-BC87-852D49DC7CE5}"/>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xmlns="" id="{4E80ABB4-04FC-4A28-A10D-1C82A56E1DAC}"/>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직사각형 41">
                <a:extLst>
                  <a:ext uri="{FF2B5EF4-FFF2-40B4-BE49-F238E27FC236}">
                    <a16:creationId xmlns:a16="http://schemas.microsoft.com/office/drawing/2014/main" xmlns="" id="{998C7A7E-1084-4069-8836-E576B3C0EA33}"/>
                  </a:ext>
                </a:extLst>
              </p:cNvPr>
              <p:cNvSpPr/>
              <p:nvPr/>
            </p:nvSpPr>
            <p:spPr>
              <a:xfrm>
                <a:off x="8163856" y="356231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cxnSp>
            <p:nvCxnSpPr>
              <p:cNvPr id="43" name="직선 화살표 연결선 42">
                <a:extLst>
                  <a:ext uri="{FF2B5EF4-FFF2-40B4-BE49-F238E27FC236}">
                    <a16:creationId xmlns:a16="http://schemas.microsoft.com/office/drawing/2014/main" xmlns="" id="{A50E4282-F208-4B39-A661-C853747AFC96}"/>
                  </a:ext>
                </a:extLst>
              </p:cNvPr>
              <p:cNvCxnSpPr>
                <a:stCxn id="38" idx="3"/>
                <a:endCxn id="42" idx="1"/>
              </p:cNvCxnSpPr>
              <p:nvPr/>
            </p:nvCxnSpPr>
            <p:spPr>
              <a:xfrm flipV="1">
                <a:off x="6734472" y="3676611"/>
                <a:ext cx="1429384" cy="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직사각형 45">
                <a:extLst>
                  <a:ext uri="{FF2B5EF4-FFF2-40B4-BE49-F238E27FC236}">
                    <a16:creationId xmlns:a16="http://schemas.microsoft.com/office/drawing/2014/main" xmlns="" id="{B2460E08-FB24-46D2-A508-955E00E36446}"/>
                  </a:ext>
                </a:extLst>
              </p:cNvPr>
              <p:cNvSpPr/>
              <p:nvPr/>
            </p:nvSpPr>
            <p:spPr>
              <a:xfrm>
                <a:off x="7539514" y="3912052"/>
                <a:ext cx="1859280" cy="292388"/>
              </a:xfrm>
              <a:prstGeom prst="rect">
                <a:avLst/>
              </a:prstGeom>
            </p:spPr>
            <p:txBody>
              <a:bodyPr wrap="square">
                <a:spAutoFit/>
              </a:bodyPr>
              <a:lstStyle/>
              <a:p>
                <a:pPr algn="ctr"/>
                <a:r>
                  <a:rPr lang="en-US" altLang="ko-KR" sz="1300" dirty="0">
                    <a:solidFill>
                      <a:srgbClr val="FF0000"/>
                    </a:solidFill>
                    <a:latin typeface="SamsungOne 400" panose="020B0503030303020204" pitchFamily="34" charset="0"/>
                    <a:ea typeface="+mn-ea"/>
                    <a:cs typeface="+mn-cs"/>
                  </a:rPr>
                  <a:t>count = 1</a:t>
                </a:r>
                <a:endParaRPr lang="ko-KR" altLang="en-US" sz="1300" dirty="0">
                  <a:solidFill>
                    <a:srgbClr val="FF0000"/>
                  </a:solidFill>
                  <a:latin typeface="SamsungOne 400" panose="020B0503030303020204" pitchFamily="34" charset="0"/>
                  <a:ea typeface="+mn-ea"/>
                  <a:cs typeface="+mn-cs"/>
                </a:endParaRPr>
              </a:p>
            </p:txBody>
          </p:sp>
          <p:sp>
            <p:nvSpPr>
              <p:cNvPr id="45" name="직사각형 44">
                <a:extLst>
                  <a:ext uri="{FF2B5EF4-FFF2-40B4-BE49-F238E27FC236}">
                    <a16:creationId xmlns:a16="http://schemas.microsoft.com/office/drawing/2014/main" xmlns="" id="{7DF3ED64-2A5D-4C0E-9442-6A10E059F705}"/>
                  </a:ext>
                </a:extLst>
              </p:cNvPr>
              <p:cNvSpPr/>
              <p:nvPr/>
            </p:nvSpPr>
            <p:spPr>
              <a:xfrm>
                <a:off x="6859622" y="3327882"/>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dequeue</a:t>
                </a:r>
                <a:endParaRPr lang="ko-KR" altLang="en-US" sz="1300" dirty="0">
                  <a:solidFill>
                    <a:srgbClr val="002060"/>
                  </a:solidFill>
                  <a:latin typeface="SamsungOne 400" panose="020B0503030303020204" pitchFamily="34" charset="0"/>
                  <a:ea typeface="+mn-ea"/>
                  <a:cs typeface="+mn-cs"/>
                </a:endParaRPr>
              </a:p>
            </p:txBody>
          </p:sp>
          <p:sp>
            <p:nvSpPr>
              <p:cNvPr id="55" name="직사각형 54">
                <a:extLst>
                  <a:ext uri="{FF2B5EF4-FFF2-40B4-BE49-F238E27FC236}">
                    <a16:creationId xmlns:a16="http://schemas.microsoft.com/office/drawing/2014/main" xmlns="" id="{20F8A426-0DCA-44B2-A5BF-3C2468A0B3D4}"/>
                  </a:ext>
                </a:extLst>
              </p:cNvPr>
              <p:cNvSpPr/>
              <p:nvPr/>
            </p:nvSpPr>
            <p:spPr>
              <a:xfrm>
                <a:off x="151930" y="2545029"/>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enqueue</a:t>
                </a:r>
                <a:endParaRPr lang="ko-KR" altLang="en-US" sz="1300" dirty="0">
                  <a:solidFill>
                    <a:srgbClr val="002060"/>
                  </a:solidFill>
                  <a:latin typeface="SamsungOne 400" panose="020B0503030303020204" pitchFamily="34" charset="0"/>
                  <a:ea typeface="+mn-ea"/>
                  <a:cs typeface="+mn-cs"/>
                </a:endParaRPr>
              </a:p>
            </p:txBody>
          </p:sp>
        </p:grpSp>
        <p:grpSp>
          <p:nvGrpSpPr>
            <p:cNvPr id="2" name="그룹 1"/>
            <p:cNvGrpSpPr/>
            <p:nvPr/>
          </p:nvGrpSpPr>
          <p:grpSpPr>
            <a:xfrm>
              <a:off x="151930" y="4388111"/>
              <a:ext cx="9303054" cy="1758348"/>
              <a:chOff x="151930" y="4388111"/>
              <a:chExt cx="9303054" cy="1758348"/>
            </a:xfrm>
          </p:grpSpPr>
          <p:sp>
            <p:nvSpPr>
              <p:cNvPr id="68" name="자유형 67"/>
              <p:cNvSpPr/>
              <p:nvPr/>
            </p:nvSpPr>
            <p:spPr>
              <a:xfrm>
                <a:off x="970446" y="4388111"/>
                <a:ext cx="7541093" cy="1192023"/>
              </a:xfrm>
              <a:custGeom>
                <a:avLst/>
                <a:gdLst>
                  <a:gd name="connsiteX0" fmla="*/ 7608357 w 7608357"/>
                  <a:gd name="connsiteY0" fmla="*/ 1337291 h 1337291"/>
                  <a:gd name="connsiteX1" fmla="*/ 6804570 w 7608357"/>
                  <a:gd name="connsiteY1" fmla="*/ 599871 h 1337291"/>
                  <a:gd name="connsiteX2" fmla="*/ 5477215 w 7608357"/>
                  <a:gd name="connsiteY2" fmla="*/ 120549 h 1337291"/>
                  <a:gd name="connsiteX3" fmla="*/ 3559925 w 7608357"/>
                  <a:gd name="connsiteY3" fmla="*/ 2562 h 1337291"/>
                  <a:gd name="connsiteX4" fmla="*/ 1672131 w 7608357"/>
                  <a:gd name="connsiteY4" fmla="*/ 194291 h 1337291"/>
                  <a:gd name="connsiteX5" fmla="*/ 499634 w 7608357"/>
                  <a:gd name="connsiteY5" fmla="*/ 430265 h 1337291"/>
                  <a:gd name="connsiteX6" fmla="*/ 71931 w 7608357"/>
                  <a:gd name="connsiteY6" fmla="*/ 673613 h 1337291"/>
                  <a:gd name="connsiteX7" fmla="*/ 5563 w 7608357"/>
                  <a:gd name="connsiteY7" fmla="*/ 939084 h 1337291"/>
                  <a:gd name="connsiteX8" fmla="*/ 130925 w 7608357"/>
                  <a:gd name="connsiteY8" fmla="*/ 1211929 h 1337291"/>
                  <a:gd name="connsiteX9" fmla="*/ 285783 w 7608357"/>
                  <a:gd name="connsiteY9" fmla="*/ 1329917 h 133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8357" h="1337291">
                    <a:moveTo>
                      <a:pt x="7608357" y="1337291"/>
                    </a:moveTo>
                    <a:cubicBezTo>
                      <a:pt x="7384058" y="1069976"/>
                      <a:pt x="7159760" y="802661"/>
                      <a:pt x="6804570" y="599871"/>
                    </a:cubicBezTo>
                    <a:cubicBezTo>
                      <a:pt x="6449380" y="397081"/>
                      <a:pt x="6017989" y="220100"/>
                      <a:pt x="5477215" y="120549"/>
                    </a:cubicBezTo>
                    <a:cubicBezTo>
                      <a:pt x="4936441" y="20998"/>
                      <a:pt x="4194106" y="-9728"/>
                      <a:pt x="3559925" y="2562"/>
                    </a:cubicBezTo>
                    <a:cubicBezTo>
                      <a:pt x="2925744" y="14852"/>
                      <a:pt x="2182179" y="123007"/>
                      <a:pt x="1672131" y="194291"/>
                    </a:cubicBezTo>
                    <a:cubicBezTo>
                      <a:pt x="1162083" y="265575"/>
                      <a:pt x="766334" y="350378"/>
                      <a:pt x="499634" y="430265"/>
                    </a:cubicBezTo>
                    <a:cubicBezTo>
                      <a:pt x="232934" y="510152"/>
                      <a:pt x="154276" y="588810"/>
                      <a:pt x="71931" y="673613"/>
                    </a:cubicBezTo>
                    <a:cubicBezTo>
                      <a:pt x="-10414" y="758416"/>
                      <a:pt x="-4269" y="849365"/>
                      <a:pt x="5563" y="939084"/>
                    </a:cubicBezTo>
                    <a:cubicBezTo>
                      <a:pt x="15395" y="1028803"/>
                      <a:pt x="84222" y="1146790"/>
                      <a:pt x="130925" y="1211929"/>
                    </a:cubicBezTo>
                    <a:cubicBezTo>
                      <a:pt x="177628" y="1277068"/>
                      <a:pt x="285783" y="1329917"/>
                      <a:pt x="285783" y="1329917"/>
                    </a:cubicBezTo>
                  </a:path>
                </a:pathLst>
              </a:cu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xmlns="" id="{F3E1C113-43F0-4F4A-961F-7EB2B2838A1D}"/>
                  </a:ext>
                </a:extLst>
              </p:cNvPr>
              <p:cNvSpPr/>
              <p:nvPr/>
            </p:nvSpPr>
            <p:spPr>
              <a:xfrm>
                <a:off x="2498475" y="5854071"/>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rPr>
                  <a:t>queue</a:t>
                </a:r>
                <a:endParaRPr lang="ko-KR" altLang="en-US" sz="1300" dirty="0">
                  <a:solidFill>
                    <a:srgbClr val="002060"/>
                  </a:solidFill>
                  <a:latin typeface="SamsungOne 400" panose="020B0503030303020204" pitchFamily="34" charset="0"/>
                </a:endParaRPr>
              </a:p>
            </p:txBody>
          </p:sp>
          <p:cxnSp>
            <p:nvCxnSpPr>
              <p:cNvPr id="51" name="직선 화살표 연결선 50">
                <a:extLst>
                  <a:ext uri="{FF2B5EF4-FFF2-40B4-BE49-F238E27FC236}">
                    <a16:creationId xmlns:a16="http://schemas.microsoft.com/office/drawing/2014/main" xmlns="" id="{06B38603-A3AF-4C49-8ACF-171C25D57D75}"/>
                  </a:ext>
                </a:extLst>
              </p:cNvPr>
              <p:cNvCxnSpPr>
                <a:cxnSpLocks/>
                <a:endCxn id="52" idx="2"/>
              </p:cNvCxnSpPr>
              <p:nvPr/>
            </p:nvCxnSpPr>
            <p:spPr>
              <a:xfrm flipV="1">
                <a:off x="4093164" y="4980747"/>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xmlns="" id="{AA485460-8E32-4DCB-9278-74C75319019B}"/>
                  </a:ext>
                </a:extLst>
              </p:cNvPr>
              <p:cNvSpPr/>
              <p:nvPr/>
            </p:nvSpPr>
            <p:spPr>
              <a:xfrm>
                <a:off x="3787865" y="4688359"/>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53" name="직선 화살표 연결선 52">
                <a:extLst>
                  <a:ext uri="{FF2B5EF4-FFF2-40B4-BE49-F238E27FC236}">
                    <a16:creationId xmlns:a16="http://schemas.microsoft.com/office/drawing/2014/main" xmlns="" id="{23A8528C-E774-4597-8948-CCC381609DEA}"/>
                  </a:ext>
                </a:extLst>
              </p:cNvPr>
              <p:cNvCxnSpPr>
                <a:cxnSpLocks/>
                <a:endCxn id="54" idx="2"/>
              </p:cNvCxnSpPr>
              <p:nvPr/>
            </p:nvCxnSpPr>
            <p:spPr>
              <a:xfrm flipV="1">
                <a:off x="6485364" y="4974477"/>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xmlns="" id="{82553DE9-29DF-4D3B-8CC3-EE5D7FA481DB}"/>
                  </a:ext>
                </a:extLst>
              </p:cNvPr>
              <p:cNvSpPr/>
              <p:nvPr/>
            </p:nvSpPr>
            <p:spPr>
              <a:xfrm>
                <a:off x="6180065" y="4682089"/>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57" name="직사각형 56">
                <a:extLst>
                  <a:ext uri="{FF2B5EF4-FFF2-40B4-BE49-F238E27FC236}">
                    <a16:creationId xmlns:a16="http://schemas.microsoft.com/office/drawing/2014/main" xmlns="" id="{A4C70AAF-45DD-4A88-9921-2A0DCB322348}"/>
                  </a:ext>
                </a:extLst>
              </p:cNvPr>
              <p:cNvSpPr/>
              <p:nvPr/>
            </p:nvSpPr>
            <p:spPr>
              <a:xfrm>
                <a:off x="3781325" y="548778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58" name="직사각형 57">
                <a:extLst>
                  <a:ext uri="{FF2B5EF4-FFF2-40B4-BE49-F238E27FC236}">
                    <a16:creationId xmlns:a16="http://schemas.microsoft.com/office/drawing/2014/main" xmlns="" id="{5872EFD3-EAEE-4D5C-BF15-3CD66536A1A2}"/>
                  </a:ext>
                </a:extLst>
              </p:cNvPr>
              <p:cNvSpPr/>
              <p:nvPr/>
            </p:nvSpPr>
            <p:spPr>
              <a:xfrm>
                <a:off x="4580905" y="5487782"/>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64" name="직사각형 63">
                <a:extLst>
                  <a:ext uri="{FF2B5EF4-FFF2-40B4-BE49-F238E27FC236}">
                    <a16:creationId xmlns:a16="http://schemas.microsoft.com/office/drawing/2014/main" xmlns="" id="{0BD38653-48D2-4D79-AEC9-ACFB2489E507}"/>
                  </a:ext>
                </a:extLst>
              </p:cNvPr>
              <p:cNvSpPr/>
              <p:nvPr/>
            </p:nvSpPr>
            <p:spPr>
              <a:xfrm>
                <a:off x="5380485" y="548778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7</a:t>
                </a:r>
                <a:endParaRPr lang="ko-KR" altLang="en-US" sz="1300" dirty="0">
                  <a:solidFill>
                    <a:srgbClr val="002060"/>
                  </a:solidFill>
                  <a:latin typeface="SamsungOne 400" panose="020B0503030303020204" pitchFamily="34" charset="0"/>
                </a:endParaRPr>
              </a:p>
            </p:txBody>
          </p:sp>
          <p:sp>
            <p:nvSpPr>
              <p:cNvPr id="65" name="직사각형 64">
                <a:extLst>
                  <a:ext uri="{FF2B5EF4-FFF2-40B4-BE49-F238E27FC236}">
                    <a16:creationId xmlns:a16="http://schemas.microsoft.com/office/drawing/2014/main" xmlns="" id="{C24953BF-BED0-441D-A76A-DAC9FAA718E4}"/>
                  </a:ext>
                </a:extLst>
              </p:cNvPr>
              <p:cNvSpPr/>
              <p:nvPr/>
            </p:nvSpPr>
            <p:spPr>
              <a:xfrm>
                <a:off x="6180065" y="5487780"/>
                <a:ext cx="610597"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grpSp>
            <p:nvGrpSpPr>
              <p:cNvPr id="77" name="그룹 76">
                <a:extLst>
                  <a:ext uri="{FF2B5EF4-FFF2-40B4-BE49-F238E27FC236}">
                    <a16:creationId xmlns:a16="http://schemas.microsoft.com/office/drawing/2014/main" xmlns="" id="{E8DA9B8C-D643-485B-9E56-28827D26CB5D}"/>
                  </a:ext>
                </a:extLst>
              </p:cNvPr>
              <p:cNvGrpSpPr/>
              <p:nvPr/>
            </p:nvGrpSpPr>
            <p:grpSpPr>
              <a:xfrm>
                <a:off x="1276268" y="5384218"/>
                <a:ext cx="5639544" cy="435722"/>
                <a:chOff x="1178430" y="2857500"/>
                <a:chExt cx="3551832" cy="319454"/>
              </a:xfrm>
            </p:grpSpPr>
            <p:cxnSp>
              <p:nvCxnSpPr>
                <p:cNvPr id="79" name="직선 연결선 78">
                  <a:extLst>
                    <a:ext uri="{FF2B5EF4-FFF2-40B4-BE49-F238E27FC236}">
                      <a16:creationId xmlns:a16="http://schemas.microsoft.com/office/drawing/2014/main" xmlns="" id="{244A14BE-6E55-41FF-A13C-12898C49892C}"/>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xmlns="" id="{D799319D-5E32-4609-AAE1-B96962F09E87}"/>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1" name="직사각형 80">
                <a:extLst>
                  <a:ext uri="{FF2B5EF4-FFF2-40B4-BE49-F238E27FC236}">
                    <a16:creationId xmlns:a16="http://schemas.microsoft.com/office/drawing/2014/main" xmlns="" id="{9DC75365-5EEF-4F6A-BFD0-98AF2691FCDA}"/>
                  </a:ext>
                </a:extLst>
              </p:cNvPr>
              <p:cNvSpPr/>
              <p:nvPr/>
            </p:nvSpPr>
            <p:spPr>
              <a:xfrm>
                <a:off x="8273506" y="5482899"/>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cxnSp>
            <p:nvCxnSpPr>
              <p:cNvPr id="82" name="직선 화살표 연결선 81">
                <a:extLst>
                  <a:ext uri="{FF2B5EF4-FFF2-40B4-BE49-F238E27FC236}">
                    <a16:creationId xmlns:a16="http://schemas.microsoft.com/office/drawing/2014/main" xmlns="" id="{E4608F25-452C-4EB1-ABF7-99226B3D6790}"/>
                  </a:ext>
                </a:extLst>
              </p:cNvPr>
              <p:cNvCxnSpPr>
                <a:stCxn id="65" idx="3"/>
                <a:endCxn id="81" idx="1"/>
              </p:cNvCxnSpPr>
              <p:nvPr/>
            </p:nvCxnSpPr>
            <p:spPr>
              <a:xfrm flipV="1">
                <a:off x="6790662" y="5597199"/>
                <a:ext cx="1482844" cy="488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xmlns="" id="{397F0D10-402E-463B-AFA2-26ACF354FC00}"/>
                  </a:ext>
                </a:extLst>
              </p:cNvPr>
              <p:cNvSpPr/>
              <p:nvPr/>
            </p:nvSpPr>
            <p:spPr>
              <a:xfrm>
                <a:off x="7595704" y="5837520"/>
                <a:ext cx="1859280" cy="292388"/>
              </a:xfrm>
              <a:prstGeom prst="rect">
                <a:avLst/>
              </a:prstGeom>
            </p:spPr>
            <p:txBody>
              <a:bodyPr wrap="square">
                <a:spAutoFit/>
              </a:bodyPr>
              <a:lstStyle/>
              <a:p>
                <a:pPr algn="ctr"/>
                <a:r>
                  <a:rPr lang="en-US" altLang="ko-KR" sz="1300" dirty="0">
                    <a:solidFill>
                      <a:srgbClr val="FF0000"/>
                    </a:solidFill>
                    <a:latin typeface="SamsungOne 400" panose="020B0503030303020204" pitchFamily="34" charset="0"/>
                    <a:ea typeface="+mn-ea"/>
                    <a:cs typeface="+mn-cs"/>
                  </a:rPr>
                  <a:t>count = 2</a:t>
                </a:r>
                <a:endParaRPr lang="ko-KR" altLang="en-US" sz="1300" dirty="0">
                  <a:solidFill>
                    <a:srgbClr val="FF0000"/>
                  </a:solidFill>
                  <a:latin typeface="SamsungOne 400" panose="020B0503030303020204" pitchFamily="34" charset="0"/>
                  <a:ea typeface="+mn-ea"/>
                  <a:cs typeface="+mn-cs"/>
                </a:endParaRPr>
              </a:p>
            </p:txBody>
          </p:sp>
          <p:sp>
            <p:nvSpPr>
              <p:cNvPr id="59" name="직사각형 58">
                <a:extLst>
                  <a:ext uri="{FF2B5EF4-FFF2-40B4-BE49-F238E27FC236}">
                    <a16:creationId xmlns:a16="http://schemas.microsoft.com/office/drawing/2014/main" xmlns="" id="{6D1D04B1-FB75-4DD0-A642-BC5D7231F1DE}"/>
                  </a:ext>
                </a:extLst>
              </p:cNvPr>
              <p:cNvSpPr/>
              <p:nvPr/>
            </p:nvSpPr>
            <p:spPr>
              <a:xfrm>
                <a:off x="6859622" y="5256809"/>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dequeue</a:t>
                </a:r>
                <a:endParaRPr lang="ko-KR" altLang="en-US" sz="1300" dirty="0">
                  <a:solidFill>
                    <a:srgbClr val="002060"/>
                  </a:solidFill>
                  <a:latin typeface="SamsungOne 400" panose="020B0503030303020204" pitchFamily="34" charset="0"/>
                  <a:ea typeface="+mn-ea"/>
                  <a:cs typeface="+mn-cs"/>
                </a:endParaRPr>
              </a:p>
            </p:txBody>
          </p:sp>
          <p:sp>
            <p:nvSpPr>
              <p:cNvPr id="60" name="직사각형 59">
                <a:extLst>
                  <a:ext uri="{FF2B5EF4-FFF2-40B4-BE49-F238E27FC236}">
                    <a16:creationId xmlns:a16="http://schemas.microsoft.com/office/drawing/2014/main" xmlns="" id="{C7081F42-4E0F-4FA9-8F9A-AC0C7F226EE1}"/>
                  </a:ext>
                </a:extLst>
              </p:cNvPr>
              <p:cNvSpPr/>
              <p:nvPr/>
            </p:nvSpPr>
            <p:spPr>
              <a:xfrm>
                <a:off x="151930" y="4473956"/>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enqueue</a:t>
                </a:r>
                <a:endParaRPr lang="ko-KR" altLang="en-US" sz="1300" dirty="0">
                  <a:solidFill>
                    <a:srgbClr val="002060"/>
                  </a:solidFill>
                  <a:latin typeface="SamsungOne 400" panose="020B0503030303020204" pitchFamily="34" charset="0"/>
                  <a:ea typeface="+mn-ea"/>
                  <a:cs typeface="+mn-cs"/>
                </a:endParaRPr>
              </a:p>
            </p:txBody>
          </p:sp>
        </p:grpSp>
      </p:grpSp>
      <p:sp>
        <p:nvSpPr>
          <p:cNvPr id="49" name="직사각형 4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62" name="직사각형 6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67" name="직사각형 66">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Repeat the same process until one element remains in the queue.</a:t>
            </a:r>
          </a:p>
        </p:txBody>
      </p:sp>
      <p:grpSp>
        <p:nvGrpSpPr>
          <p:cNvPr id="44" name="그룹 43"/>
          <p:cNvGrpSpPr/>
          <p:nvPr/>
        </p:nvGrpSpPr>
        <p:grpSpPr>
          <a:xfrm>
            <a:off x="361950" y="1322141"/>
            <a:ext cx="9106050" cy="743069"/>
            <a:chOff x="361950" y="1220103"/>
            <a:chExt cx="9106050" cy="743069"/>
          </a:xfrm>
        </p:grpSpPr>
        <p:sp>
          <p:nvSpPr>
            <p:cNvPr id="48" name="직사각형 47">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Josephus Problem</a:t>
              </a:r>
            </a:p>
          </p:txBody>
        </p:sp>
        <p:sp>
          <p:nvSpPr>
            <p:cNvPr id="56" name="TextBox 55">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defPPr>
                <a:defRPr lang="ko-KR"/>
              </a:defPPr>
              <a:lvl1pPr defTabSz="-45199300">
                <a:defRPr b="1">
                  <a:solidFill>
                    <a:srgbClr val="000000"/>
                  </a:solidFill>
                  <a:latin typeface="Samsung Sharp Sans" pitchFamily="2" charset="0"/>
                  <a:ea typeface="Samsung Sharp Sans" pitchFamily="2" charset="0"/>
                  <a:cs typeface="Samsung Sharp Sans" pitchFamily="2" charset="0"/>
                </a:defRPr>
              </a:lvl1pPr>
            </a:lstStyle>
            <a:p>
              <a:r>
                <a:rPr lang="en-US" altLang="ko-KR" dirty="0"/>
                <a:t>1.2. Solving the problem using a queue</a:t>
              </a:r>
            </a:p>
          </p:txBody>
        </p:sp>
      </p:grpSp>
    </p:spTree>
    <p:extLst>
      <p:ext uri="{BB962C8B-B14F-4D97-AF65-F5344CB8AC3E}">
        <p14:creationId xmlns:p14="http://schemas.microsoft.com/office/powerpoint/2010/main" val="13440882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32" name="직사각형 3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35" name="직사각형 34">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Repeat the same process until one element remains in the queue.</a:t>
            </a:r>
          </a:p>
        </p:txBody>
      </p:sp>
      <p:grpSp>
        <p:nvGrpSpPr>
          <p:cNvPr id="25" name="그룹 24"/>
          <p:cNvGrpSpPr/>
          <p:nvPr/>
        </p:nvGrpSpPr>
        <p:grpSpPr>
          <a:xfrm>
            <a:off x="361950" y="1322141"/>
            <a:ext cx="9106050" cy="743069"/>
            <a:chOff x="361950" y="1220103"/>
            <a:chExt cx="9106050" cy="743069"/>
          </a:xfrm>
        </p:grpSpPr>
        <p:sp>
          <p:nvSpPr>
            <p:cNvPr id="26" name="직사각형 25">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Josephus Problem</a:t>
              </a:r>
            </a:p>
          </p:txBody>
        </p:sp>
        <p:sp>
          <p:nvSpPr>
            <p:cNvPr id="27" name="TextBox 26">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defPPr>
                <a:defRPr lang="ko-KR"/>
              </a:defPPr>
              <a:lvl1pPr defTabSz="-45199300">
                <a:defRPr b="1">
                  <a:solidFill>
                    <a:srgbClr val="000000"/>
                  </a:solidFill>
                  <a:latin typeface="Samsung Sharp Sans" pitchFamily="2" charset="0"/>
                  <a:ea typeface="Samsung Sharp Sans" pitchFamily="2" charset="0"/>
                  <a:cs typeface="Samsung Sharp Sans" pitchFamily="2" charset="0"/>
                </a:defRPr>
              </a:lvl1pPr>
            </a:lstStyle>
            <a:p>
              <a:r>
                <a:rPr lang="en-US" altLang="ko-KR" dirty="0"/>
                <a:t>1.2. Solving the problem using a queue</a:t>
              </a:r>
            </a:p>
          </p:txBody>
        </p:sp>
      </p:grpSp>
      <p:grpSp>
        <p:nvGrpSpPr>
          <p:cNvPr id="2" name="그룹 1"/>
          <p:cNvGrpSpPr/>
          <p:nvPr/>
        </p:nvGrpSpPr>
        <p:grpSpPr>
          <a:xfrm>
            <a:off x="934836" y="3239221"/>
            <a:ext cx="8178716" cy="2534097"/>
            <a:chOff x="1080280" y="3376381"/>
            <a:chExt cx="8178716" cy="2534097"/>
          </a:xfrm>
        </p:grpSpPr>
        <p:sp>
          <p:nvSpPr>
            <p:cNvPr id="59" name="직사각형 58">
              <a:extLst>
                <a:ext uri="{FF2B5EF4-FFF2-40B4-BE49-F238E27FC236}">
                  <a16:creationId xmlns:a16="http://schemas.microsoft.com/office/drawing/2014/main" xmlns="" id="{6856DFEE-50C2-4C25-A2B7-67000829C960}"/>
                </a:ext>
              </a:extLst>
            </p:cNvPr>
            <p:cNvSpPr/>
            <p:nvPr/>
          </p:nvSpPr>
          <p:spPr>
            <a:xfrm>
              <a:off x="2302487" y="4548363"/>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queue</a:t>
              </a:r>
              <a:endParaRPr lang="ko-KR" altLang="en-US" sz="1300" dirty="0">
                <a:solidFill>
                  <a:srgbClr val="002060"/>
                </a:solidFill>
                <a:latin typeface="SamsungOne 400" panose="020B0503030303020204" pitchFamily="34" charset="0"/>
                <a:ea typeface="+mn-ea"/>
                <a:cs typeface="+mn-cs"/>
              </a:endParaRPr>
            </a:p>
          </p:txBody>
        </p:sp>
        <p:cxnSp>
          <p:nvCxnSpPr>
            <p:cNvPr id="60" name="직선 화살표 연결선 59">
              <a:extLst>
                <a:ext uri="{FF2B5EF4-FFF2-40B4-BE49-F238E27FC236}">
                  <a16:creationId xmlns:a16="http://schemas.microsoft.com/office/drawing/2014/main" xmlns="" id="{99BD04E4-F7EC-445B-BF80-F653C5918A52}"/>
                </a:ext>
              </a:extLst>
            </p:cNvPr>
            <p:cNvCxnSpPr>
              <a:cxnSpLocks/>
              <a:endCxn id="61" idx="2"/>
            </p:cNvCxnSpPr>
            <p:nvPr/>
          </p:nvCxnSpPr>
          <p:spPr>
            <a:xfrm flipV="1">
              <a:off x="3887016" y="3675039"/>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xmlns="" id="{2A9FC260-6BBE-4F19-8A15-29AC7B07C21D}"/>
                </a:ext>
              </a:extLst>
            </p:cNvPr>
            <p:cNvSpPr/>
            <p:nvPr/>
          </p:nvSpPr>
          <p:spPr>
            <a:xfrm>
              <a:off x="3581717" y="3382651"/>
              <a:ext cx="610597" cy="292388"/>
            </a:xfrm>
            <a:prstGeom prst="rect">
              <a:avLst/>
            </a:prstGeom>
            <a:ln>
              <a:solidFill>
                <a:schemeClr val="tx1"/>
              </a:solidFill>
            </a:ln>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62" name="직선 화살표 연결선 61">
              <a:extLst>
                <a:ext uri="{FF2B5EF4-FFF2-40B4-BE49-F238E27FC236}">
                  <a16:creationId xmlns:a16="http://schemas.microsoft.com/office/drawing/2014/main" xmlns="" id="{9AC025E3-63D1-4F6B-8622-68E50EBF0F7D}"/>
                </a:ext>
              </a:extLst>
            </p:cNvPr>
            <p:cNvCxnSpPr>
              <a:cxnSpLocks/>
              <a:endCxn id="63" idx="2"/>
            </p:cNvCxnSpPr>
            <p:nvPr/>
          </p:nvCxnSpPr>
          <p:spPr>
            <a:xfrm flipV="1">
              <a:off x="6289376" y="3668769"/>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xmlns="" id="{0EAE02A6-CEEF-4494-9677-6D3D23A1DAF7}"/>
                </a:ext>
              </a:extLst>
            </p:cNvPr>
            <p:cNvSpPr/>
            <p:nvPr/>
          </p:nvSpPr>
          <p:spPr>
            <a:xfrm>
              <a:off x="5984077" y="3376381"/>
              <a:ext cx="610597" cy="292388"/>
            </a:xfrm>
            <a:prstGeom prst="rect">
              <a:avLst/>
            </a:prstGeom>
            <a:ln>
              <a:solidFill>
                <a:schemeClr val="tx1"/>
              </a:solidFill>
            </a:ln>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67" name="직사각형 66">
              <a:extLst>
                <a:ext uri="{FF2B5EF4-FFF2-40B4-BE49-F238E27FC236}">
                  <a16:creationId xmlns:a16="http://schemas.microsoft.com/office/drawing/2014/main" xmlns="" id="{8BCCD2C4-2CDC-413F-8B40-6E66619267C7}"/>
                </a:ext>
              </a:extLst>
            </p:cNvPr>
            <p:cNvSpPr/>
            <p:nvPr/>
          </p:nvSpPr>
          <p:spPr>
            <a:xfrm>
              <a:off x="3585337" y="4182075"/>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68" name="직사각형 67">
              <a:extLst>
                <a:ext uri="{FF2B5EF4-FFF2-40B4-BE49-F238E27FC236}">
                  <a16:creationId xmlns:a16="http://schemas.microsoft.com/office/drawing/2014/main" xmlns="" id="{385E558A-9AAC-4EF3-9C1D-7E1531F1E194}"/>
                </a:ext>
              </a:extLst>
            </p:cNvPr>
            <p:cNvSpPr/>
            <p:nvPr/>
          </p:nvSpPr>
          <p:spPr>
            <a:xfrm>
              <a:off x="4384917" y="418207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69" name="직사각형 68">
              <a:extLst>
                <a:ext uri="{FF2B5EF4-FFF2-40B4-BE49-F238E27FC236}">
                  <a16:creationId xmlns:a16="http://schemas.microsoft.com/office/drawing/2014/main" xmlns="" id="{1586791F-924B-4449-BE92-F55AB4FD6910}"/>
                </a:ext>
              </a:extLst>
            </p:cNvPr>
            <p:cNvSpPr/>
            <p:nvPr/>
          </p:nvSpPr>
          <p:spPr>
            <a:xfrm>
              <a:off x="5184497" y="418207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70" name="직사각형 69">
              <a:extLst>
                <a:ext uri="{FF2B5EF4-FFF2-40B4-BE49-F238E27FC236}">
                  <a16:creationId xmlns:a16="http://schemas.microsoft.com/office/drawing/2014/main" xmlns="" id="{1C486BCC-45EB-4E50-B9AF-A4E3D8D44270}"/>
                </a:ext>
              </a:extLst>
            </p:cNvPr>
            <p:cNvSpPr/>
            <p:nvPr/>
          </p:nvSpPr>
          <p:spPr>
            <a:xfrm>
              <a:off x="5984077" y="4182072"/>
              <a:ext cx="610597"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7</a:t>
              </a:r>
              <a:endParaRPr lang="ko-KR" altLang="en-US" sz="1300" dirty="0">
                <a:solidFill>
                  <a:srgbClr val="002060"/>
                </a:solidFill>
                <a:latin typeface="SamsungOne 400" panose="020B0503030303020204" pitchFamily="34" charset="0"/>
              </a:endParaRPr>
            </a:p>
          </p:txBody>
        </p:sp>
        <p:grpSp>
          <p:nvGrpSpPr>
            <p:cNvPr id="71" name="그룹 70">
              <a:extLst>
                <a:ext uri="{FF2B5EF4-FFF2-40B4-BE49-F238E27FC236}">
                  <a16:creationId xmlns:a16="http://schemas.microsoft.com/office/drawing/2014/main" xmlns="" id="{E1BCD48B-DF01-4CDB-AE01-3F36B7A8DDA5}"/>
                </a:ext>
              </a:extLst>
            </p:cNvPr>
            <p:cNvGrpSpPr/>
            <p:nvPr/>
          </p:nvGrpSpPr>
          <p:grpSpPr>
            <a:xfrm>
              <a:off x="1080280" y="4078510"/>
              <a:ext cx="5639544" cy="435722"/>
              <a:chOff x="1178430" y="2857500"/>
              <a:chExt cx="3551832" cy="319454"/>
            </a:xfrm>
          </p:grpSpPr>
          <p:cxnSp>
            <p:nvCxnSpPr>
              <p:cNvPr id="72" name="직선 연결선 71">
                <a:extLst>
                  <a:ext uri="{FF2B5EF4-FFF2-40B4-BE49-F238E27FC236}">
                    <a16:creationId xmlns:a16="http://schemas.microsoft.com/office/drawing/2014/main" xmlns="" id="{41F658A7-6844-4E17-8A16-E451C412260F}"/>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C43CCE0A-16BF-4CCA-AD40-667A0C5DA770}"/>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 name="직사각형 73">
              <a:extLst>
                <a:ext uri="{FF2B5EF4-FFF2-40B4-BE49-F238E27FC236}">
                  <a16:creationId xmlns:a16="http://schemas.microsoft.com/office/drawing/2014/main" xmlns="" id="{09F245B6-7675-4A09-8077-F09365DF90F2}"/>
                </a:ext>
              </a:extLst>
            </p:cNvPr>
            <p:cNvSpPr/>
            <p:nvPr/>
          </p:nvSpPr>
          <p:spPr>
            <a:xfrm>
              <a:off x="8024058" y="418207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7</a:t>
              </a:r>
              <a:endParaRPr lang="ko-KR" altLang="en-US" sz="1300" dirty="0">
                <a:solidFill>
                  <a:srgbClr val="002060"/>
                </a:solidFill>
                <a:latin typeface="SamsungOne 400" panose="020B0503030303020204" pitchFamily="34" charset="0"/>
              </a:endParaRPr>
            </a:p>
          </p:txBody>
        </p:sp>
        <p:cxnSp>
          <p:nvCxnSpPr>
            <p:cNvPr id="75" name="직선 화살표 연결선 74">
              <a:extLst>
                <a:ext uri="{FF2B5EF4-FFF2-40B4-BE49-F238E27FC236}">
                  <a16:creationId xmlns:a16="http://schemas.microsoft.com/office/drawing/2014/main" xmlns="" id="{D711CFFA-25FB-4085-BAB0-5F6E235EAF5F}"/>
                </a:ext>
              </a:extLst>
            </p:cNvPr>
            <p:cNvCxnSpPr>
              <a:stCxn id="70" idx="3"/>
              <a:endCxn id="74" idx="1"/>
            </p:cNvCxnSpPr>
            <p:nvPr/>
          </p:nvCxnSpPr>
          <p:spPr>
            <a:xfrm flipV="1">
              <a:off x="6594674" y="4296371"/>
              <a:ext cx="1429384" cy="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xmlns="" id="{04043B28-011C-42A3-81C1-34AEB37D474D}"/>
                </a:ext>
              </a:extLst>
            </p:cNvPr>
            <p:cNvSpPr/>
            <p:nvPr/>
          </p:nvSpPr>
          <p:spPr>
            <a:xfrm>
              <a:off x="7399716" y="4531812"/>
              <a:ext cx="1859280" cy="292388"/>
            </a:xfrm>
            <a:prstGeom prst="rect">
              <a:avLst/>
            </a:prstGeom>
          </p:spPr>
          <p:txBody>
            <a:bodyPr wrap="square">
              <a:spAutoFit/>
            </a:bodyPr>
            <a:lstStyle/>
            <a:p>
              <a:pPr algn="ctr"/>
              <a:r>
                <a:rPr lang="en-US" altLang="ko-KR" sz="1300" dirty="0">
                  <a:solidFill>
                    <a:srgbClr val="FF0000"/>
                  </a:solidFill>
                  <a:latin typeface="SamsungOne 400" panose="020B0503030303020204" pitchFamily="34" charset="0"/>
                  <a:ea typeface="+mn-ea"/>
                  <a:cs typeface="+mn-cs"/>
                </a:rPr>
                <a:t>count = 3</a:t>
              </a:r>
              <a:endParaRPr lang="ko-KR" altLang="en-US" sz="1300" dirty="0">
                <a:solidFill>
                  <a:srgbClr val="FF0000"/>
                </a:solidFill>
                <a:latin typeface="SamsungOne 400" panose="020B0503030303020204" pitchFamily="34" charset="0"/>
                <a:ea typeface="+mn-ea"/>
                <a:cs typeface="+mn-cs"/>
              </a:endParaRPr>
            </a:p>
          </p:txBody>
        </p:sp>
        <p:sp>
          <p:nvSpPr>
            <p:cNvPr id="44" name="직사각형 43">
              <a:extLst>
                <a:ext uri="{FF2B5EF4-FFF2-40B4-BE49-F238E27FC236}">
                  <a16:creationId xmlns:a16="http://schemas.microsoft.com/office/drawing/2014/main" xmlns="" id="{73DD117D-BBC8-463C-AB4A-83C8CC9FF04E}"/>
                </a:ext>
              </a:extLst>
            </p:cNvPr>
            <p:cNvSpPr/>
            <p:nvPr/>
          </p:nvSpPr>
          <p:spPr>
            <a:xfrm>
              <a:off x="1186598" y="5618090"/>
              <a:ext cx="2398740" cy="292388"/>
            </a:xfrm>
            <a:prstGeom prst="rect">
              <a:avLst/>
            </a:prstGeom>
          </p:spPr>
          <p:txBody>
            <a:bodyPr wrap="square">
              <a:spAutoFit/>
            </a:bodyPr>
            <a:lstStyle/>
            <a:p>
              <a:r>
                <a:rPr lang="en-US" altLang="ko-KR" sz="1300" dirty="0">
                  <a:solidFill>
                    <a:srgbClr val="002060"/>
                  </a:solidFill>
                  <a:latin typeface="SamsungOne 400" panose="020B0503030303020204" pitchFamily="34" charset="0"/>
                  <a:ea typeface="+mn-ea"/>
                  <a:cs typeface="+mn-cs"/>
                </a:rPr>
                <a:t>sequence = [3, 6, 2, 7]</a:t>
              </a:r>
              <a:endParaRPr lang="ko-KR" altLang="en-US" sz="1300" dirty="0">
                <a:solidFill>
                  <a:srgbClr val="002060"/>
                </a:solidFill>
                <a:latin typeface="SamsungOne 400" panose="020B0503030303020204" pitchFamily="34" charset="0"/>
                <a:ea typeface="+mn-ea"/>
                <a:cs typeface="+mn-cs"/>
              </a:endParaRPr>
            </a:p>
          </p:txBody>
        </p:sp>
        <p:sp>
          <p:nvSpPr>
            <p:cNvPr id="28" name="직사각형 27">
              <a:extLst>
                <a:ext uri="{FF2B5EF4-FFF2-40B4-BE49-F238E27FC236}">
                  <a16:creationId xmlns:a16="http://schemas.microsoft.com/office/drawing/2014/main" xmlns="" id="{C9FC2854-4645-49D4-9A7C-E386981C254C}"/>
                </a:ext>
              </a:extLst>
            </p:cNvPr>
            <p:cNvSpPr/>
            <p:nvPr/>
          </p:nvSpPr>
          <p:spPr>
            <a:xfrm>
              <a:off x="6719824" y="3914937"/>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dequeue</a:t>
              </a:r>
              <a:endParaRPr lang="ko-KR" altLang="en-US" sz="1300" dirty="0">
                <a:solidFill>
                  <a:srgbClr val="002060"/>
                </a:solidFill>
                <a:latin typeface="SamsungOne 400" panose="020B0503030303020204" pitchFamily="34" charset="0"/>
                <a:ea typeface="+mn-ea"/>
                <a:cs typeface="+mn-cs"/>
              </a:endParaRPr>
            </a:p>
          </p:txBody>
        </p:sp>
        <p:sp>
          <p:nvSpPr>
            <p:cNvPr id="29" name="자유형 28"/>
            <p:cNvSpPr/>
            <p:nvPr/>
          </p:nvSpPr>
          <p:spPr>
            <a:xfrm>
              <a:off x="2887980" y="4297680"/>
              <a:ext cx="6195060" cy="1470660"/>
            </a:xfrm>
            <a:custGeom>
              <a:avLst/>
              <a:gdLst>
                <a:gd name="connsiteX0" fmla="*/ 6172200 w 6614160"/>
                <a:gd name="connsiteY0" fmla="*/ 0 h 1432560"/>
                <a:gd name="connsiteX1" fmla="*/ 6431280 w 6614160"/>
                <a:gd name="connsiteY1" fmla="*/ 60960 h 1432560"/>
                <a:gd name="connsiteX2" fmla="*/ 6576060 w 6614160"/>
                <a:gd name="connsiteY2" fmla="*/ 182880 h 1432560"/>
                <a:gd name="connsiteX3" fmla="*/ 6614160 w 6614160"/>
                <a:gd name="connsiteY3" fmla="*/ 388620 h 1432560"/>
                <a:gd name="connsiteX4" fmla="*/ 6576060 w 6614160"/>
                <a:gd name="connsiteY4" fmla="*/ 617220 h 1432560"/>
                <a:gd name="connsiteX5" fmla="*/ 6461760 w 6614160"/>
                <a:gd name="connsiteY5" fmla="*/ 746760 h 1432560"/>
                <a:gd name="connsiteX6" fmla="*/ 6202680 w 6614160"/>
                <a:gd name="connsiteY6" fmla="*/ 861060 h 1432560"/>
                <a:gd name="connsiteX7" fmla="*/ 5608320 w 6614160"/>
                <a:gd name="connsiteY7" fmla="*/ 1028700 h 1432560"/>
                <a:gd name="connsiteX8" fmla="*/ 3886200 w 6614160"/>
                <a:gd name="connsiteY8" fmla="*/ 1295400 h 1432560"/>
                <a:gd name="connsiteX9" fmla="*/ 0 w 6614160"/>
                <a:gd name="connsiteY9" fmla="*/ 1432560 h 14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4160" h="1432560">
                  <a:moveTo>
                    <a:pt x="6172200" y="0"/>
                  </a:moveTo>
                  <a:cubicBezTo>
                    <a:pt x="6268085" y="15240"/>
                    <a:pt x="6363970" y="30480"/>
                    <a:pt x="6431280" y="60960"/>
                  </a:cubicBezTo>
                  <a:cubicBezTo>
                    <a:pt x="6498590" y="91440"/>
                    <a:pt x="6545580" y="128270"/>
                    <a:pt x="6576060" y="182880"/>
                  </a:cubicBezTo>
                  <a:cubicBezTo>
                    <a:pt x="6606540" y="237490"/>
                    <a:pt x="6614160" y="316230"/>
                    <a:pt x="6614160" y="388620"/>
                  </a:cubicBezTo>
                  <a:cubicBezTo>
                    <a:pt x="6614160" y="461010"/>
                    <a:pt x="6601460" y="557530"/>
                    <a:pt x="6576060" y="617220"/>
                  </a:cubicBezTo>
                  <a:cubicBezTo>
                    <a:pt x="6550660" y="676910"/>
                    <a:pt x="6523990" y="706120"/>
                    <a:pt x="6461760" y="746760"/>
                  </a:cubicBezTo>
                  <a:cubicBezTo>
                    <a:pt x="6399530" y="787400"/>
                    <a:pt x="6344920" y="814070"/>
                    <a:pt x="6202680" y="861060"/>
                  </a:cubicBezTo>
                  <a:cubicBezTo>
                    <a:pt x="6060440" y="908050"/>
                    <a:pt x="5994400" y="956310"/>
                    <a:pt x="5608320" y="1028700"/>
                  </a:cubicBezTo>
                  <a:cubicBezTo>
                    <a:pt x="5222240" y="1101090"/>
                    <a:pt x="4820920" y="1228090"/>
                    <a:pt x="3886200" y="1295400"/>
                  </a:cubicBezTo>
                  <a:cubicBezTo>
                    <a:pt x="2951480" y="1362710"/>
                    <a:pt x="647700" y="1409700"/>
                    <a:pt x="0" y="1432560"/>
                  </a:cubicBezTo>
                </a:path>
              </a:pathLst>
            </a:cu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16371270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01473" y="2659757"/>
            <a:ext cx="9303054" cy="3547662"/>
            <a:chOff x="151930" y="2598797"/>
            <a:chExt cx="9303054" cy="3547662"/>
          </a:xfrm>
        </p:grpSpPr>
        <p:grpSp>
          <p:nvGrpSpPr>
            <p:cNvPr id="3" name="그룹 2"/>
            <p:cNvGrpSpPr/>
            <p:nvPr/>
          </p:nvGrpSpPr>
          <p:grpSpPr>
            <a:xfrm>
              <a:off x="151930" y="2598797"/>
              <a:ext cx="9246864" cy="1675962"/>
              <a:chOff x="151930" y="2545029"/>
              <a:chExt cx="9246864" cy="1675962"/>
            </a:xfrm>
          </p:grpSpPr>
          <p:sp>
            <p:nvSpPr>
              <p:cNvPr id="67" name="자유형 66"/>
              <p:cNvSpPr/>
              <p:nvPr/>
            </p:nvSpPr>
            <p:spPr>
              <a:xfrm>
                <a:off x="701041" y="2552718"/>
                <a:ext cx="7818120" cy="1123893"/>
              </a:xfrm>
              <a:custGeom>
                <a:avLst/>
                <a:gdLst>
                  <a:gd name="connsiteX0" fmla="*/ 7608357 w 7608357"/>
                  <a:gd name="connsiteY0" fmla="*/ 1337291 h 1337291"/>
                  <a:gd name="connsiteX1" fmla="*/ 6804570 w 7608357"/>
                  <a:gd name="connsiteY1" fmla="*/ 599871 h 1337291"/>
                  <a:gd name="connsiteX2" fmla="*/ 5477215 w 7608357"/>
                  <a:gd name="connsiteY2" fmla="*/ 120549 h 1337291"/>
                  <a:gd name="connsiteX3" fmla="*/ 3559925 w 7608357"/>
                  <a:gd name="connsiteY3" fmla="*/ 2562 h 1337291"/>
                  <a:gd name="connsiteX4" fmla="*/ 1672131 w 7608357"/>
                  <a:gd name="connsiteY4" fmla="*/ 194291 h 1337291"/>
                  <a:gd name="connsiteX5" fmla="*/ 499634 w 7608357"/>
                  <a:gd name="connsiteY5" fmla="*/ 430265 h 1337291"/>
                  <a:gd name="connsiteX6" fmla="*/ 71931 w 7608357"/>
                  <a:gd name="connsiteY6" fmla="*/ 673613 h 1337291"/>
                  <a:gd name="connsiteX7" fmla="*/ 5563 w 7608357"/>
                  <a:gd name="connsiteY7" fmla="*/ 939084 h 1337291"/>
                  <a:gd name="connsiteX8" fmla="*/ 130925 w 7608357"/>
                  <a:gd name="connsiteY8" fmla="*/ 1211929 h 1337291"/>
                  <a:gd name="connsiteX9" fmla="*/ 285783 w 7608357"/>
                  <a:gd name="connsiteY9" fmla="*/ 1329917 h 133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8357" h="1337291">
                    <a:moveTo>
                      <a:pt x="7608357" y="1337291"/>
                    </a:moveTo>
                    <a:cubicBezTo>
                      <a:pt x="7384058" y="1069976"/>
                      <a:pt x="7159760" y="802661"/>
                      <a:pt x="6804570" y="599871"/>
                    </a:cubicBezTo>
                    <a:cubicBezTo>
                      <a:pt x="6449380" y="397081"/>
                      <a:pt x="6017989" y="220100"/>
                      <a:pt x="5477215" y="120549"/>
                    </a:cubicBezTo>
                    <a:cubicBezTo>
                      <a:pt x="4936441" y="20998"/>
                      <a:pt x="4194106" y="-9728"/>
                      <a:pt x="3559925" y="2562"/>
                    </a:cubicBezTo>
                    <a:cubicBezTo>
                      <a:pt x="2925744" y="14852"/>
                      <a:pt x="2182179" y="123007"/>
                      <a:pt x="1672131" y="194291"/>
                    </a:cubicBezTo>
                    <a:cubicBezTo>
                      <a:pt x="1162083" y="265575"/>
                      <a:pt x="766334" y="350378"/>
                      <a:pt x="499634" y="430265"/>
                    </a:cubicBezTo>
                    <a:cubicBezTo>
                      <a:pt x="232934" y="510152"/>
                      <a:pt x="154276" y="588810"/>
                      <a:pt x="71931" y="673613"/>
                    </a:cubicBezTo>
                    <a:cubicBezTo>
                      <a:pt x="-10414" y="758416"/>
                      <a:pt x="-4269" y="849365"/>
                      <a:pt x="5563" y="939084"/>
                    </a:cubicBezTo>
                    <a:cubicBezTo>
                      <a:pt x="15395" y="1028803"/>
                      <a:pt x="84222" y="1146790"/>
                      <a:pt x="130925" y="1211929"/>
                    </a:cubicBezTo>
                    <a:cubicBezTo>
                      <a:pt x="177628" y="1277068"/>
                      <a:pt x="285783" y="1329917"/>
                      <a:pt x="285783" y="1329917"/>
                    </a:cubicBezTo>
                  </a:path>
                </a:pathLst>
              </a:cu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xmlns="" id="{FDAA068F-D2B0-4637-A38E-1AD48D8A7C24}"/>
                  </a:ext>
                </a:extLst>
              </p:cNvPr>
              <p:cNvSpPr/>
              <p:nvPr/>
            </p:nvSpPr>
            <p:spPr>
              <a:xfrm>
                <a:off x="2442285" y="3928603"/>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rPr>
                  <a:t>queue</a:t>
                </a:r>
                <a:endParaRPr lang="ko-KR" altLang="en-US" sz="1300" dirty="0">
                  <a:solidFill>
                    <a:srgbClr val="002060"/>
                  </a:solidFill>
                  <a:latin typeface="SamsungOne 400" panose="020B0503030303020204" pitchFamily="34" charset="0"/>
                </a:endParaRPr>
              </a:p>
            </p:txBody>
          </p:sp>
          <p:cxnSp>
            <p:nvCxnSpPr>
              <p:cNvPr id="29" name="직선 화살표 연결선 28">
                <a:extLst>
                  <a:ext uri="{FF2B5EF4-FFF2-40B4-BE49-F238E27FC236}">
                    <a16:creationId xmlns:a16="http://schemas.microsoft.com/office/drawing/2014/main" xmlns="" id="{2D20BA3F-56A8-4412-AC68-BDDD7F5FD679}"/>
                  </a:ext>
                </a:extLst>
              </p:cNvPr>
              <p:cNvCxnSpPr>
                <a:cxnSpLocks/>
                <a:endCxn id="30" idx="2"/>
              </p:cNvCxnSpPr>
              <p:nvPr/>
            </p:nvCxnSpPr>
            <p:spPr>
              <a:xfrm flipV="1">
                <a:off x="4849774" y="3055279"/>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xmlns="" id="{B75DB86E-1AEB-4BF8-B945-F8AF32D80FB4}"/>
                  </a:ext>
                </a:extLst>
              </p:cNvPr>
              <p:cNvSpPr/>
              <p:nvPr/>
            </p:nvSpPr>
            <p:spPr>
              <a:xfrm>
                <a:off x="4544475" y="276289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31" name="직선 화살표 연결선 30">
                <a:extLst>
                  <a:ext uri="{FF2B5EF4-FFF2-40B4-BE49-F238E27FC236}">
                    <a16:creationId xmlns:a16="http://schemas.microsoft.com/office/drawing/2014/main" xmlns="" id="{BEF95713-439D-4EAF-96A2-3CFFE25C3E11}"/>
                  </a:ext>
                </a:extLst>
              </p:cNvPr>
              <p:cNvCxnSpPr>
                <a:cxnSpLocks/>
                <a:endCxn id="32" idx="2"/>
              </p:cNvCxnSpPr>
              <p:nvPr/>
            </p:nvCxnSpPr>
            <p:spPr>
              <a:xfrm flipV="1">
                <a:off x="6429174" y="3049009"/>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xmlns="" id="{F8DB30EB-4B09-40B5-8473-195E3244C953}"/>
                  </a:ext>
                </a:extLst>
              </p:cNvPr>
              <p:cNvSpPr/>
              <p:nvPr/>
            </p:nvSpPr>
            <p:spPr>
              <a:xfrm>
                <a:off x="6123875" y="275662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36" name="직사각형 35">
                <a:extLst>
                  <a:ext uri="{FF2B5EF4-FFF2-40B4-BE49-F238E27FC236}">
                    <a16:creationId xmlns:a16="http://schemas.microsoft.com/office/drawing/2014/main" xmlns="" id="{1FA2A8FD-A105-4637-8F57-814211928633}"/>
                  </a:ext>
                </a:extLst>
              </p:cNvPr>
              <p:cNvSpPr/>
              <p:nvPr/>
            </p:nvSpPr>
            <p:spPr>
              <a:xfrm>
                <a:off x="4524715" y="356231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AC41DE8C-A7B0-4E1B-BE40-A17DDED3684F}"/>
                  </a:ext>
                </a:extLst>
              </p:cNvPr>
              <p:cNvSpPr/>
              <p:nvPr/>
            </p:nvSpPr>
            <p:spPr>
              <a:xfrm>
                <a:off x="5324295" y="356231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38" name="직사각형 37">
                <a:extLst>
                  <a:ext uri="{FF2B5EF4-FFF2-40B4-BE49-F238E27FC236}">
                    <a16:creationId xmlns:a16="http://schemas.microsoft.com/office/drawing/2014/main" xmlns="" id="{7F34CB3C-DDDB-416B-8BF1-AC1B8A6B31D7}"/>
                  </a:ext>
                </a:extLst>
              </p:cNvPr>
              <p:cNvSpPr/>
              <p:nvPr/>
            </p:nvSpPr>
            <p:spPr>
              <a:xfrm>
                <a:off x="6123875" y="3562312"/>
                <a:ext cx="610597"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grpSp>
            <p:nvGrpSpPr>
              <p:cNvPr id="39" name="그룹 38">
                <a:extLst>
                  <a:ext uri="{FF2B5EF4-FFF2-40B4-BE49-F238E27FC236}">
                    <a16:creationId xmlns:a16="http://schemas.microsoft.com/office/drawing/2014/main" xmlns="" id="{072463F9-7976-41D2-ABB0-1B06D87DD5D2}"/>
                  </a:ext>
                </a:extLst>
              </p:cNvPr>
              <p:cNvGrpSpPr/>
              <p:nvPr/>
            </p:nvGrpSpPr>
            <p:grpSpPr>
              <a:xfrm>
                <a:off x="1220078" y="3458750"/>
                <a:ext cx="5639544" cy="435722"/>
                <a:chOff x="1178430" y="2857500"/>
                <a:chExt cx="3551832" cy="319454"/>
              </a:xfrm>
            </p:grpSpPr>
            <p:cxnSp>
              <p:nvCxnSpPr>
                <p:cNvPr id="40" name="직선 연결선 39">
                  <a:extLst>
                    <a:ext uri="{FF2B5EF4-FFF2-40B4-BE49-F238E27FC236}">
                      <a16:creationId xmlns:a16="http://schemas.microsoft.com/office/drawing/2014/main" xmlns="" id="{B7EE08DD-3B2F-4E67-BC87-852D49DC7CE5}"/>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xmlns="" id="{4E80ABB4-04FC-4A28-A10D-1C82A56E1DAC}"/>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직사각형 41">
                <a:extLst>
                  <a:ext uri="{FF2B5EF4-FFF2-40B4-BE49-F238E27FC236}">
                    <a16:creationId xmlns:a16="http://schemas.microsoft.com/office/drawing/2014/main" xmlns="" id="{998C7A7E-1084-4069-8836-E576B3C0EA33}"/>
                  </a:ext>
                </a:extLst>
              </p:cNvPr>
              <p:cNvSpPr/>
              <p:nvPr/>
            </p:nvSpPr>
            <p:spPr>
              <a:xfrm>
                <a:off x="8163856" y="356231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cxnSp>
            <p:nvCxnSpPr>
              <p:cNvPr id="43" name="직선 화살표 연결선 42">
                <a:extLst>
                  <a:ext uri="{FF2B5EF4-FFF2-40B4-BE49-F238E27FC236}">
                    <a16:creationId xmlns:a16="http://schemas.microsoft.com/office/drawing/2014/main" xmlns="" id="{A50E4282-F208-4B39-A661-C853747AFC96}"/>
                  </a:ext>
                </a:extLst>
              </p:cNvPr>
              <p:cNvCxnSpPr>
                <a:stCxn id="38" idx="3"/>
                <a:endCxn id="42" idx="1"/>
              </p:cNvCxnSpPr>
              <p:nvPr/>
            </p:nvCxnSpPr>
            <p:spPr>
              <a:xfrm flipV="1">
                <a:off x="6734472" y="3676611"/>
                <a:ext cx="1429384" cy="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직사각형 45">
                <a:extLst>
                  <a:ext uri="{FF2B5EF4-FFF2-40B4-BE49-F238E27FC236}">
                    <a16:creationId xmlns:a16="http://schemas.microsoft.com/office/drawing/2014/main" xmlns="" id="{B2460E08-FB24-46D2-A508-955E00E36446}"/>
                  </a:ext>
                </a:extLst>
              </p:cNvPr>
              <p:cNvSpPr/>
              <p:nvPr/>
            </p:nvSpPr>
            <p:spPr>
              <a:xfrm>
                <a:off x="7539514" y="3912052"/>
                <a:ext cx="1859280" cy="292388"/>
              </a:xfrm>
              <a:prstGeom prst="rect">
                <a:avLst/>
              </a:prstGeom>
            </p:spPr>
            <p:txBody>
              <a:bodyPr wrap="square">
                <a:spAutoFit/>
              </a:bodyPr>
              <a:lstStyle/>
              <a:p>
                <a:pPr algn="ctr"/>
                <a:r>
                  <a:rPr lang="en-US" altLang="ko-KR" sz="1300" dirty="0">
                    <a:solidFill>
                      <a:srgbClr val="FF0000"/>
                    </a:solidFill>
                    <a:latin typeface="SamsungOne 400" panose="020B0503030303020204" pitchFamily="34" charset="0"/>
                    <a:ea typeface="+mn-ea"/>
                    <a:cs typeface="+mn-cs"/>
                  </a:rPr>
                  <a:t>count = 1</a:t>
                </a:r>
                <a:endParaRPr lang="ko-KR" altLang="en-US" sz="1300" dirty="0">
                  <a:solidFill>
                    <a:srgbClr val="FF0000"/>
                  </a:solidFill>
                  <a:latin typeface="SamsungOne 400" panose="020B0503030303020204" pitchFamily="34" charset="0"/>
                  <a:ea typeface="+mn-ea"/>
                  <a:cs typeface="+mn-cs"/>
                </a:endParaRPr>
              </a:p>
            </p:txBody>
          </p:sp>
          <p:sp>
            <p:nvSpPr>
              <p:cNvPr id="48" name="직사각형 47">
                <a:extLst>
                  <a:ext uri="{FF2B5EF4-FFF2-40B4-BE49-F238E27FC236}">
                    <a16:creationId xmlns:a16="http://schemas.microsoft.com/office/drawing/2014/main" xmlns="" id="{B46EDC80-7914-47AB-99D2-59FA6711DD09}"/>
                  </a:ext>
                </a:extLst>
              </p:cNvPr>
              <p:cNvSpPr/>
              <p:nvPr/>
            </p:nvSpPr>
            <p:spPr>
              <a:xfrm>
                <a:off x="1021095" y="3562310"/>
                <a:ext cx="169885" cy="2285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rgbClr val="002060"/>
                  </a:solidFill>
                  <a:latin typeface="SamsungOne 400" panose="020B0503030303020204" pitchFamily="34" charset="0"/>
                </a:endParaRPr>
              </a:p>
            </p:txBody>
          </p:sp>
          <p:sp>
            <p:nvSpPr>
              <p:cNvPr id="45" name="직사각형 44">
                <a:extLst>
                  <a:ext uri="{FF2B5EF4-FFF2-40B4-BE49-F238E27FC236}">
                    <a16:creationId xmlns:a16="http://schemas.microsoft.com/office/drawing/2014/main" xmlns="" id="{7DF3ED64-2A5D-4C0E-9442-6A10E059F705}"/>
                  </a:ext>
                </a:extLst>
              </p:cNvPr>
              <p:cNvSpPr/>
              <p:nvPr/>
            </p:nvSpPr>
            <p:spPr>
              <a:xfrm>
                <a:off x="6859622" y="3327882"/>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dequeue</a:t>
                </a:r>
                <a:endParaRPr lang="ko-KR" altLang="en-US" sz="1300" dirty="0">
                  <a:solidFill>
                    <a:srgbClr val="002060"/>
                  </a:solidFill>
                  <a:latin typeface="SamsungOne 400" panose="020B0503030303020204" pitchFamily="34" charset="0"/>
                  <a:ea typeface="+mn-ea"/>
                  <a:cs typeface="+mn-cs"/>
                </a:endParaRPr>
              </a:p>
            </p:txBody>
          </p:sp>
          <p:sp>
            <p:nvSpPr>
              <p:cNvPr id="55" name="직사각형 54">
                <a:extLst>
                  <a:ext uri="{FF2B5EF4-FFF2-40B4-BE49-F238E27FC236}">
                    <a16:creationId xmlns:a16="http://schemas.microsoft.com/office/drawing/2014/main" xmlns="" id="{20F8A426-0DCA-44B2-A5BF-3C2468A0B3D4}"/>
                  </a:ext>
                </a:extLst>
              </p:cNvPr>
              <p:cNvSpPr/>
              <p:nvPr/>
            </p:nvSpPr>
            <p:spPr>
              <a:xfrm>
                <a:off x="151930" y="2545029"/>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enqueue</a:t>
                </a:r>
                <a:endParaRPr lang="ko-KR" altLang="en-US" sz="1300" dirty="0">
                  <a:solidFill>
                    <a:srgbClr val="002060"/>
                  </a:solidFill>
                  <a:latin typeface="SamsungOne 400" panose="020B0503030303020204" pitchFamily="34" charset="0"/>
                  <a:ea typeface="+mn-ea"/>
                  <a:cs typeface="+mn-cs"/>
                </a:endParaRPr>
              </a:p>
            </p:txBody>
          </p:sp>
        </p:grpSp>
        <p:grpSp>
          <p:nvGrpSpPr>
            <p:cNvPr id="2" name="그룹 1"/>
            <p:cNvGrpSpPr/>
            <p:nvPr/>
          </p:nvGrpSpPr>
          <p:grpSpPr>
            <a:xfrm>
              <a:off x="151930" y="4473956"/>
              <a:ext cx="9303054" cy="1672503"/>
              <a:chOff x="151930" y="4473956"/>
              <a:chExt cx="9303054" cy="1672503"/>
            </a:xfrm>
          </p:grpSpPr>
          <p:sp>
            <p:nvSpPr>
              <p:cNvPr id="68" name="자유형 67"/>
              <p:cNvSpPr/>
              <p:nvPr/>
            </p:nvSpPr>
            <p:spPr>
              <a:xfrm>
                <a:off x="760684" y="4490567"/>
                <a:ext cx="7818120" cy="1123893"/>
              </a:xfrm>
              <a:custGeom>
                <a:avLst/>
                <a:gdLst>
                  <a:gd name="connsiteX0" fmla="*/ 7608357 w 7608357"/>
                  <a:gd name="connsiteY0" fmla="*/ 1337291 h 1337291"/>
                  <a:gd name="connsiteX1" fmla="*/ 6804570 w 7608357"/>
                  <a:gd name="connsiteY1" fmla="*/ 599871 h 1337291"/>
                  <a:gd name="connsiteX2" fmla="*/ 5477215 w 7608357"/>
                  <a:gd name="connsiteY2" fmla="*/ 120549 h 1337291"/>
                  <a:gd name="connsiteX3" fmla="*/ 3559925 w 7608357"/>
                  <a:gd name="connsiteY3" fmla="*/ 2562 h 1337291"/>
                  <a:gd name="connsiteX4" fmla="*/ 1672131 w 7608357"/>
                  <a:gd name="connsiteY4" fmla="*/ 194291 h 1337291"/>
                  <a:gd name="connsiteX5" fmla="*/ 499634 w 7608357"/>
                  <a:gd name="connsiteY5" fmla="*/ 430265 h 1337291"/>
                  <a:gd name="connsiteX6" fmla="*/ 71931 w 7608357"/>
                  <a:gd name="connsiteY6" fmla="*/ 673613 h 1337291"/>
                  <a:gd name="connsiteX7" fmla="*/ 5563 w 7608357"/>
                  <a:gd name="connsiteY7" fmla="*/ 939084 h 1337291"/>
                  <a:gd name="connsiteX8" fmla="*/ 130925 w 7608357"/>
                  <a:gd name="connsiteY8" fmla="*/ 1211929 h 1337291"/>
                  <a:gd name="connsiteX9" fmla="*/ 285783 w 7608357"/>
                  <a:gd name="connsiteY9" fmla="*/ 1329917 h 133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8357" h="1337291">
                    <a:moveTo>
                      <a:pt x="7608357" y="1337291"/>
                    </a:moveTo>
                    <a:cubicBezTo>
                      <a:pt x="7384058" y="1069976"/>
                      <a:pt x="7159760" y="802661"/>
                      <a:pt x="6804570" y="599871"/>
                    </a:cubicBezTo>
                    <a:cubicBezTo>
                      <a:pt x="6449380" y="397081"/>
                      <a:pt x="6017989" y="220100"/>
                      <a:pt x="5477215" y="120549"/>
                    </a:cubicBezTo>
                    <a:cubicBezTo>
                      <a:pt x="4936441" y="20998"/>
                      <a:pt x="4194106" y="-9728"/>
                      <a:pt x="3559925" y="2562"/>
                    </a:cubicBezTo>
                    <a:cubicBezTo>
                      <a:pt x="2925744" y="14852"/>
                      <a:pt x="2182179" y="123007"/>
                      <a:pt x="1672131" y="194291"/>
                    </a:cubicBezTo>
                    <a:cubicBezTo>
                      <a:pt x="1162083" y="265575"/>
                      <a:pt x="766334" y="350378"/>
                      <a:pt x="499634" y="430265"/>
                    </a:cubicBezTo>
                    <a:cubicBezTo>
                      <a:pt x="232934" y="510152"/>
                      <a:pt x="154276" y="588810"/>
                      <a:pt x="71931" y="673613"/>
                    </a:cubicBezTo>
                    <a:cubicBezTo>
                      <a:pt x="-10414" y="758416"/>
                      <a:pt x="-4269" y="849365"/>
                      <a:pt x="5563" y="939084"/>
                    </a:cubicBezTo>
                    <a:cubicBezTo>
                      <a:pt x="15395" y="1028803"/>
                      <a:pt x="84222" y="1146790"/>
                      <a:pt x="130925" y="1211929"/>
                    </a:cubicBezTo>
                    <a:cubicBezTo>
                      <a:pt x="177628" y="1277068"/>
                      <a:pt x="285783" y="1329917"/>
                      <a:pt x="285783" y="1329917"/>
                    </a:cubicBezTo>
                  </a:path>
                </a:pathLst>
              </a:cu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xmlns="" id="{F3E1C113-43F0-4F4A-961F-7EB2B2838A1D}"/>
                  </a:ext>
                </a:extLst>
              </p:cNvPr>
              <p:cNvSpPr/>
              <p:nvPr/>
            </p:nvSpPr>
            <p:spPr>
              <a:xfrm>
                <a:off x="2498475" y="5854071"/>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rPr>
                  <a:t>queue</a:t>
                </a:r>
                <a:endParaRPr lang="ko-KR" altLang="en-US" sz="1300" dirty="0">
                  <a:solidFill>
                    <a:srgbClr val="002060"/>
                  </a:solidFill>
                  <a:latin typeface="SamsungOne 400" panose="020B0503030303020204" pitchFamily="34" charset="0"/>
                </a:endParaRPr>
              </a:p>
            </p:txBody>
          </p:sp>
          <p:cxnSp>
            <p:nvCxnSpPr>
              <p:cNvPr id="51" name="직선 화살표 연결선 50">
                <a:extLst>
                  <a:ext uri="{FF2B5EF4-FFF2-40B4-BE49-F238E27FC236}">
                    <a16:creationId xmlns:a16="http://schemas.microsoft.com/office/drawing/2014/main" xmlns="" id="{06B38603-A3AF-4C49-8ACF-171C25D57D75}"/>
                  </a:ext>
                </a:extLst>
              </p:cNvPr>
              <p:cNvCxnSpPr>
                <a:cxnSpLocks/>
                <a:endCxn id="52" idx="2"/>
              </p:cNvCxnSpPr>
              <p:nvPr/>
            </p:nvCxnSpPr>
            <p:spPr>
              <a:xfrm flipV="1">
                <a:off x="4905964" y="4980747"/>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xmlns="" id="{AA485460-8E32-4DCB-9278-74C75319019B}"/>
                  </a:ext>
                </a:extLst>
              </p:cNvPr>
              <p:cNvSpPr/>
              <p:nvPr/>
            </p:nvSpPr>
            <p:spPr>
              <a:xfrm>
                <a:off x="4600665" y="4688359"/>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53" name="직선 화살표 연결선 52">
                <a:extLst>
                  <a:ext uri="{FF2B5EF4-FFF2-40B4-BE49-F238E27FC236}">
                    <a16:creationId xmlns:a16="http://schemas.microsoft.com/office/drawing/2014/main" xmlns="" id="{23A8528C-E774-4597-8948-CCC381609DEA}"/>
                  </a:ext>
                </a:extLst>
              </p:cNvPr>
              <p:cNvCxnSpPr>
                <a:cxnSpLocks/>
                <a:endCxn id="54" idx="2"/>
              </p:cNvCxnSpPr>
              <p:nvPr/>
            </p:nvCxnSpPr>
            <p:spPr>
              <a:xfrm flipV="1">
                <a:off x="6485364" y="4974477"/>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xmlns="" id="{82553DE9-29DF-4D3B-8CC3-EE5D7FA481DB}"/>
                  </a:ext>
                </a:extLst>
              </p:cNvPr>
              <p:cNvSpPr/>
              <p:nvPr/>
            </p:nvSpPr>
            <p:spPr>
              <a:xfrm>
                <a:off x="6180065" y="4682089"/>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58" name="직사각형 57">
                <a:extLst>
                  <a:ext uri="{FF2B5EF4-FFF2-40B4-BE49-F238E27FC236}">
                    <a16:creationId xmlns:a16="http://schemas.microsoft.com/office/drawing/2014/main" xmlns="" id="{5872EFD3-EAEE-4D5C-BF15-3CD66536A1A2}"/>
                  </a:ext>
                </a:extLst>
              </p:cNvPr>
              <p:cNvSpPr/>
              <p:nvPr/>
            </p:nvSpPr>
            <p:spPr>
              <a:xfrm>
                <a:off x="4580905" y="5487782"/>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64" name="직사각형 63">
                <a:extLst>
                  <a:ext uri="{FF2B5EF4-FFF2-40B4-BE49-F238E27FC236}">
                    <a16:creationId xmlns:a16="http://schemas.microsoft.com/office/drawing/2014/main" xmlns="" id="{0BD38653-48D2-4D79-AEC9-ACFB2489E507}"/>
                  </a:ext>
                </a:extLst>
              </p:cNvPr>
              <p:cNvSpPr/>
              <p:nvPr/>
            </p:nvSpPr>
            <p:spPr>
              <a:xfrm>
                <a:off x="5380485" y="548778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65" name="직사각형 64">
                <a:extLst>
                  <a:ext uri="{FF2B5EF4-FFF2-40B4-BE49-F238E27FC236}">
                    <a16:creationId xmlns:a16="http://schemas.microsoft.com/office/drawing/2014/main" xmlns="" id="{C24953BF-BED0-441D-A76A-DAC9FAA718E4}"/>
                  </a:ext>
                </a:extLst>
              </p:cNvPr>
              <p:cNvSpPr/>
              <p:nvPr/>
            </p:nvSpPr>
            <p:spPr>
              <a:xfrm>
                <a:off x="6180065" y="5487780"/>
                <a:ext cx="610597"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grpSp>
            <p:nvGrpSpPr>
              <p:cNvPr id="77" name="그룹 76">
                <a:extLst>
                  <a:ext uri="{FF2B5EF4-FFF2-40B4-BE49-F238E27FC236}">
                    <a16:creationId xmlns:a16="http://schemas.microsoft.com/office/drawing/2014/main" xmlns="" id="{E8DA9B8C-D643-485B-9E56-28827D26CB5D}"/>
                  </a:ext>
                </a:extLst>
              </p:cNvPr>
              <p:cNvGrpSpPr/>
              <p:nvPr/>
            </p:nvGrpSpPr>
            <p:grpSpPr>
              <a:xfrm>
                <a:off x="1276268" y="5384218"/>
                <a:ext cx="5639544" cy="435722"/>
                <a:chOff x="1178430" y="2857500"/>
                <a:chExt cx="3551832" cy="319454"/>
              </a:xfrm>
            </p:grpSpPr>
            <p:cxnSp>
              <p:nvCxnSpPr>
                <p:cNvPr id="79" name="직선 연결선 78">
                  <a:extLst>
                    <a:ext uri="{FF2B5EF4-FFF2-40B4-BE49-F238E27FC236}">
                      <a16:creationId xmlns:a16="http://schemas.microsoft.com/office/drawing/2014/main" xmlns="" id="{244A14BE-6E55-41FF-A13C-12898C49892C}"/>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xmlns="" id="{D799319D-5E32-4609-AAE1-B96962F09E87}"/>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1" name="직사각형 80">
                <a:extLst>
                  <a:ext uri="{FF2B5EF4-FFF2-40B4-BE49-F238E27FC236}">
                    <a16:creationId xmlns:a16="http://schemas.microsoft.com/office/drawing/2014/main" xmlns="" id="{9DC75365-5EEF-4F6A-BFD0-98AF2691FCDA}"/>
                  </a:ext>
                </a:extLst>
              </p:cNvPr>
              <p:cNvSpPr/>
              <p:nvPr/>
            </p:nvSpPr>
            <p:spPr>
              <a:xfrm>
                <a:off x="8273506" y="5482899"/>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cxnSp>
            <p:nvCxnSpPr>
              <p:cNvPr id="82" name="직선 화살표 연결선 81">
                <a:extLst>
                  <a:ext uri="{FF2B5EF4-FFF2-40B4-BE49-F238E27FC236}">
                    <a16:creationId xmlns:a16="http://schemas.microsoft.com/office/drawing/2014/main" xmlns="" id="{E4608F25-452C-4EB1-ABF7-99226B3D6790}"/>
                  </a:ext>
                </a:extLst>
              </p:cNvPr>
              <p:cNvCxnSpPr>
                <a:stCxn id="65" idx="3"/>
                <a:endCxn id="81" idx="1"/>
              </p:cNvCxnSpPr>
              <p:nvPr/>
            </p:nvCxnSpPr>
            <p:spPr>
              <a:xfrm flipV="1">
                <a:off x="6790662" y="5597199"/>
                <a:ext cx="1482844" cy="488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xmlns="" id="{397F0D10-402E-463B-AFA2-26ACF354FC00}"/>
                  </a:ext>
                </a:extLst>
              </p:cNvPr>
              <p:cNvSpPr/>
              <p:nvPr/>
            </p:nvSpPr>
            <p:spPr>
              <a:xfrm>
                <a:off x="7595704" y="5837520"/>
                <a:ext cx="1859280" cy="292388"/>
              </a:xfrm>
              <a:prstGeom prst="rect">
                <a:avLst/>
              </a:prstGeom>
            </p:spPr>
            <p:txBody>
              <a:bodyPr wrap="square">
                <a:spAutoFit/>
              </a:bodyPr>
              <a:lstStyle/>
              <a:p>
                <a:pPr algn="ctr"/>
                <a:r>
                  <a:rPr lang="en-US" altLang="ko-KR" sz="1300" dirty="0">
                    <a:solidFill>
                      <a:srgbClr val="FF0000"/>
                    </a:solidFill>
                    <a:latin typeface="SamsungOne 400" panose="020B0503030303020204" pitchFamily="34" charset="0"/>
                    <a:ea typeface="+mn-ea"/>
                    <a:cs typeface="+mn-cs"/>
                  </a:rPr>
                  <a:t>count = 2</a:t>
                </a:r>
                <a:endParaRPr lang="ko-KR" altLang="en-US" sz="1300" dirty="0">
                  <a:solidFill>
                    <a:srgbClr val="FF0000"/>
                  </a:solidFill>
                  <a:latin typeface="SamsungOne 400" panose="020B0503030303020204" pitchFamily="34" charset="0"/>
                  <a:ea typeface="+mn-ea"/>
                  <a:cs typeface="+mn-cs"/>
                </a:endParaRPr>
              </a:p>
            </p:txBody>
          </p:sp>
          <p:sp>
            <p:nvSpPr>
              <p:cNvPr id="85" name="직사각형 84">
                <a:extLst>
                  <a:ext uri="{FF2B5EF4-FFF2-40B4-BE49-F238E27FC236}">
                    <a16:creationId xmlns:a16="http://schemas.microsoft.com/office/drawing/2014/main" xmlns="" id="{89926AC1-1900-42CD-8CE4-1441863F8EAC}"/>
                  </a:ext>
                </a:extLst>
              </p:cNvPr>
              <p:cNvSpPr/>
              <p:nvPr/>
            </p:nvSpPr>
            <p:spPr>
              <a:xfrm>
                <a:off x="1077285" y="5487778"/>
                <a:ext cx="169885" cy="22859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rgbClr val="002060"/>
                  </a:solidFill>
                  <a:latin typeface="SamsungOne 400" panose="020B0503030303020204" pitchFamily="34" charset="0"/>
                </a:endParaRPr>
              </a:p>
            </p:txBody>
          </p:sp>
          <p:sp>
            <p:nvSpPr>
              <p:cNvPr id="59" name="직사각형 58">
                <a:extLst>
                  <a:ext uri="{FF2B5EF4-FFF2-40B4-BE49-F238E27FC236}">
                    <a16:creationId xmlns:a16="http://schemas.microsoft.com/office/drawing/2014/main" xmlns="" id="{6D1D04B1-FB75-4DD0-A642-BC5D7231F1DE}"/>
                  </a:ext>
                </a:extLst>
              </p:cNvPr>
              <p:cNvSpPr/>
              <p:nvPr/>
            </p:nvSpPr>
            <p:spPr>
              <a:xfrm>
                <a:off x="6859622" y="5256809"/>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dequeue</a:t>
                </a:r>
                <a:endParaRPr lang="ko-KR" altLang="en-US" sz="1300" dirty="0">
                  <a:solidFill>
                    <a:srgbClr val="002060"/>
                  </a:solidFill>
                  <a:latin typeface="SamsungOne 400" panose="020B0503030303020204" pitchFamily="34" charset="0"/>
                  <a:ea typeface="+mn-ea"/>
                  <a:cs typeface="+mn-cs"/>
                </a:endParaRPr>
              </a:p>
            </p:txBody>
          </p:sp>
          <p:sp>
            <p:nvSpPr>
              <p:cNvPr id="60" name="직사각형 59">
                <a:extLst>
                  <a:ext uri="{FF2B5EF4-FFF2-40B4-BE49-F238E27FC236}">
                    <a16:creationId xmlns:a16="http://schemas.microsoft.com/office/drawing/2014/main" xmlns="" id="{C7081F42-4E0F-4FA9-8F9A-AC0C7F226EE1}"/>
                  </a:ext>
                </a:extLst>
              </p:cNvPr>
              <p:cNvSpPr/>
              <p:nvPr/>
            </p:nvSpPr>
            <p:spPr>
              <a:xfrm>
                <a:off x="151930" y="4473956"/>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enqueue</a:t>
                </a:r>
                <a:endParaRPr lang="ko-KR" altLang="en-US" sz="1300" dirty="0">
                  <a:solidFill>
                    <a:srgbClr val="002060"/>
                  </a:solidFill>
                  <a:latin typeface="SamsungOne 400" panose="020B0503030303020204" pitchFamily="34" charset="0"/>
                  <a:ea typeface="+mn-ea"/>
                  <a:cs typeface="+mn-cs"/>
                </a:endParaRPr>
              </a:p>
            </p:txBody>
          </p:sp>
        </p:grpSp>
      </p:grpSp>
      <p:sp>
        <p:nvSpPr>
          <p:cNvPr id="49" name="직사각형 4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61" name="직사각형 6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66" name="직사각형 65">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Repeat the same process until one element remains in the queue.</a:t>
            </a:r>
          </a:p>
        </p:txBody>
      </p:sp>
      <p:grpSp>
        <p:nvGrpSpPr>
          <p:cNvPr id="44" name="그룹 43"/>
          <p:cNvGrpSpPr/>
          <p:nvPr/>
        </p:nvGrpSpPr>
        <p:grpSpPr>
          <a:xfrm>
            <a:off x="361950" y="1322141"/>
            <a:ext cx="9106050" cy="743069"/>
            <a:chOff x="361950" y="1220103"/>
            <a:chExt cx="9106050" cy="743069"/>
          </a:xfrm>
        </p:grpSpPr>
        <p:sp>
          <p:nvSpPr>
            <p:cNvPr id="56" name="직사각형 55">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Josephus Problem</a:t>
              </a:r>
            </a:p>
          </p:txBody>
        </p:sp>
        <p:sp>
          <p:nvSpPr>
            <p:cNvPr id="57" name="TextBox 56">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defPPr>
                <a:defRPr lang="ko-KR"/>
              </a:defPPr>
              <a:lvl1pPr defTabSz="-45199300">
                <a:defRPr b="1">
                  <a:solidFill>
                    <a:srgbClr val="000000"/>
                  </a:solidFill>
                  <a:latin typeface="Samsung Sharp Sans" pitchFamily="2" charset="0"/>
                  <a:ea typeface="Samsung Sharp Sans" pitchFamily="2" charset="0"/>
                  <a:cs typeface="Samsung Sharp Sans" pitchFamily="2" charset="0"/>
                </a:defRPr>
              </a:lvl1pPr>
            </a:lstStyle>
            <a:p>
              <a:r>
                <a:rPr lang="en-US" altLang="ko-KR" dirty="0"/>
                <a:t>1.2. Solving the problem using a queue</a:t>
              </a:r>
            </a:p>
          </p:txBody>
        </p:sp>
      </p:grpSp>
    </p:spTree>
    <p:extLst>
      <p:ext uri="{BB962C8B-B14F-4D97-AF65-F5344CB8AC3E}">
        <p14:creationId xmlns:p14="http://schemas.microsoft.com/office/powerpoint/2010/main" val="31588840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31" name="직사각형 3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34" name="직사각형 33">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Repeat the same process until one element remains in the queue.</a:t>
            </a:r>
          </a:p>
        </p:txBody>
      </p:sp>
      <p:grpSp>
        <p:nvGrpSpPr>
          <p:cNvPr id="24" name="그룹 23"/>
          <p:cNvGrpSpPr/>
          <p:nvPr/>
        </p:nvGrpSpPr>
        <p:grpSpPr>
          <a:xfrm>
            <a:off x="361950" y="1322141"/>
            <a:ext cx="9106050" cy="743069"/>
            <a:chOff x="361950" y="1220103"/>
            <a:chExt cx="9106050" cy="743069"/>
          </a:xfrm>
        </p:grpSpPr>
        <p:sp>
          <p:nvSpPr>
            <p:cNvPr id="25" name="직사각형 24">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Josephus Problem</a:t>
              </a:r>
            </a:p>
          </p:txBody>
        </p:sp>
        <p:sp>
          <p:nvSpPr>
            <p:cNvPr id="26" name="TextBox 25">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defPPr>
                <a:defRPr lang="ko-KR"/>
              </a:defPPr>
              <a:lvl1pPr defTabSz="-45199300">
                <a:defRPr b="1">
                  <a:solidFill>
                    <a:srgbClr val="000000"/>
                  </a:solidFill>
                  <a:latin typeface="Samsung Sharp Sans" pitchFamily="2" charset="0"/>
                  <a:ea typeface="Samsung Sharp Sans" pitchFamily="2" charset="0"/>
                  <a:cs typeface="Samsung Sharp Sans" pitchFamily="2" charset="0"/>
                </a:defRPr>
              </a:lvl1pPr>
            </a:lstStyle>
            <a:p>
              <a:r>
                <a:rPr lang="en-US" altLang="ko-KR" dirty="0"/>
                <a:t>1.2. Solving the problem using a queue</a:t>
              </a:r>
            </a:p>
          </p:txBody>
        </p:sp>
      </p:grpSp>
      <p:grpSp>
        <p:nvGrpSpPr>
          <p:cNvPr id="2" name="그룹 1"/>
          <p:cNvGrpSpPr/>
          <p:nvPr/>
        </p:nvGrpSpPr>
        <p:grpSpPr>
          <a:xfrm>
            <a:off x="934836" y="3079201"/>
            <a:ext cx="8178716" cy="2534097"/>
            <a:chOff x="1080280" y="3376381"/>
            <a:chExt cx="8178716" cy="2534097"/>
          </a:xfrm>
        </p:grpSpPr>
        <p:sp>
          <p:nvSpPr>
            <p:cNvPr id="59" name="직사각형 58">
              <a:extLst>
                <a:ext uri="{FF2B5EF4-FFF2-40B4-BE49-F238E27FC236}">
                  <a16:creationId xmlns:a16="http://schemas.microsoft.com/office/drawing/2014/main" xmlns="" id="{6856DFEE-50C2-4C25-A2B7-67000829C960}"/>
                </a:ext>
              </a:extLst>
            </p:cNvPr>
            <p:cNvSpPr/>
            <p:nvPr/>
          </p:nvSpPr>
          <p:spPr>
            <a:xfrm>
              <a:off x="2302487" y="4548363"/>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queue</a:t>
              </a:r>
              <a:endParaRPr lang="ko-KR" altLang="en-US" sz="1300" dirty="0">
                <a:solidFill>
                  <a:srgbClr val="002060"/>
                </a:solidFill>
                <a:latin typeface="SamsungOne 400" panose="020B0503030303020204" pitchFamily="34" charset="0"/>
                <a:ea typeface="+mn-ea"/>
                <a:cs typeface="+mn-cs"/>
              </a:endParaRPr>
            </a:p>
          </p:txBody>
        </p:sp>
        <p:cxnSp>
          <p:nvCxnSpPr>
            <p:cNvPr id="60" name="직선 화살표 연결선 59">
              <a:extLst>
                <a:ext uri="{FF2B5EF4-FFF2-40B4-BE49-F238E27FC236}">
                  <a16:creationId xmlns:a16="http://schemas.microsoft.com/office/drawing/2014/main" xmlns="" id="{99BD04E4-F7EC-445B-BF80-F653C5918A52}"/>
                </a:ext>
              </a:extLst>
            </p:cNvPr>
            <p:cNvCxnSpPr>
              <a:cxnSpLocks/>
              <a:endCxn id="61" idx="2"/>
            </p:cNvCxnSpPr>
            <p:nvPr/>
          </p:nvCxnSpPr>
          <p:spPr>
            <a:xfrm flipV="1">
              <a:off x="4679496" y="3685199"/>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xmlns="" id="{2A9FC260-6BBE-4F19-8A15-29AC7B07C21D}"/>
                </a:ext>
              </a:extLst>
            </p:cNvPr>
            <p:cNvSpPr/>
            <p:nvPr/>
          </p:nvSpPr>
          <p:spPr>
            <a:xfrm>
              <a:off x="4374197" y="339281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62" name="직선 화살표 연결선 61">
              <a:extLst>
                <a:ext uri="{FF2B5EF4-FFF2-40B4-BE49-F238E27FC236}">
                  <a16:creationId xmlns:a16="http://schemas.microsoft.com/office/drawing/2014/main" xmlns="" id="{9AC025E3-63D1-4F6B-8622-68E50EBF0F7D}"/>
                </a:ext>
              </a:extLst>
            </p:cNvPr>
            <p:cNvCxnSpPr>
              <a:cxnSpLocks/>
              <a:endCxn id="63" idx="2"/>
            </p:cNvCxnSpPr>
            <p:nvPr/>
          </p:nvCxnSpPr>
          <p:spPr>
            <a:xfrm flipV="1">
              <a:off x="6289376" y="3668769"/>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xmlns="" id="{0EAE02A6-CEEF-4494-9677-6D3D23A1DAF7}"/>
                </a:ext>
              </a:extLst>
            </p:cNvPr>
            <p:cNvSpPr/>
            <p:nvPr/>
          </p:nvSpPr>
          <p:spPr>
            <a:xfrm>
              <a:off x="5984077" y="337638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68" name="직사각형 67">
              <a:extLst>
                <a:ext uri="{FF2B5EF4-FFF2-40B4-BE49-F238E27FC236}">
                  <a16:creationId xmlns:a16="http://schemas.microsoft.com/office/drawing/2014/main" xmlns="" id="{385E558A-9AAC-4EF3-9C1D-7E1531F1E194}"/>
                </a:ext>
              </a:extLst>
            </p:cNvPr>
            <p:cNvSpPr/>
            <p:nvPr/>
          </p:nvSpPr>
          <p:spPr>
            <a:xfrm>
              <a:off x="4384917" y="418207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69" name="직사각형 68">
              <a:extLst>
                <a:ext uri="{FF2B5EF4-FFF2-40B4-BE49-F238E27FC236}">
                  <a16:creationId xmlns:a16="http://schemas.microsoft.com/office/drawing/2014/main" xmlns="" id="{1586791F-924B-4449-BE92-F55AB4FD6910}"/>
                </a:ext>
              </a:extLst>
            </p:cNvPr>
            <p:cNvSpPr/>
            <p:nvPr/>
          </p:nvSpPr>
          <p:spPr>
            <a:xfrm>
              <a:off x="5184497" y="418207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70" name="직사각형 69">
              <a:extLst>
                <a:ext uri="{FF2B5EF4-FFF2-40B4-BE49-F238E27FC236}">
                  <a16:creationId xmlns:a16="http://schemas.microsoft.com/office/drawing/2014/main" xmlns="" id="{1C486BCC-45EB-4E50-B9AF-A4E3D8D44270}"/>
                </a:ext>
              </a:extLst>
            </p:cNvPr>
            <p:cNvSpPr/>
            <p:nvPr/>
          </p:nvSpPr>
          <p:spPr>
            <a:xfrm>
              <a:off x="5984077" y="4182072"/>
              <a:ext cx="610597"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grpSp>
          <p:nvGrpSpPr>
            <p:cNvPr id="71" name="그룹 70">
              <a:extLst>
                <a:ext uri="{FF2B5EF4-FFF2-40B4-BE49-F238E27FC236}">
                  <a16:creationId xmlns:a16="http://schemas.microsoft.com/office/drawing/2014/main" xmlns="" id="{E1BCD48B-DF01-4CDB-AE01-3F36B7A8DDA5}"/>
                </a:ext>
              </a:extLst>
            </p:cNvPr>
            <p:cNvGrpSpPr/>
            <p:nvPr/>
          </p:nvGrpSpPr>
          <p:grpSpPr>
            <a:xfrm>
              <a:off x="1080280" y="4078510"/>
              <a:ext cx="5639544" cy="435722"/>
              <a:chOff x="1178430" y="2857500"/>
              <a:chExt cx="3551832" cy="319454"/>
            </a:xfrm>
          </p:grpSpPr>
          <p:cxnSp>
            <p:nvCxnSpPr>
              <p:cNvPr id="72" name="직선 연결선 71">
                <a:extLst>
                  <a:ext uri="{FF2B5EF4-FFF2-40B4-BE49-F238E27FC236}">
                    <a16:creationId xmlns:a16="http://schemas.microsoft.com/office/drawing/2014/main" xmlns="" id="{41F658A7-6844-4E17-8A16-E451C412260F}"/>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C43CCE0A-16BF-4CCA-AD40-667A0C5DA770}"/>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 name="직사각형 73">
              <a:extLst>
                <a:ext uri="{FF2B5EF4-FFF2-40B4-BE49-F238E27FC236}">
                  <a16:creationId xmlns:a16="http://schemas.microsoft.com/office/drawing/2014/main" xmlns="" id="{09F245B6-7675-4A09-8077-F09365DF90F2}"/>
                </a:ext>
              </a:extLst>
            </p:cNvPr>
            <p:cNvSpPr/>
            <p:nvPr/>
          </p:nvSpPr>
          <p:spPr>
            <a:xfrm>
              <a:off x="8024058" y="418207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cxnSp>
          <p:nvCxnSpPr>
            <p:cNvPr id="75" name="직선 화살표 연결선 74">
              <a:extLst>
                <a:ext uri="{FF2B5EF4-FFF2-40B4-BE49-F238E27FC236}">
                  <a16:creationId xmlns:a16="http://schemas.microsoft.com/office/drawing/2014/main" xmlns="" id="{D711CFFA-25FB-4085-BAB0-5F6E235EAF5F}"/>
                </a:ext>
              </a:extLst>
            </p:cNvPr>
            <p:cNvCxnSpPr>
              <a:stCxn id="70" idx="3"/>
              <a:endCxn id="74" idx="1"/>
            </p:cNvCxnSpPr>
            <p:nvPr/>
          </p:nvCxnSpPr>
          <p:spPr>
            <a:xfrm flipV="1">
              <a:off x="6594674" y="4296371"/>
              <a:ext cx="1429384" cy="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xmlns="" id="{04043B28-011C-42A3-81C1-34AEB37D474D}"/>
                </a:ext>
              </a:extLst>
            </p:cNvPr>
            <p:cNvSpPr/>
            <p:nvPr/>
          </p:nvSpPr>
          <p:spPr>
            <a:xfrm>
              <a:off x="7399716" y="4531812"/>
              <a:ext cx="1859280" cy="292388"/>
            </a:xfrm>
            <a:prstGeom prst="rect">
              <a:avLst/>
            </a:prstGeom>
          </p:spPr>
          <p:txBody>
            <a:bodyPr wrap="square">
              <a:spAutoFit/>
            </a:bodyPr>
            <a:lstStyle/>
            <a:p>
              <a:pPr algn="ctr"/>
              <a:r>
                <a:rPr lang="en-US" altLang="ko-KR" sz="1300" dirty="0">
                  <a:solidFill>
                    <a:srgbClr val="FF0000"/>
                  </a:solidFill>
                  <a:latin typeface="SamsungOne 400" panose="020B0503030303020204" pitchFamily="34" charset="0"/>
                  <a:ea typeface="+mn-ea"/>
                  <a:cs typeface="+mn-cs"/>
                </a:rPr>
                <a:t>count = 3</a:t>
              </a:r>
              <a:endParaRPr lang="ko-KR" altLang="en-US" sz="1300" dirty="0">
                <a:solidFill>
                  <a:srgbClr val="FF0000"/>
                </a:solidFill>
                <a:latin typeface="SamsungOne 400" panose="020B0503030303020204" pitchFamily="34" charset="0"/>
                <a:ea typeface="+mn-ea"/>
                <a:cs typeface="+mn-cs"/>
              </a:endParaRPr>
            </a:p>
          </p:txBody>
        </p:sp>
        <p:sp>
          <p:nvSpPr>
            <p:cNvPr id="44" name="직사각형 43">
              <a:extLst>
                <a:ext uri="{FF2B5EF4-FFF2-40B4-BE49-F238E27FC236}">
                  <a16:creationId xmlns:a16="http://schemas.microsoft.com/office/drawing/2014/main" xmlns="" id="{73DD117D-BBC8-463C-AB4A-83C8CC9FF04E}"/>
                </a:ext>
              </a:extLst>
            </p:cNvPr>
            <p:cNvSpPr/>
            <p:nvPr/>
          </p:nvSpPr>
          <p:spPr>
            <a:xfrm>
              <a:off x="1186598" y="5618090"/>
              <a:ext cx="2398740" cy="292388"/>
            </a:xfrm>
            <a:prstGeom prst="rect">
              <a:avLst/>
            </a:prstGeom>
          </p:spPr>
          <p:txBody>
            <a:bodyPr wrap="square">
              <a:spAutoFit/>
            </a:bodyPr>
            <a:lstStyle/>
            <a:p>
              <a:r>
                <a:rPr lang="en-US" altLang="ko-KR" sz="1300" dirty="0">
                  <a:solidFill>
                    <a:srgbClr val="002060"/>
                  </a:solidFill>
                  <a:latin typeface="SamsungOne 400" panose="020B0503030303020204" pitchFamily="34" charset="0"/>
                  <a:ea typeface="+mn-ea"/>
                  <a:cs typeface="+mn-cs"/>
                </a:rPr>
                <a:t>sequence = [3, 6, 2, 7, 5]</a:t>
              </a:r>
              <a:endParaRPr lang="ko-KR" altLang="en-US" sz="1300" dirty="0">
                <a:solidFill>
                  <a:srgbClr val="002060"/>
                </a:solidFill>
                <a:latin typeface="SamsungOne 400" panose="020B0503030303020204" pitchFamily="34" charset="0"/>
                <a:ea typeface="+mn-ea"/>
                <a:cs typeface="+mn-cs"/>
              </a:endParaRPr>
            </a:p>
          </p:txBody>
        </p:sp>
        <p:sp>
          <p:nvSpPr>
            <p:cNvPr id="27" name="직사각형 26">
              <a:extLst>
                <a:ext uri="{FF2B5EF4-FFF2-40B4-BE49-F238E27FC236}">
                  <a16:creationId xmlns:a16="http://schemas.microsoft.com/office/drawing/2014/main" xmlns="" id="{C8FC4AB4-8852-4343-AD0A-EDB6DB0591ED}"/>
                </a:ext>
              </a:extLst>
            </p:cNvPr>
            <p:cNvSpPr/>
            <p:nvPr/>
          </p:nvSpPr>
          <p:spPr>
            <a:xfrm>
              <a:off x="6719824" y="3914937"/>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dequeue</a:t>
              </a:r>
              <a:endParaRPr lang="ko-KR" altLang="en-US" sz="1300" dirty="0">
                <a:solidFill>
                  <a:srgbClr val="002060"/>
                </a:solidFill>
                <a:latin typeface="SamsungOne 400" panose="020B0503030303020204" pitchFamily="34" charset="0"/>
                <a:ea typeface="+mn-ea"/>
                <a:cs typeface="+mn-cs"/>
              </a:endParaRPr>
            </a:p>
          </p:txBody>
        </p:sp>
        <p:sp>
          <p:nvSpPr>
            <p:cNvPr id="28" name="자유형 27"/>
            <p:cNvSpPr/>
            <p:nvPr/>
          </p:nvSpPr>
          <p:spPr>
            <a:xfrm>
              <a:off x="3063240" y="4297680"/>
              <a:ext cx="6012180" cy="1480525"/>
            </a:xfrm>
            <a:custGeom>
              <a:avLst/>
              <a:gdLst>
                <a:gd name="connsiteX0" fmla="*/ 6172200 w 6614160"/>
                <a:gd name="connsiteY0" fmla="*/ 0 h 1432560"/>
                <a:gd name="connsiteX1" fmla="*/ 6431280 w 6614160"/>
                <a:gd name="connsiteY1" fmla="*/ 60960 h 1432560"/>
                <a:gd name="connsiteX2" fmla="*/ 6576060 w 6614160"/>
                <a:gd name="connsiteY2" fmla="*/ 182880 h 1432560"/>
                <a:gd name="connsiteX3" fmla="*/ 6614160 w 6614160"/>
                <a:gd name="connsiteY3" fmla="*/ 388620 h 1432560"/>
                <a:gd name="connsiteX4" fmla="*/ 6576060 w 6614160"/>
                <a:gd name="connsiteY4" fmla="*/ 617220 h 1432560"/>
                <a:gd name="connsiteX5" fmla="*/ 6461760 w 6614160"/>
                <a:gd name="connsiteY5" fmla="*/ 746760 h 1432560"/>
                <a:gd name="connsiteX6" fmla="*/ 6202680 w 6614160"/>
                <a:gd name="connsiteY6" fmla="*/ 861060 h 1432560"/>
                <a:gd name="connsiteX7" fmla="*/ 5608320 w 6614160"/>
                <a:gd name="connsiteY7" fmla="*/ 1028700 h 1432560"/>
                <a:gd name="connsiteX8" fmla="*/ 3886200 w 6614160"/>
                <a:gd name="connsiteY8" fmla="*/ 1295400 h 1432560"/>
                <a:gd name="connsiteX9" fmla="*/ 0 w 6614160"/>
                <a:gd name="connsiteY9" fmla="*/ 1432560 h 14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4160" h="1432560">
                  <a:moveTo>
                    <a:pt x="6172200" y="0"/>
                  </a:moveTo>
                  <a:cubicBezTo>
                    <a:pt x="6268085" y="15240"/>
                    <a:pt x="6363970" y="30480"/>
                    <a:pt x="6431280" y="60960"/>
                  </a:cubicBezTo>
                  <a:cubicBezTo>
                    <a:pt x="6498590" y="91440"/>
                    <a:pt x="6545580" y="128270"/>
                    <a:pt x="6576060" y="182880"/>
                  </a:cubicBezTo>
                  <a:cubicBezTo>
                    <a:pt x="6606540" y="237490"/>
                    <a:pt x="6614160" y="316230"/>
                    <a:pt x="6614160" y="388620"/>
                  </a:cubicBezTo>
                  <a:cubicBezTo>
                    <a:pt x="6614160" y="461010"/>
                    <a:pt x="6601460" y="557530"/>
                    <a:pt x="6576060" y="617220"/>
                  </a:cubicBezTo>
                  <a:cubicBezTo>
                    <a:pt x="6550660" y="676910"/>
                    <a:pt x="6523990" y="706120"/>
                    <a:pt x="6461760" y="746760"/>
                  </a:cubicBezTo>
                  <a:cubicBezTo>
                    <a:pt x="6399530" y="787400"/>
                    <a:pt x="6344920" y="814070"/>
                    <a:pt x="6202680" y="861060"/>
                  </a:cubicBezTo>
                  <a:cubicBezTo>
                    <a:pt x="6060440" y="908050"/>
                    <a:pt x="5994400" y="956310"/>
                    <a:pt x="5608320" y="1028700"/>
                  </a:cubicBezTo>
                  <a:cubicBezTo>
                    <a:pt x="5222240" y="1101090"/>
                    <a:pt x="4820920" y="1228090"/>
                    <a:pt x="3886200" y="1295400"/>
                  </a:cubicBezTo>
                  <a:cubicBezTo>
                    <a:pt x="2951480" y="1362710"/>
                    <a:pt x="647700" y="1409700"/>
                    <a:pt x="0" y="1432560"/>
                  </a:cubicBezTo>
                </a:path>
              </a:pathLst>
            </a:cu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978439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xmlns="" id="{3948E3A6-9A05-4B53-A602-B3C87077868C}"/>
              </a:ext>
            </a:extLst>
          </p:cNvPr>
          <p:cNvPicPr>
            <a:picLocks noChangeAspect="1"/>
          </p:cNvPicPr>
          <p:nvPr/>
        </p:nvPicPr>
        <p:blipFill>
          <a:blip r:embed="rId2"/>
          <a:stretch>
            <a:fillRect/>
          </a:stretch>
        </p:blipFill>
        <p:spPr>
          <a:xfrm>
            <a:off x="566533" y="2433368"/>
            <a:ext cx="8851708" cy="2222451"/>
          </a:xfrm>
          <a:prstGeom prst="rect">
            <a:avLst/>
          </a:prstGeom>
        </p:spPr>
      </p:pic>
      <p:sp>
        <p:nvSpPr>
          <p:cNvPr id="20" name="직사각형 19">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21" name="직사각형 20">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8" name="직사각형 7">
            <a:extLst>
              <a:ext uri="{FF2B5EF4-FFF2-40B4-BE49-F238E27FC236}">
                <a16:creationId xmlns:a16="http://schemas.microsoft.com/office/drawing/2014/main" xmlns="" id="{90EFA62F-9637-4E5A-AAB1-9E61461D75DD}"/>
              </a:ext>
            </a:extLst>
          </p:cNvPr>
          <p:cNvSpPr/>
          <p:nvPr/>
        </p:nvSpPr>
        <p:spPr>
          <a:xfrm>
            <a:off x="580388" y="2126402"/>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balanced parentheses inputs are then classified into either valid or invalid. </a:t>
            </a:r>
          </a:p>
        </p:txBody>
      </p:sp>
      <p:grpSp>
        <p:nvGrpSpPr>
          <p:cNvPr id="9" name="그룹 8"/>
          <p:cNvGrpSpPr/>
          <p:nvPr/>
        </p:nvGrpSpPr>
        <p:grpSpPr>
          <a:xfrm>
            <a:off x="361950" y="1322141"/>
            <a:ext cx="9106050" cy="743069"/>
            <a:chOff x="361950" y="1220103"/>
            <a:chExt cx="9106050" cy="743069"/>
          </a:xfrm>
        </p:grpSpPr>
        <p:sp>
          <p:nvSpPr>
            <p:cNvPr id="10" name="직사각형 9">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Solution</a:t>
              </a:r>
            </a:p>
          </p:txBody>
        </p:sp>
        <p:sp>
          <p:nvSpPr>
            <p:cNvPr id="11" name="TextBox 10">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3.1. How the balanced parentheses checker works</a:t>
              </a:r>
            </a:p>
          </p:txBody>
        </p:sp>
      </p:grpSp>
    </p:spTree>
    <p:extLst>
      <p:ext uri="{BB962C8B-B14F-4D97-AF65-F5344CB8AC3E}">
        <p14:creationId xmlns:p14="http://schemas.microsoft.com/office/powerpoint/2010/main" val="21044025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301473" y="2598797"/>
            <a:ext cx="9303054" cy="3639479"/>
            <a:chOff x="151930" y="2506980"/>
            <a:chExt cx="9303054" cy="3639479"/>
          </a:xfrm>
        </p:grpSpPr>
        <p:grpSp>
          <p:nvGrpSpPr>
            <p:cNvPr id="4" name="그룹 3"/>
            <p:cNvGrpSpPr/>
            <p:nvPr/>
          </p:nvGrpSpPr>
          <p:grpSpPr>
            <a:xfrm>
              <a:off x="151930" y="2506980"/>
              <a:ext cx="9246864" cy="1714011"/>
              <a:chOff x="151930" y="2506980"/>
              <a:chExt cx="9246864" cy="1714011"/>
            </a:xfrm>
          </p:grpSpPr>
          <p:sp>
            <p:nvSpPr>
              <p:cNvPr id="63" name="자유형 62"/>
              <p:cNvSpPr/>
              <p:nvPr/>
            </p:nvSpPr>
            <p:spPr>
              <a:xfrm>
                <a:off x="1014395" y="2506980"/>
                <a:ext cx="7504765" cy="1219887"/>
              </a:xfrm>
              <a:custGeom>
                <a:avLst/>
                <a:gdLst>
                  <a:gd name="connsiteX0" fmla="*/ 7608357 w 7608357"/>
                  <a:gd name="connsiteY0" fmla="*/ 1337291 h 1337291"/>
                  <a:gd name="connsiteX1" fmla="*/ 6804570 w 7608357"/>
                  <a:gd name="connsiteY1" fmla="*/ 599871 h 1337291"/>
                  <a:gd name="connsiteX2" fmla="*/ 5477215 w 7608357"/>
                  <a:gd name="connsiteY2" fmla="*/ 120549 h 1337291"/>
                  <a:gd name="connsiteX3" fmla="*/ 3559925 w 7608357"/>
                  <a:gd name="connsiteY3" fmla="*/ 2562 h 1337291"/>
                  <a:gd name="connsiteX4" fmla="*/ 1672131 w 7608357"/>
                  <a:gd name="connsiteY4" fmla="*/ 194291 h 1337291"/>
                  <a:gd name="connsiteX5" fmla="*/ 499634 w 7608357"/>
                  <a:gd name="connsiteY5" fmla="*/ 430265 h 1337291"/>
                  <a:gd name="connsiteX6" fmla="*/ 71931 w 7608357"/>
                  <a:gd name="connsiteY6" fmla="*/ 673613 h 1337291"/>
                  <a:gd name="connsiteX7" fmla="*/ 5563 w 7608357"/>
                  <a:gd name="connsiteY7" fmla="*/ 939084 h 1337291"/>
                  <a:gd name="connsiteX8" fmla="*/ 130925 w 7608357"/>
                  <a:gd name="connsiteY8" fmla="*/ 1211929 h 1337291"/>
                  <a:gd name="connsiteX9" fmla="*/ 285783 w 7608357"/>
                  <a:gd name="connsiteY9" fmla="*/ 1329917 h 133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8357" h="1337291">
                    <a:moveTo>
                      <a:pt x="7608357" y="1337291"/>
                    </a:moveTo>
                    <a:cubicBezTo>
                      <a:pt x="7384058" y="1069976"/>
                      <a:pt x="7159760" y="802661"/>
                      <a:pt x="6804570" y="599871"/>
                    </a:cubicBezTo>
                    <a:cubicBezTo>
                      <a:pt x="6449380" y="397081"/>
                      <a:pt x="6017989" y="220100"/>
                      <a:pt x="5477215" y="120549"/>
                    </a:cubicBezTo>
                    <a:cubicBezTo>
                      <a:pt x="4936441" y="20998"/>
                      <a:pt x="4194106" y="-9728"/>
                      <a:pt x="3559925" y="2562"/>
                    </a:cubicBezTo>
                    <a:cubicBezTo>
                      <a:pt x="2925744" y="14852"/>
                      <a:pt x="2182179" y="123007"/>
                      <a:pt x="1672131" y="194291"/>
                    </a:cubicBezTo>
                    <a:cubicBezTo>
                      <a:pt x="1162083" y="265575"/>
                      <a:pt x="766334" y="350378"/>
                      <a:pt x="499634" y="430265"/>
                    </a:cubicBezTo>
                    <a:cubicBezTo>
                      <a:pt x="232934" y="510152"/>
                      <a:pt x="154276" y="588810"/>
                      <a:pt x="71931" y="673613"/>
                    </a:cubicBezTo>
                    <a:cubicBezTo>
                      <a:pt x="-10414" y="758416"/>
                      <a:pt x="-4269" y="849365"/>
                      <a:pt x="5563" y="939084"/>
                    </a:cubicBezTo>
                    <a:cubicBezTo>
                      <a:pt x="15395" y="1028803"/>
                      <a:pt x="84222" y="1146790"/>
                      <a:pt x="130925" y="1211929"/>
                    </a:cubicBezTo>
                    <a:cubicBezTo>
                      <a:pt x="177628" y="1277068"/>
                      <a:pt x="285783" y="1329917"/>
                      <a:pt x="285783" y="1329917"/>
                    </a:cubicBezTo>
                  </a:path>
                </a:pathLst>
              </a:cu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xmlns="" id="{FDAA068F-D2B0-4637-A38E-1AD48D8A7C24}"/>
                  </a:ext>
                </a:extLst>
              </p:cNvPr>
              <p:cNvSpPr/>
              <p:nvPr/>
            </p:nvSpPr>
            <p:spPr>
              <a:xfrm>
                <a:off x="2442285" y="3928603"/>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rPr>
                  <a:t>queue</a:t>
                </a:r>
                <a:endParaRPr lang="ko-KR" altLang="en-US" sz="1300" dirty="0">
                  <a:solidFill>
                    <a:srgbClr val="002060"/>
                  </a:solidFill>
                  <a:latin typeface="SamsungOne 400" panose="020B0503030303020204" pitchFamily="34" charset="0"/>
                </a:endParaRPr>
              </a:p>
            </p:txBody>
          </p:sp>
          <p:cxnSp>
            <p:nvCxnSpPr>
              <p:cNvPr id="29" name="직선 화살표 연결선 28">
                <a:extLst>
                  <a:ext uri="{FF2B5EF4-FFF2-40B4-BE49-F238E27FC236}">
                    <a16:creationId xmlns:a16="http://schemas.microsoft.com/office/drawing/2014/main" xmlns="" id="{2D20BA3F-56A8-4412-AC68-BDDD7F5FD679}"/>
                  </a:ext>
                </a:extLst>
              </p:cNvPr>
              <p:cNvCxnSpPr>
                <a:cxnSpLocks/>
                <a:endCxn id="30" idx="2"/>
              </p:cNvCxnSpPr>
              <p:nvPr/>
            </p:nvCxnSpPr>
            <p:spPr>
              <a:xfrm flipV="1">
                <a:off x="5632094" y="3055279"/>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xmlns="" id="{B75DB86E-1AEB-4BF8-B945-F8AF32D80FB4}"/>
                  </a:ext>
                </a:extLst>
              </p:cNvPr>
              <p:cNvSpPr/>
              <p:nvPr/>
            </p:nvSpPr>
            <p:spPr>
              <a:xfrm>
                <a:off x="5326795" y="276289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31" name="직선 화살표 연결선 30">
                <a:extLst>
                  <a:ext uri="{FF2B5EF4-FFF2-40B4-BE49-F238E27FC236}">
                    <a16:creationId xmlns:a16="http://schemas.microsoft.com/office/drawing/2014/main" xmlns="" id="{BEF95713-439D-4EAF-96A2-3CFFE25C3E11}"/>
                  </a:ext>
                </a:extLst>
              </p:cNvPr>
              <p:cNvCxnSpPr>
                <a:cxnSpLocks/>
                <a:endCxn id="32" idx="2"/>
              </p:cNvCxnSpPr>
              <p:nvPr/>
            </p:nvCxnSpPr>
            <p:spPr>
              <a:xfrm flipV="1">
                <a:off x="6429174" y="3049009"/>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xmlns="" id="{F8DB30EB-4B09-40B5-8473-195E3244C953}"/>
                  </a:ext>
                </a:extLst>
              </p:cNvPr>
              <p:cNvSpPr/>
              <p:nvPr/>
            </p:nvSpPr>
            <p:spPr>
              <a:xfrm>
                <a:off x="6123875" y="275662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37" name="직사각형 36">
                <a:extLst>
                  <a:ext uri="{FF2B5EF4-FFF2-40B4-BE49-F238E27FC236}">
                    <a16:creationId xmlns:a16="http://schemas.microsoft.com/office/drawing/2014/main" xmlns="" id="{AC41DE8C-A7B0-4E1B-BE40-A17DDED3684F}"/>
                  </a:ext>
                </a:extLst>
              </p:cNvPr>
              <p:cNvSpPr/>
              <p:nvPr/>
            </p:nvSpPr>
            <p:spPr>
              <a:xfrm>
                <a:off x="5324295" y="356231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38" name="직사각형 37">
                <a:extLst>
                  <a:ext uri="{FF2B5EF4-FFF2-40B4-BE49-F238E27FC236}">
                    <a16:creationId xmlns:a16="http://schemas.microsoft.com/office/drawing/2014/main" xmlns="" id="{7F34CB3C-DDDB-416B-8BF1-AC1B8A6B31D7}"/>
                  </a:ext>
                </a:extLst>
              </p:cNvPr>
              <p:cNvSpPr/>
              <p:nvPr/>
            </p:nvSpPr>
            <p:spPr>
              <a:xfrm>
                <a:off x="6123875" y="3562312"/>
                <a:ext cx="610597"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grpSp>
            <p:nvGrpSpPr>
              <p:cNvPr id="39" name="그룹 38">
                <a:extLst>
                  <a:ext uri="{FF2B5EF4-FFF2-40B4-BE49-F238E27FC236}">
                    <a16:creationId xmlns:a16="http://schemas.microsoft.com/office/drawing/2014/main" xmlns="" id="{072463F9-7976-41D2-ABB0-1B06D87DD5D2}"/>
                  </a:ext>
                </a:extLst>
              </p:cNvPr>
              <p:cNvGrpSpPr/>
              <p:nvPr/>
            </p:nvGrpSpPr>
            <p:grpSpPr>
              <a:xfrm>
                <a:off x="1220078" y="3458750"/>
                <a:ext cx="5639544" cy="435722"/>
                <a:chOff x="1178430" y="2857500"/>
                <a:chExt cx="3551832" cy="319454"/>
              </a:xfrm>
            </p:grpSpPr>
            <p:cxnSp>
              <p:nvCxnSpPr>
                <p:cNvPr id="40" name="직선 연결선 39">
                  <a:extLst>
                    <a:ext uri="{FF2B5EF4-FFF2-40B4-BE49-F238E27FC236}">
                      <a16:creationId xmlns:a16="http://schemas.microsoft.com/office/drawing/2014/main" xmlns="" id="{B7EE08DD-3B2F-4E67-BC87-852D49DC7CE5}"/>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xmlns="" id="{4E80ABB4-04FC-4A28-A10D-1C82A56E1DAC}"/>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직사각형 41">
                <a:extLst>
                  <a:ext uri="{FF2B5EF4-FFF2-40B4-BE49-F238E27FC236}">
                    <a16:creationId xmlns:a16="http://schemas.microsoft.com/office/drawing/2014/main" xmlns="" id="{998C7A7E-1084-4069-8836-E576B3C0EA33}"/>
                  </a:ext>
                </a:extLst>
              </p:cNvPr>
              <p:cNvSpPr/>
              <p:nvPr/>
            </p:nvSpPr>
            <p:spPr>
              <a:xfrm>
                <a:off x="8163856" y="356231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cxnSp>
            <p:nvCxnSpPr>
              <p:cNvPr id="43" name="직선 화살표 연결선 42">
                <a:extLst>
                  <a:ext uri="{FF2B5EF4-FFF2-40B4-BE49-F238E27FC236}">
                    <a16:creationId xmlns:a16="http://schemas.microsoft.com/office/drawing/2014/main" xmlns="" id="{A50E4282-F208-4B39-A661-C853747AFC96}"/>
                  </a:ext>
                </a:extLst>
              </p:cNvPr>
              <p:cNvCxnSpPr>
                <a:stCxn id="38" idx="3"/>
                <a:endCxn id="42" idx="1"/>
              </p:cNvCxnSpPr>
              <p:nvPr/>
            </p:nvCxnSpPr>
            <p:spPr>
              <a:xfrm flipV="1">
                <a:off x="6734472" y="3676611"/>
                <a:ext cx="1429384" cy="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직사각형 45">
                <a:extLst>
                  <a:ext uri="{FF2B5EF4-FFF2-40B4-BE49-F238E27FC236}">
                    <a16:creationId xmlns:a16="http://schemas.microsoft.com/office/drawing/2014/main" xmlns="" id="{B2460E08-FB24-46D2-A508-955E00E36446}"/>
                  </a:ext>
                </a:extLst>
              </p:cNvPr>
              <p:cNvSpPr/>
              <p:nvPr/>
            </p:nvSpPr>
            <p:spPr>
              <a:xfrm>
                <a:off x="7539514" y="3912052"/>
                <a:ext cx="1859280" cy="292388"/>
              </a:xfrm>
              <a:prstGeom prst="rect">
                <a:avLst/>
              </a:prstGeom>
            </p:spPr>
            <p:txBody>
              <a:bodyPr wrap="square">
                <a:spAutoFit/>
              </a:bodyPr>
              <a:lstStyle/>
              <a:p>
                <a:pPr algn="ctr"/>
                <a:r>
                  <a:rPr lang="en-US" altLang="ko-KR" sz="1300" dirty="0">
                    <a:solidFill>
                      <a:srgbClr val="FF0000"/>
                    </a:solidFill>
                    <a:latin typeface="SamsungOne 400" panose="020B0503030303020204" pitchFamily="34" charset="0"/>
                    <a:ea typeface="+mn-ea"/>
                    <a:cs typeface="+mn-cs"/>
                  </a:rPr>
                  <a:t>count = 1</a:t>
                </a:r>
                <a:endParaRPr lang="ko-KR" altLang="en-US" sz="1300" dirty="0">
                  <a:solidFill>
                    <a:srgbClr val="FF0000"/>
                  </a:solidFill>
                  <a:latin typeface="SamsungOne 400" panose="020B0503030303020204" pitchFamily="34" charset="0"/>
                  <a:ea typeface="+mn-ea"/>
                  <a:cs typeface="+mn-cs"/>
                </a:endParaRPr>
              </a:p>
            </p:txBody>
          </p:sp>
          <p:sp>
            <p:nvSpPr>
              <p:cNvPr id="45" name="직사각형 44">
                <a:extLst>
                  <a:ext uri="{FF2B5EF4-FFF2-40B4-BE49-F238E27FC236}">
                    <a16:creationId xmlns:a16="http://schemas.microsoft.com/office/drawing/2014/main" xmlns="" id="{7DF3ED64-2A5D-4C0E-9442-6A10E059F705}"/>
                  </a:ext>
                </a:extLst>
              </p:cNvPr>
              <p:cNvSpPr/>
              <p:nvPr/>
            </p:nvSpPr>
            <p:spPr>
              <a:xfrm>
                <a:off x="6859622" y="3327882"/>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dequeue</a:t>
                </a:r>
                <a:endParaRPr lang="ko-KR" altLang="en-US" sz="1300" dirty="0">
                  <a:solidFill>
                    <a:srgbClr val="002060"/>
                  </a:solidFill>
                  <a:latin typeface="SamsungOne 400" panose="020B0503030303020204" pitchFamily="34" charset="0"/>
                  <a:ea typeface="+mn-ea"/>
                  <a:cs typeface="+mn-cs"/>
                </a:endParaRPr>
              </a:p>
            </p:txBody>
          </p:sp>
          <p:sp>
            <p:nvSpPr>
              <p:cNvPr id="55" name="직사각형 54">
                <a:extLst>
                  <a:ext uri="{FF2B5EF4-FFF2-40B4-BE49-F238E27FC236}">
                    <a16:creationId xmlns:a16="http://schemas.microsoft.com/office/drawing/2014/main" xmlns="" id="{20F8A426-0DCA-44B2-A5BF-3C2468A0B3D4}"/>
                  </a:ext>
                </a:extLst>
              </p:cNvPr>
              <p:cNvSpPr/>
              <p:nvPr/>
            </p:nvSpPr>
            <p:spPr>
              <a:xfrm>
                <a:off x="151930" y="2545029"/>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enqueue</a:t>
                </a:r>
                <a:endParaRPr lang="ko-KR" altLang="en-US" sz="1300" dirty="0">
                  <a:solidFill>
                    <a:srgbClr val="002060"/>
                  </a:solidFill>
                  <a:latin typeface="SamsungOne 400" panose="020B0503030303020204" pitchFamily="34" charset="0"/>
                  <a:ea typeface="+mn-ea"/>
                  <a:cs typeface="+mn-cs"/>
                </a:endParaRPr>
              </a:p>
            </p:txBody>
          </p:sp>
        </p:grpSp>
        <p:grpSp>
          <p:nvGrpSpPr>
            <p:cNvPr id="3" name="그룹 2"/>
            <p:cNvGrpSpPr/>
            <p:nvPr/>
          </p:nvGrpSpPr>
          <p:grpSpPr>
            <a:xfrm>
              <a:off x="151930" y="4370803"/>
              <a:ext cx="9303054" cy="1775656"/>
              <a:chOff x="151930" y="4370803"/>
              <a:chExt cx="9303054" cy="1775656"/>
            </a:xfrm>
          </p:grpSpPr>
          <p:sp>
            <p:nvSpPr>
              <p:cNvPr id="66" name="자유형 65"/>
              <p:cNvSpPr/>
              <p:nvPr/>
            </p:nvSpPr>
            <p:spPr>
              <a:xfrm>
                <a:off x="1014395" y="4370803"/>
                <a:ext cx="7504765" cy="1219887"/>
              </a:xfrm>
              <a:custGeom>
                <a:avLst/>
                <a:gdLst>
                  <a:gd name="connsiteX0" fmla="*/ 7608357 w 7608357"/>
                  <a:gd name="connsiteY0" fmla="*/ 1337291 h 1337291"/>
                  <a:gd name="connsiteX1" fmla="*/ 6804570 w 7608357"/>
                  <a:gd name="connsiteY1" fmla="*/ 599871 h 1337291"/>
                  <a:gd name="connsiteX2" fmla="*/ 5477215 w 7608357"/>
                  <a:gd name="connsiteY2" fmla="*/ 120549 h 1337291"/>
                  <a:gd name="connsiteX3" fmla="*/ 3559925 w 7608357"/>
                  <a:gd name="connsiteY3" fmla="*/ 2562 h 1337291"/>
                  <a:gd name="connsiteX4" fmla="*/ 1672131 w 7608357"/>
                  <a:gd name="connsiteY4" fmla="*/ 194291 h 1337291"/>
                  <a:gd name="connsiteX5" fmla="*/ 499634 w 7608357"/>
                  <a:gd name="connsiteY5" fmla="*/ 430265 h 1337291"/>
                  <a:gd name="connsiteX6" fmla="*/ 71931 w 7608357"/>
                  <a:gd name="connsiteY6" fmla="*/ 673613 h 1337291"/>
                  <a:gd name="connsiteX7" fmla="*/ 5563 w 7608357"/>
                  <a:gd name="connsiteY7" fmla="*/ 939084 h 1337291"/>
                  <a:gd name="connsiteX8" fmla="*/ 130925 w 7608357"/>
                  <a:gd name="connsiteY8" fmla="*/ 1211929 h 1337291"/>
                  <a:gd name="connsiteX9" fmla="*/ 285783 w 7608357"/>
                  <a:gd name="connsiteY9" fmla="*/ 1329917 h 133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8357" h="1337291">
                    <a:moveTo>
                      <a:pt x="7608357" y="1337291"/>
                    </a:moveTo>
                    <a:cubicBezTo>
                      <a:pt x="7384058" y="1069976"/>
                      <a:pt x="7159760" y="802661"/>
                      <a:pt x="6804570" y="599871"/>
                    </a:cubicBezTo>
                    <a:cubicBezTo>
                      <a:pt x="6449380" y="397081"/>
                      <a:pt x="6017989" y="220100"/>
                      <a:pt x="5477215" y="120549"/>
                    </a:cubicBezTo>
                    <a:cubicBezTo>
                      <a:pt x="4936441" y="20998"/>
                      <a:pt x="4194106" y="-9728"/>
                      <a:pt x="3559925" y="2562"/>
                    </a:cubicBezTo>
                    <a:cubicBezTo>
                      <a:pt x="2925744" y="14852"/>
                      <a:pt x="2182179" y="123007"/>
                      <a:pt x="1672131" y="194291"/>
                    </a:cubicBezTo>
                    <a:cubicBezTo>
                      <a:pt x="1162083" y="265575"/>
                      <a:pt x="766334" y="350378"/>
                      <a:pt x="499634" y="430265"/>
                    </a:cubicBezTo>
                    <a:cubicBezTo>
                      <a:pt x="232934" y="510152"/>
                      <a:pt x="154276" y="588810"/>
                      <a:pt x="71931" y="673613"/>
                    </a:cubicBezTo>
                    <a:cubicBezTo>
                      <a:pt x="-10414" y="758416"/>
                      <a:pt x="-4269" y="849365"/>
                      <a:pt x="5563" y="939084"/>
                    </a:cubicBezTo>
                    <a:cubicBezTo>
                      <a:pt x="15395" y="1028803"/>
                      <a:pt x="84222" y="1146790"/>
                      <a:pt x="130925" y="1211929"/>
                    </a:cubicBezTo>
                    <a:cubicBezTo>
                      <a:pt x="177628" y="1277068"/>
                      <a:pt x="285783" y="1329917"/>
                      <a:pt x="285783" y="1329917"/>
                    </a:cubicBezTo>
                  </a:path>
                </a:pathLst>
              </a:cu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xmlns="" id="{F3E1C113-43F0-4F4A-961F-7EB2B2838A1D}"/>
                  </a:ext>
                </a:extLst>
              </p:cNvPr>
              <p:cNvSpPr/>
              <p:nvPr/>
            </p:nvSpPr>
            <p:spPr>
              <a:xfrm>
                <a:off x="2498475" y="5854071"/>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rPr>
                  <a:t>queue</a:t>
                </a:r>
                <a:endParaRPr lang="ko-KR" altLang="en-US" sz="1300" dirty="0">
                  <a:solidFill>
                    <a:srgbClr val="002060"/>
                  </a:solidFill>
                  <a:latin typeface="SamsungOne 400" panose="020B0503030303020204" pitchFamily="34" charset="0"/>
                </a:endParaRPr>
              </a:p>
            </p:txBody>
          </p:sp>
          <p:cxnSp>
            <p:nvCxnSpPr>
              <p:cNvPr id="51" name="직선 화살표 연결선 50">
                <a:extLst>
                  <a:ext uri="{FF2B5EF4-FFF2-40B4-BE49-F238E27FC236}">
                    <a16:creationId xmlns:a16="http://schemas.microsoft.com/office/drawing/2014/main" xmlns="" id="{06B38603-A3AF-4C49-8ACF-171C25D57D75}"/>
                  </a:ext>
                </a:extLst>
              </p:cNvPr>
              <p:cNvCxnSpPr>
                <a:cxnSpLocks/>
                <a:endCxn id="52" idx="2"/>
              </p:cNvCxnSpPr>
              <p:nvPr/>
            </p:nvCxnSpPr>
            <p:spPr>
              <a:xfrm flipV="1">
                <a:off x="5688284" y="4980747"/>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xmlns="" id="{AA485460-8E32-4DCB-9278-74C75319019B}"/>
                  </a:ext>
                </a:extLst>
              </p:cNvPr>
              <p:cNvSpPr/>
              <p:nvPr/>
            </p:nvSpPr>
            <p:spPr>
              <a:xfrm>
                <a:off x="5382985" y="4688359"/>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53" name="직선 화살표 연결선 52">
                <a:extLst>
                  <a:ext uri="{FF2B5EF4-FFF2-40B4-BE49-F238E27FC236}">
                    <a16:creationId xmlns:a16="http://schemas.microsoft.com/office/drawing/2014/main" xmlns="" id="{23A8528C-E774-4597-8948-CCC381609DEA}"/>
                  </a:ext>
                </a:extLst>
              </p:cNvPr>
              <p:cNvCxnSpPr>
                <a:cxnSpLocks/>
                <a:endCxn id="54" idx="2"/>
              </p:cNvCxnSpPr>
              <p:nvPr/>
            </p:nvCxnSpPr>
            <p:spPr>
              <a:xfrm flipV="1">
                <a:off x="6485364" y="4974477"/>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xmlns="" id="{82553DE9-29DF-4D3B-8CC3-EE5D7FA481DB}"/>
                  </a:ext>
                </a:extLst>
              </p:cNvPr>
              <p:cNvSpPr/>
              <p:nvPr/>
            </p:nvSpPr>
            <p:spPr>
              <a:xfrm>
                <a:off x="6180065" y="4682089"/>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64" name="직사각형 63">
                <a:extLst>
                  <a:ext uri="{FF2B5EF4-FFF2-40B4-BE49-F238E27FC236}">
                    <a16:creationId xmlns:a16="http://schemas.microsoft.com/office/drawing/2014/main" xmlns="" id="{0BD38653-48D2-4D79-AEC9-ACFB2489E507}"/>
                  </a:ext>
                </a:extLst>
              </p:cNvPr>
              <p:cNvSpPr/>
              <p:nvPr/>
            </p:nvSpPr>
            <p:spPr>
              <a:xfrm>
                <a:off x="5380485" y="548778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65" name="직사각형 64">
                <a:extLst>
                  <a:ext uri="{FF2B5EF4-FFF2-40B4-BE49-F238E27FC236}">
                    <a16:creationId xmlns:a16="http://schemas.microsoft.com/office/drawing/2014/main" xmlns="" id="{C24953BF-BED0-441D-A76A-DAC9FAA718E4}"/>
                  </a:ext>
                </a:extLst>
              </p:cNvPr>
              <p:cNvSpPr/>
              <p:nvPr/>
            </p:nvSpPr>
            <p:spPr>
              <a:xfrm>
                <a:off x="6180065" y="5487780"/>
                <a:ext cx="610597"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grpSp>
            <p:nvGrpSpPr>
              <p:cNvPr id="77" name="그룹 76">
                <a:extLst>
                  <a:ext uri="{FF2B5EF4-FFF2-40B4-BE49-F238E27FC236}">
                    <a16:creationId xmlns:a16="http://schemas.microsoft.com/office/drawing/2014/main" xmlns="" id="{E8DA9B8C-D643-485B-9E56-28827D26CB5D}"/>
                  </a:ext>
                </a:extLst>
              </p:cNvPr>
              <p:cNvGrpSpPr/>
              <p:nvPr/>
            </p:nvGrpSpPr>
            <p:grpSpPr>
              <a:xfrm>
                <a:off x="1276268" y="5384218"/>
                <a:ext cx="5639544" cy="435722"/>
                <a:chOff x="1178430" y="2857500"/>
                <a:chExt cx="3551832" cy="319454"/>
              </a:xfrm>
            </p:grpSpPr>
            <p:cxnSp>
              <p:nvCxnSpPr>
                <p:cNvPr id="79" name="직선 연결선 78">
                  <a:extLst>
                    <a:ext uri="{FF2B5EF4-FFF2-40B4-BE49-F238E27FC236}">
                      <a16:creationId xmlns:a16="http://schemas.microsoft.com/office/drawing/2014/main" xmlns="" id="{244A14BE-6E55-41FF-A13C-12898C49892C}"/>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xmlns="" id="{D799319D-5E32-4609-AAE1-B96962F09E87}"/>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1" name="직사각형 80">
                <a:extLst>
                  <a:ext uri="{FF2B5EF4-FFF2-40B4-BE49-F238E27FC236}">
                    <a16:creationId xmlns:a16="http://schemas.microsoft.com/office/drawing/2014/main" xmlns="" id="{9DC75365-5EEF-4F6A-BFD0-98AF2691FCDA}"/>
                  </a:ext>
                </a:extLst>
              </p:cNvPr>
              <p:cNvSpPr/>
              <p:nvPr/>
            </p:nvSpPr>
            <p:spPr>
              <a:xfrm>
                <a:off x="8273506" y="5482899"/>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cxnSp>
            <p:nvCxnSpPr>
              <p:cNvPr id="82" name="직선 화살표 연결선 81">
                <a:extLst>
                  <a:ext uri="{FF2B5EF4-FFF2-40B4-BE49-F238E27FC236}">
                    <a16:creationId xmlns:a16="http://schemas.microsoft.com/office/drawing/2014/main" xmlns="" id="{E4608F25-452C-4EB1-ABF7-99226B3D6790}"/>
                  </a:ext>
                </a:extLst>
              </p:cNvPr>
              <p:cNvCxnSpPr>
                <a:stCxn id="65" idx="3"/>
                <a:endCxn id="81" idx="1"/>
              </p:cNvCxnSpPr>
              <p:nvPr/>
            </p:nvCxnSpPr>
            <p:spPr>
              <a:xfrm flipV="1">
                <a:off x="6790662" y="5597199"/>
                <a:ext cx="1482844" cy="488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xmlns="" id="{397F0D10-402E-463B-AFA2-26ACF354FC00}"/>
                  </a:ext>
                </a:extLst>
              </p:cNvPr>
              <p:cNvSpPr/>
              <p:nvPr/>
            </p:nvSpPr>
            <p:spPr>
              <a:xfrm>
                <a:off x="7595704" y="5837520"/>
                <a:ext cx="1859280" cy="292388"/>
              </a:xfrm>
              <a:prstGeom prst="rect">
                <a:avLst/>
              </a:prstGeom>
            </p:spPr>
            <p:txBody>
              <a:bodyPr wrap="square">
                <a:spAutoFit/>
              </a:bodyPr>
              <a:lstStyle/>
              <a:p>
                <a:pPr algn="ctr"/>
                <a:r>
                  <a:rPr lang="en-US" altLang="ko-KR" sz="1300" dirty="0">
                    <a:solidFill>
                      <a:srgbClr val="FF0000"/>
                    </a:solidFill>
                    <a:latin typeface="SamsungOne 400" panose="020B0503030303020204" pitchFamily="34" charset="0"/>
                    <a:ea typeface="+mn-ea"/>
                    <a:cs typeface="+mn-cs"/>
                  </a:rPr>
                  <a:t>count = 2</a:t>
                </a:r>
                <a:endParaRPr lang="ko-KR" altLang="en-US" sz="1300" dirty="0">
                  <a:solidFill>
                    <a:srgbClr val="FF0000"/>
                  </a:solidFill>
                  <a:latin typeface="SamsungOne 400" panose="020B0503030303020204" pitchFamily="34" charset="0"/>
                  <a:ea typeface="+mn-ea"/>
                  <a:cs typeface="+mn-cs"/>
                </a:endParaRPr>
              </a:p>
            </p:txBody>
          </p:sp>
          <p:sp>
            <p:nvSpPr>
              <p:cNvPr id="59" name="직사각형 58">
                <a:extLst>
                  <a:ext uri="{FF2B5EF4-FFF2-40B4-BE49-F238E27FC236}">
                    <a16:creationId xmlns:a16="http://schemas.microsoft.com/office/drawing/2014/main" xmlns="" id="{6D1D04B1-FB75-4DD0-A642-BC5D7231F1DE}"/>
                  </a:ext>
                </a:extLst>
              </p:cNvPr>
              <p:cNvSpPr/>
              <p:nvPr/>
            </p:nvSpPr>
            <p:spPr>
              <a:xfrm>
                <a:off x="6859622" y="5256809"/>
                <a:ext cx="1304229" cy="292388"/>
              </a:xfrm>
              <a:prstGeom prst="rect">
                <a:avLst/>
              </a:prstGeom>
              <a:ln>
                <a:noFill/>
              </a:ln>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dequeue</a:t>
                </a:r>
                <a:endParaRPr lang="ko-KR" altLang="en-US" sz="1300" dirty="0">
                  <a:solidFill>
                    <a:srgbClr val="002060"/>
                  </a:solidFill>
                  <a:latin typeface="SamsungOne 400" panose="020B0503030303020204" pitchFamily="34" charset="0"/>
                  <a:ea typeface="+mn-ea"/>
                  <a:cs typeface="+mn-cs"/>
                </a:endParaRPr>
              </a:p>
            </p:txBody>
          </p:sp>
          <p:sp>
            <p:nvSpPr>
              <p:cNvPr id="60" name="직사각형 59">
                <a:extLst>
                  <a:ext uri="{FF2B5EF4-FFF2-40B4-BE49-F238E27FC236}">
                    <a16:creationId xmlns:a16="http://schemas.microsoft.com/office/drawing/2014/main" xmlns="" id="{C7081F42-4E0F-4FA9-8F9A-AC0C7F226EE1}"/>
                  </a:ext>
                </a:extLst>
              </p:cNvPr>
              <p:cNvSpPr/>
              <p:nvPr/>
            </p:nvSpPr>
            <p:spPr>
              <a:xfrm>
                <a:off x="151930" y="4473956"/>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enqueue</a:t>
                </a:r>
                <a:endParaRPr lang="ko-KR" altLang="en-US" sz="1300" dirty="0">
                  <a:solidFill>
                    <a:srgbClr val="002060"/>
                  </a:solidFill>
                  <a:latin typeface="SamsungOne 400" panose="020B0503030303020204" pitchFamily="34" charset="0"/>
                  <a:ea typeface="+mn-ea"/>
                  <a:cs typeface="+mn-cs"/>
                </a:endParaRPr>
              </a:p>
            </p:txBody>
          </p:sp>
        </p:grpSp>
      </p:grpSp>
      <p:sp>
        <p:nvSpPr>
          <p:cNvPr id="49" name="직사각형 4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57" name="직사각형 5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62" name="직사각형 61">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Repeat the same process until one element remains in the queue.</a:t>
            </a:r>
          </a:p>
        </p:txBody>
      </p:sp>
      <p:grpSp>
        <p:nvGrpSpPr>
          <p:cNvPr id="44" name="그룹 43"/>
          <p:cNvGrpSpPr/>
          <p:nvPr/>
        </p:nvGrpSpPr>
        <p:grpSpPr>
          <a:xfrm>
            <a:off x="361950" y="1322141"/>
            <a:ext cx="9106050" cy="743069"/>
            <a:chOff x="361950" y="1220103"/>
            <a:chExt cx="9106050" cy="743069"/>
          </a:xfrm>
        </p:grpSpPr>
        <p:sp>
          <p:nvSpPr>
            <p:cNvPr id="48" name="직사각형 47">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Josephus Problem</a:t>
              </a:r>
            </a:p>
          </p:txBody>
        </p:sp>
        <p:sp>
          <p:nvSpPr>
            <p:cNvPr id="56" name="TextBox 55">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defPPr>
                <a:defRPr lang="ko-KR"/>
              </a:defPPr>
              <a:lvl1pPr defTabSz="-45199300">
                <a:defRPr b="1">
                  <a:solidFill>
                    <a:srgbClr val="000000"/>
                  </a:solidFill>
                  <a:latin typeface="Samsung Sharp Sans" pitchFamily="2" charset="0"/>
                  <a:ea typeface="Samsung Sharp Sans" pitchFamily="2" charset="0"/>
                  <a:cs typeface="Samsung Sharp Sans" pitchFamily="2" charset="0"/>
                </a:defRPr>
              </a:lvl1pPr>
            </a:lstStyle>
            <a:p>
              <a:r>
                <a:rPr lang="en-US" altLang="ko-KR" dirty="0"/>
                <a:t>1.2. Solving the problem using a queue</a:t>
              </a:r>
            </a:p>
          </p:txBody>
        </p:sp>
      </p:grpSp>
    </p:spTree>
    <p:extLst>
      <p:ext uri="{BB962C8B-B14F-4D97-AF65-F5344CB8AC3E}">
        <p14:creationId xmlns:p14="http://schemas.microsoft.com/office/powerpoint/2010/main" val="15768783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30" name="직사각형 2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33" name="직사각형 32">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Repeat the same process until one element remains in the queue.</a:t>
            </a:r>
          </a:p>
        </p:txBody>
      </p:sp>
      <p:grpSp>
        <p:nvGrpSpPr>
          <p:cNvPr id="24" name="그룹 23"/>
          <p:cNvGrpSpPr/>
          <p:nvPr/>
        </p:nvGrpSpPr>
        <p:grpSpPr>
          <a:xfrm>
            <a:off x="361950" y="1322141"/>
            <a:ext cx="9106050" cy="743069"/>
            <a:chOff x="361950" y="1220103"/>
            <a:chExt cx="9106050" cy="743069"/>
          </a:xfrm>
        </p:grpSpPr>
        <p:sp>
          <p:nvSpPr>
            <p:cNvPr id="25" name="직사각형 24">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Josephus Problem</a:t>
              </a:r>
            </a:p>
          </p:txBody>
        </p:sp>
        <p:sp>
          <p:nvSpPr>
            <p:cNvPr id="27" name="TextBox 26">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defPPr>
                <a:defRPr lang="ko-KR"/>
              </a:defPPr>
              <a:lvl1pPr defTabSz="-45199300">
                <a:defRPr b="1">
                  <a:solidFill>
                    <a:srgbClr val="000000"/>
                  </a:solidFill>
                  <a:latin typeface="Samsung Sharp Sans" pitchFamily="2" charset="0"/>
                  <a:ea typeface="Samsung Sharp Sans" pitchFamily="2" charset="0"/>
                  <a:cs typeface="Samsung Sharp Sans" pitchFamily="2" charset="0"/>
                </a:defRPr>
              </a:lvl1pPr>
            </a:lstStyle>
            <a:p>
              <a:r>
                <a:rPr lang="en-US" altLang="ko-KR" dirty="0"/>
                <a:t>1.2. Solving the problem using a queue</a:t>
              </a:r>
            </a:p>
          </p:txBody>
        </p:sp>
      </p:grpSp>
      <p:grpSp>
        <p:nvGrpSpPr>
          <p:cNvPr id="2" name="그룹 1"/>
          <p:cNvGrpSpPr/>
          <p:nvPr/>
        </p:nvGrpSpPr>
        <p:grpSpPr>
          <a:xfrm>
            <a:off x="776657" y="3003311"/>
            <a:ext cx="8377699" cy="2534097"/>
            <a:chOff x="881297" y="3376381"/>
            <a:chExt cx="8377699" cy="2534097"/>
          </a:xfrm>
        </p:grpSpPr>
        <p:sp>
          <p:nvSpPr>
            <p:cNvPr id="59" name="직사각형 58">
              <a:extLst>
                <a:ext uri="{FF2B5EF4-FFF2-40B4-BE49-F238E27FC236}">
                  <a16:creationId xmlns:a16="http://schemas.microsoft.com/office/drawing/2014/main" xmlns="" id="{6856DFEE-50C2-4C25-A2B7-67000829C960}"/>
                </a:ext>
              </a:extLst>
            </p:cNvPr>
            <p:cNvSpPr/>
            <p:nvPr/>
          </p:nvSpPr>
          <p:spPr>
            <a:xfrm>
              <a:off x="2302487" y="4548363"/>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queue</a:t>
              </a:r>
              <a:endParaRPr lang="ko-KR" altLang="en-US" sz="1300" dirty="0">
                <a:solidFill>
                  <a:srgbClr val="002060"/>
                </a:solidFill>
                <a:latin typeface="SamsungOne 400" panose="020B0503030303020204" pitchFamily="34" charset="0"/>
                <a:ea typeface="+mn-ea"/>
                <a:cs typeface="+mn-cs"/>
              </a:endParaRPr>
            </a:p>
          </p:txBody>
        </p:sp>
        <p:cxnSp>
          <p:nvCxnSpPr>
            <p:cNvPr id="60" name="직선 화살표 연결선 59">
              <a:extLst>
                <a:ext uri="{FF2B5EF4-FFF2-40B4-BE49-F238E27FC236}">
                  <a16:creationId xmlns:a16="http://schemas.microsoft.com/office/drawing/2014/main" xmlns="" id="{99BD04E4-F7EC-445B-BF80-F653C5918A52}"/>
                </a:ext>
              </a:extLst>
            </p:cNvPr>
            <p:cNvCxnSpPr>
              <a:cxnSpLocks/>
              <a:endCxn id="61" idx="2"/>
            </p:cNvCxnSpPr>
            <p:nvPr/>
          </p:nvCxnSpPr>
          <p:spPr>
            <a:xfrm flipV="1">
              <a:off x="5482136" y="3675039"/>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xmlns="" id="{2A9FC260-6BBE-4F19-8A15-29AC7B07C21D}"/>
                </a:ext>
              </a:extLst>
            </p:cNvPr>
            <p:cNvSpPr/>
            <p:nvPr/>
          </p:nvSpPr>
          <p:spPr>
            <a:xfrm>
              <a:off x="5176837" y="338265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62" name="직선 화살표 연결선 61">
              <a:extLst>
                <a:ext uri="{FF2B5EF4-FFF2-40B4-BE49-F238E27FC236}">
                  <a16:creationId xmlns:a16="http://schemas.microsoft.com/office/drawing/2014/main" xmlns="" id="{9AC025E3-63D1-4F6B-8622-68E50EBF0F7D}"/>
                </a:ext>
              </a:extLst>
            </p:cNvPr>
            <p:cNvCxnSpPr>
              <a:cxnSpLocks/>
              <a:endCxn id="63" idx="2"/>
            </p:cNvCxnSpPr>
            <p:nvPr/>
          </p:nvCxnSpPr>
          <p:spPr>
            <a:xfrm flipV="1">
              <a:off x="6289376" y="3668769"/>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xmlns="" id="{0EAE02A6-CEEF-4494-9677-6D3D23A1DAF7}"/>
                </a:ext>
              </a:extLst>
            </p:cNvPr>
            <p:cNvSpPr/>
            <p:nvPr/>
          </p:nvSpPr>
          <p:spPr>
            <a:xfrm>
              <a:off x="5984077" y="337638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69" name="직사각형 68">
              <a:extLst>
                <a:ext uri="{FF2B5EF4-FFF2-40B4-BE49-F238E27FC236}">
                  <a16:creationId xmlns:a16="http://schemas.microsoft.com/office/drawing/2014/main" xmlns="" id="{1586791F-924B-4449-BE92-F55AB4FD6910}"/>
                </a:ext>
              </a:extLst>
            </p:cNvPr>
            <p:cNvSpPr/>
            <p:nvPr/>
          </p:nvSpPr>
          <p:spPr>
            <a:xfrm>
              <a:off x="5184497" y="418207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70" name="직사각형 69">
              <a:extLst>
                <a:ext uri="{FF2B5EF4-FFF2-40B4-BE49-F238E27FC236}">
                  <a16:creationId xmlns:a16="http://schemas.microsoft.com/office/drawing/2014/main" xmlns="" id="{1C486BCC-45EB-4E50-B9AF-A4E3D8D44270}"/>
                </a:ext>
              </a:extLst>
            </p:cNvPr>
            <p:cNvSpPr/>
            <p:nvPr/>
          </p:nvSpPr>
          <p:spPr>
            <a:xfrm>
              <a:off x="5984077" y="4182072"/>
              <a:ext cx="610597"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grpSp>
          <p:nvGrpSpPr>
            <p:cNvPr id="71" name="그룹 70">
              <a:extLst>
                <a:ext uri="{FF2B5EF4-FFF2-40B4-BE49-F238E27FC236}">
                  <a16:creationId xmlns:a16="http://schemas.microsoft.com/office/drawing/2014/main" xmlns="" id="{E1BCD48B-DF01-4CDB-AE01-3F36B7A8DDA5}"/>
                </a:ext>
              </a:extLst>
            </p:cNvPr>
            <p:cNvGrpSpPr/>
            <p:nvPr/>
          </p:nvGrpSpPr>
          <p:grpSpPr>
            <a:xfrm>
              <a:off x="1080280" y="4078510"/>
              <a:ext cx="5639544" cy="435722"/>
              <a:chOff x="1178430" y="2857500"/>
              <a:chExt cx="3551832" cy="319454"/>
            </a:xfrm>
          </p:grpSpPr>
          <p:cxnSp>
            <p:nvCxnSpPr>
              <p:cNvPr id="72" name="직선 연결선 71">
                <a:extLst>
                  <a:ext uri="{FF2B5EF4-FFF2-40B4-BE49-F238E27FC236}">
                    <a16:creationId xmlns:a16="http://schemas.microsoft.com/office/drawing/2014/main" xmlns="" id="{41F658A7-6844-4E17-8A16-E451C412260F}"/>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C43CCE0A-16BF-4CCA-AD40-667A0C5DA770}"/>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 name="직사각형 73">
              <a:extLst>
                <a:ext uri="{FF2B5EF4-FFF2-40B4-BE49-F238E27FC236}">
                  <a16:creationId xmlns:a16="http://schemas.microsoft.com/office/drawing/2014/main" xmlns="" id="{09F245B6-7675-4A09-8077-F09365DF90F2}"/>
                </a:ext>
              </a:extLst>
            </p:cNvPr>
            <p:cNvSpPr/>
            <p:nvPr/>
          </p:nvSpPr>
          <p:spPr>
            <a:xfrm>
              <a:off x="8024058" y="418207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cxnSp>
          <p:nvCxnSpPr>
            <p:cNvPr id="75" name="직선 화살표 연결선 74">
              <a:extLst>
                <a:ext uri="{FF2B5EF4-FFF2-40B4-BE49-F238E27FC236}">
                  <a16:creationId xmlns:a16="http://schemas.microsoft.com/office/drawing/2014/main" xmlns="" id="{D711CFFA-25FB-4085-BAB0-5F6E235EAF5F}"/>
                </a:ext>
              </a:extLst>
            </p:cNvPr>
            <p:cNvCxnSpPr>
              <a:stCxn id="70" idx="3"/>
              <a:endCxn id="74" idx="1"/>
            </p:cNvCxnSpPr>
            <p:nvPr/>
          </p:nvCxnSpPr>
          <p:spPr>
            <a:xfrm flipV="1">
              <a:off x="6594674" y="4296371"/>
              <a:ext cx="1429384" cy="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xmlns="" id="{04043B28-011C-42A3-81C1-34AEB37D474D}"/>
                </a:ext>
              </a:extLst>
            </p:cNvPr>
            <p:cNvSpPr/>
            <p:nvPr/>
          </p:nvSpPr>
          <p:spPr>
            <a:xfrm>
              <a:off x="7399716" y="4531812"/>
              <a:ext cx="1859280" cy="292388"/>
            </a:xfrm>
            <a:prstGeom prst="rect">
              <a:avLst/>
            </a:prstGeom>
          </p:spPr>
          <p:txBody>
            <a:bodyPr wrap="square">
              <a:spAutoFit/>
            </a:bodyPr>
            <a:lstStyle/>
            <a:p>
              <a:pPr algn="ctr"/>
              <a:r>
                <a:rPr lang="en-US" altLang="ko-KR" sz="1300" dirty="0">
                  <a:solidFill>
                    <a:srgbClr val="FF0000"/>
                  </a:solidFill>
                  <a:latin typeface="SamsungOne 400" panose="020B0503030303020204" pitchFamily="34" charset="0"/>
                  <a:ea typeface="+mn-ea"/>
                  <a:cs typeface="+mn-cs"/>
                </a:rPr>
                <a:t>count = 3</a:t>
              </a:r>
              <a:endParaRPr lang="ko-KR" altLang="en-US" sz="1300" dirty="0">
                <a:solidFill>
                  <a:srgbClr val="FF0000"/>
                </a:solidFill>
                <a:latin typeface="SamsungOne 400" panose="020B0503030303020204" pitchFamily="34" charset="0"/>
                <a:ea typeface="+mn-ea"/>
                <a:cs typeface="+mn-cs"/>
              </a:endParaRPr>
            </a:p>
          </p:txBody>
        </p:sp>
        <p:sp>
          <p:nvSpPr>
            <p:cNvPr id="78" name="직사각형 77">
              <a:extLst>
                <a:ext uri="{FF2B5EF4-FFF2-40B4-BE49-F238E27FC236}">
                  <a16:creationId xmlns:a16="http://schemas.microsoft.com/office/drawing/2014/main" xmlns="" id="{7CB9EA80-F844-49D0-8E2E-9E1AA11E2FCF}"/>
                </a:ext>
              </a:extLst>
            </p:cNvPr>
            <p:cNvSpPr/>
            <p:nvPr/>
          </p:nvSpPr>
          <p:spPr>
            <a:xfrm>
              <a:off x="881297" y="4182070"/>
              <a:ext cx="169885"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rgbClr val="002060"/>
                </a:solidFill>
                <a:latin typeface="SamsungOne 400" panose="020B0503030303020204" pitchFamily="34" charset="0"/>
              </a:endParaRPr>
            </a:p>
          </p:txBody>
        </p:sp>
        <p:sp>
          <p:nvSpPr>
            <p:cNvPr id="44" name="직사각형 43">
              <a:extLst>
                <a:ext uri="{FF2B5EF4-FFF2-40B4-BE49-F238E27FC236}">
                  <a16:creationId xmlns:a16="http://schemas.microsoft.com/office/drawing/2014/main" xmlns="" id="{73DD117D-BBC8-463C-AB4A-83C8CC9FF04E}"/>
                </a:ext>
              </a:extLst>
            </p:cNvPr>
            <p:cNvSpPr/>
            <p:nvPr/>
          </p:nvSpPr>
          <p:spPr>
            <a:xfrm>
              <a:off x="1186598" y="5618090"/>
              <a:ext cx="2398740" cy="292388"/>
            </a:xfrm>
            <a:prstGeom prst="rect">
              <a:avLst/>
            </a:prstGeom>
          </p:spPr>
          <p:txBody>
            <a:bodyPr wrap="square">
              <a:spAutoFit/>
            </a:bodyPr>
            <a:lstStyle/>
            <a:p>
              <a:r>
                <a:rPr lang="en-US" altLang="ko-KR" sz="1300" dirty="0">
                  <a:solidFill>
                    <a:srgbClr val="002060"/>
                  </a:solidFill>
                  <a:latin typeface="SamsungOne 400" panose="020B0503030303020204" pitchFamily="34" charset="0"/>
                  <a:ea typeface="+mn-ea"/>
                  <a:cs typeface="+mn-cs"/>
                </a:rPr>
                <a:t>sequence = [3, 6, 2, 7, 5, 1]</a:t>
              </a:r>
              <a:endParaRPr lang="ko-KR" altLang="en-US" sz="1300" dirty="0">
                <a:solidFill>
                  <a:srgbClr val="002060"/>
                </a:solidFill>
                <a:latin typeface="SamsungOne 400" panose="020B0503030303020204" pitchFamily="34" charset="0"/>
                <a:ea typeface="+mn-ea"/>
                <a:cs typeface="+mn-cs"/>
              </a:endParaRPr>
            </a:p>
          </p:txBody>
        </p:sp>
        <p:sp>
          <p:nvSpPr>
            <p:cNvPr id="26" name="직사각형 25">
              <a:extLst>
                <a:ext uri="{FF2B5EF4-FFF2-40B4-BE49-F238E27FC236}">
                  <a16:creationId xmlns:a16="http://schemas.microsoft.com/office/drawing/2014/main" xmlns="" id="{2D4BD9C7-8FC3-4EEA-BB34-AB29982E097F}"/>
                </a:ext>
              </a:extLst>
            </p:cNvPr>
            <p:cNvSpPr/>
            <p:nvPr/>
          </p:nvSpPr>
          <p:spPr>
            <a:xfrm>
              <a:off x="6719824" y="3914937"/>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dequeue</a:t>
              </a:r>
              <a:endParaRPr lang="ko-KR" altLang="en-US" sz="1300" dirty="0">
                <a:solidFill>
                  <a:srgbClr val="002060"/>
                </a:solidFill>
                <a:latin typeface="SamsungOne 400" panose="020B0503030303020204" pitchFamily="34" charset="0"/>
                <a:ea typeface="+mn-ea"/>
                <a:cs typeface="+mn-cs"/>
              </a:endParaRPr>
            </a:p>
          </p:txBody>
        </p:sp>
        <p:sp>
          <p:nvSpPr>
            <p:cNvPr id="28" name="자유형 27"/>
            <p:cNvSpPr/>
            <p:nvPr/>
          </p:nvSpPr>
          <p:spPr>
            <a:xfrm>
              <a:off x="3169920" y="4296369"/>
              <a:ext cx="5932254" cy="1456732"/>
            </a:xfrm>
            <a:custGeom>
              <a:avLst/>
              <a:gdLst>
                <a:gd name="connsiteX0" fmla="*/ 6172200 w 6614160"/>
                <a:gd name="connsiteY0" fmla="*/ 0 h 1432560"/>
                <a:gd name="connsiteX1" fmla="*/ 6431280 w 6614160"/>
                <a:gd name="connsiteY1" fmla="*/ 60960 h 1432560"/>
                <a:gd name="connsiteX2" fmla="*/ 6576060 w 6614160"/>
                <a:gd name="connsiteY2" fmla="*/ 182880 h 1432560"/>
                <a:gd name="connsiteX3" fmla="*/ 6614160 w 6614160"/>
                <a:gd name="connsiteY3" fmla="*/ 388620 h 1432560"/>
                <a:gd name="connsiteX4" fmla="*/ 6576060 w 6614160"/>
                <a:gd name="connsiteY4" fmla="*/ 617220 h 1432560"/>
                <a:gd name="connsiteX5" fmla="*/ 6461760 w 6614160"/>
                <a:gd name="connsiteY5" fmla="*/ 746760 h 1432560"/>
                <a:gd name="connsiteX6" fmla="*/ 6202680 w 6614160"/>
                <a:gd name="connsiteY6" fmla="*/ 861060 h 1432560"/>
                <a:gd name="connsiteX7" fmla="*/ 5608320 w 6614160"/>
                <a:gd name="connsiteY7" fmla="*/ 1028700 h 1432560"/>
                <a:gd name="connsiteX8" fmla="*/ 3886200 w 6614160"/>
                <a:gd name="connsiteY8" fmla="*/ 1295400 h 1432560"/>
                <a:gd name="connsiteX9" fmla="*/ 0 w 6614160"/>
                <a:gd name="connsiteY9" fmla="*/ 1432560 h 14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4160" h="1432560">
                  <a:moveTo>
                    <a:pt x="6172200" y="0"/>
                  </a:moveTo>
                  <a:cubicBezTo>
                    <a:pt x="6268085" y="15240"/>
                    <a:pt x="6363970" y="30480"/>
                    <a:pt x="6431280" y="60960"/>
                  </a:cubicBezTo>
                  <a:cubicBezTo>
                    <a:pt x="6498590" y="91440"/>
                    <a:pt x="6545580" y="128270"/>
                    <a:pt x="6576060" y="182880"/>
                  </a:cubicBezTo>
                  <a:cubicBezTo>
                    <a:pt x="6606540" y="237490"/>
                    <a:pt x="6614160" y="316230"/>
                    <a:pt x="6614160" y="388620"/>
                  </a:cubicBezTo>
                  <a:cubicBezTo>
                    <a:pt x="6614160" y="461010"/>
                    <a:pt x="6601460" y="557530"/>
                    <a:pt x="6576060" y="617220"/>
                  </a:cubicBezTo>
                  <a:cubicBezTo>
                    <a:pt x="6550660" y="676910"/>
                    <a:pt x="6523990" y="706120"/>
                    <a:pt x="6461760" y="746760"/>
                  </a:cubicBezTo>
                  <a:cubicBezTo>
                    <a:pt x="6399530" y="787400"/>
                    <a:pt x="6344920" y="814070"/>
                    <a:pt x="6202680" y="861060"/>
                  </a:cubicBezTo>
                  <a:cubicBezTo>
                    <a:pt x="6060440" y="908050"/>
                    <a:pt x="5994400" y="956310"/>
                    <a:pt x="5608320" y="1028700"/>
                  </a:cubicBezTo>
                  <a:cubicBezTo>
                    <a:pt x="5222240" y="1101090"/>
                    <a:pt x="4820920" y="1228090"/>
                    <a:pt x="3886200" y="1295400"/>
                  </a:cubicBezTo>
                  <a:cubicBezTo>
                    <a:pt x="2951480" y="1362710"/>
                    <a:pt x="647700" y="1409700"/>
                    <a:pt x="0" y="1432560"/>
                  </a:cubicBezTo>
                </a:path>
              </a:pathLst>
            </a:cu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11011162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949877" y="3117301"/>
            <a:ext cx="7142756" cy="2534097"/>
            <a:chOff x="881297" y="3376381"/>
            <a:chExt cx="7142756" cy="2534097"/>
          </a:xfrm>
        </p:grpSpPr>
        <p:sp>
          <p:nvSpPr>
            <p:cNvPr id="59" name="직사각형 58">
              <a:extLst>
                <a:ext uri="{FF2B5EF4-FFF2-40B4-BE49-F238E27FC236}">
                  <a16:creationId xmlns:a16="http://schemas.microsoft.com/office/drawing/2014/main" xmlns="" id="{6856DFEE-50C2-4C25-A2B7-67000829C960}"/>
                </a:ext>
              </a:extLst>
            </p:cNvPr>
            <p:cNvSpPr/>
            <p:nvPr/>
          </p:nvSpPr>
          <p:spPr>
            <a:xfrm>
              <a:off x="2302487" y="4548363"/>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queue</a:t>
              </a:r>
              <a:endParaRPr lang="ko-KR" altLang="en-US" sz="1300" dirty="0">
                <a:solidFill>
                  <a:srgbClr val="002060"/>
                </a:solidFill>
                <a:latin typeface="SamsungOne 400" panose="020B0503030303020204" pitchFamily="34" charset="0"/>
                <a:ea typeface="+mn-ea"/>
                <a:cs typeface="+mn-cs"/>
              </a:endParaRPr>
            </a:p>
          </p:txBody>
        </p:sp>
        <p:cxnSp>
          <p:nvCxnSpPr>
            <p:cNvPr id="62" name="직선 화살표 연결선 61">
              <a:extLst>
                <a:ext uri="{FF2B5EF4-FFF2-40B4-BE49-F238E27FC236}">
                  <a16:creationId xmlns:a16="http://schemas.microsoft.com/office/drawing/2014/main" xmlns="" id="{9AC025E3-63D1-4F6B-8622-68E50EBF0F7D}"/>
                </a:ext>
              </a:extLst>
            </p:cNvPr>
            <p:cNvCxnSpPr>
              <a:cxnSpLocks/>
              <a:endCxn id="63" idx="2"/>
            </p:cNvCxnSpPr>
            <p:nvPr/>
          </p:nvCxnSpPr>
          <p:spPr>
            <a:xfrm flipV="1">
              <a:off x="6289376" y="3868824"/>
              <a:ext cx="0" cy="201273"/>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xmlns="" id="{0EAE02A6-CEEF-4494-9677-6D3D23A1DAF7}"/>
                </a:ext>
              </a:extLst>
            </p:cNvPr>
            <p:cNvSpPr/>
            <p:nvPr/>
          </p:nvSpPr>
          <p:spPr>
            <a:xfrm>
              <a:off x="5984077" y="3376381"/>
              <a:ext cx="610597" cy="492443"/>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 rear</a:t>
              </a:r>
              <a:endParaRPr lang="ko-KR" altLang="en-US" sz="1300" dirty="0">
                <a:solidFill>
                  <a:srgbClr val="002060"/>
                </a:solidFill>
                <a:latin typeface="SamsungOne 400" panose="020B0503030303020204" pitchFamily="34" charset="0"/>
                <a:ea typeface="+mn-ea"/>
                <a:cs typeface="+mn-cs"/>
              </a:endParaRPr>
            </a:p>
          </p:txBody>
        </p:sp>
        <p:sp>
          <p:nvSpPr>
            <p:cNvPr id="70" name="직사각형 69">
              <a:extLst>
                <a:ext uri="{FF2B5EF4-FFF2-40B4-BE49-F238E27FC236}">
                  <a16:creationId xmlns:a16="http://schemas.microsoft.com/office/drawing/2014/main" xmlns="" id="{1C486BCC-45EB-4E50-B9AF-A4E3D8D44270}"/>
                </a:ext>
              </a:extLst>
            </p:cNvPr>
            <p:cNvSpPr/>
            <p:nvPr/>
          </p:nvSpPr>
          <p:spPr>
            <a:xfrm>
              <a:off x="5984077" y="4182072"/>
              <a:ext cx="610597"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grpSp>
          <p:nvGrpSpPr>
            <p:cNvPr id="71" name="그룹 70">
              <a:extLst>
                <a:ext uri="{FF2B5EF4-FFF2-40B4-BE49-F238E27FC236}">
                  <a16:creationId xmlns:a16="http://schemas.microsoft.com/office/drawing/2014/main" xmlns="" id="{E1BCD48B-DF01-4CDB-AE01-3F36B7A8DDA5}"/>
                </a:ext>
              </a:extLst>
            </p:cNvPr>
            <p:cNvGrpSpPr/>
            <p:nvPr/>
          </p:nvGrpSpPr>
          <p:grpSpPr>
            <a:xfrm>
              <a:off x="1080280" y="4078510"/>
              <a:ext cx="5639544" cy="435722"/>
              <a:chOff x="1178430" y="2857500"/>
              <a:chExt cx="3551832" cy="319454"/>
            </a:xfrm>
          </p:grpSpPr>
          <p:cxnSp>
            <p:nvCxnSpPr>
              <p:cNvPr id="72" name="직선 연결선 71">
                <a:extLst>
                  <a:ext uri="{FF2B5EF4-FFF2-40B4-BE49-F238E27FC236}">
                    <a16:creationId xmlns:a16="http://schemas.microsoft.com/office/drawing/2014/main" xmlns="" id="{41F658A7-6844-4E17-8A16-E451C412260F}"/>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C43CCE0A-16BF-4CCA-AD40-667A0C5DA770}"/>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직사각형 77">
              <a:extLst>
                <a:ext uri="{FF2B5EF4-FFF2-40B4-BE49-F238E27FC236}">
                  <a16:creationId xmlns:a16="http://schemas.microsoft.com/office/drawing/2014/main" xmlns="" id="{7CB9EA80-F844-49D0-8E2E-9E1AA11E2FCF}"/>
                </a:ext>
              </a:extLst>
            </p:cNvPr>
            <p:cNvSpPr/>
            <p:nvPr/>
          </p:nvSpPr>
          <p:spPr>
            <a:xfrm>
              <a:off x="881297" y="4182070"/>
              <a:ext cx="169885"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rgbClr val="002060"/>
                </a:solidFill>
                <a:latin typeface="SamsungOne 400" panose="020B0503030303020204" pitchFamily="34" charset="0"/>
              </a:endParaRPr>
            </a:p>
          </p:txBody>
        </p:sp>
        <p:sp>
          <p:nvSpPr>
            <p:cNvPr id="44" name="직사각형 43">
              <a:extLst>
                <a:ext uri="{FF2B5EF4-FFF2-40B4-BE49-F238E27FC236}">
                  <a16:creationId xmlns:a16="http://schemas.microsoft.com/office/drawing/2014/main" xmlns="" id="{73DD117D-BBC8-463C-AB4A-83C8CC9FF04E}"/>
                </a:ext>
              </a:extLst>
            </p:cNvPr>
            <p:cNvSpPr/>
            <p:nvPr/>
          </p:nvSpPr>
          <p:spPr>
            <a:xfrm>
              <a:off x="1186598" y="5618090"/>
              <a:ext cx="2398740"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sequence = [3, 6, 2, 7, 5, 1, 4]</a:t>
              </a:r>
              <a:endParaRPr lang="ko-KR" altLang="en-US" sz="1300" dirty="0">
                <a:solidFill>
                  <a:srgbClr val="002060"/>
                </a:solidFill>
                <a:latin typeface="SamsungOne 400" panose="020B0503030303020204" pitchFamily="34" charset="0"/>
                <a:ea typeface="+mn-ea"/>
                <a:cs typeface="+mn-cs"/>
              </a:endParaRPr>
            </a:p>
          </p:txBody>
        </p:sp>
        <p:cxnSp>
          <p:nvCxnSpPr>
            <p:cNvPr id="45" name="연결선: 구부러짐 44">
              <a:extLst>
                <a:ext uri="{FF2B5EF4-FFF2-40B4-BE49-F238E27FC236}">
                  <a16:creationId xmlns:a16="http://schemas.microsoft.com/office/drawing/2014/main" xmlns="" id="{84861920-F3BC-4FE4-8C03-1C9A3C91B93C}"/>
                </a:ext>
              </a:extLst>
            </p:cNvPr>
            <p:cNvCxnSpPr>
              <a:cxnSpLocks/>
              <a:stCxn id="70" idx="3"/>
              <a:endCxn id="44" idx="3"/>
            </p:cNvCxnSpPr>
            <p:nvPr/>
          </p:nvCxnSpPr>
          <p:spPr>
            <a:xfrm flipH="1">
              <a:off x="3585338" y="4296372"/>
              <a:ext cx="3009336" cy="1467912"/>
            </a:xfrm>
            <a:prstGeom prst="curvedConnector3">
              <a:avLst>
                <a:gd name="adj1" fmla="val -74106"/>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xmlns="" id="{A8A6B025-6CB3-43DC-807A-9EC50DBF4EBC}"/>
                </a:ext>
              </a:extLst>
            </p:cNvPr>
            <p:cNvSpPr/>
            <p:nvPr/>
          </p:nvSpPr>
          <p:spPr>
            <a:xfrm>
              <a:off x="6719824" y="4003984"/>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dequeue</a:t>
              </a:r>
              <a:endParaRPr lang="ko-KR" altLang="en-US" sz="1300" dirty="0">
                <a:solidFill>
                  <a:srgbClr val="002060"/>
                </a:solidFill>
                <a:latin typeface="SamsungOne 400" panose="020B0503030303020204" pitchFamily="34" charset="0"/>
                <a:ea typeface="+mn-ea"/>
                <a:cs typeface="+mn-cs"/>
              </a:endParaRPr>
            </a:p>
          </p:txBody>
        </p:sp>
      </p:grpSp>
      <p:sp>
        <p:nvSpPr>
          <p:cNvPr id="22" name="직사각형 2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3" name="직사각형 2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26" name="직사각형 25">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If only one element remains in the queue, dequeue it and add it as the last element of the sequence list.</a:t>
            </a:r>
          </a:p>
        </p:txBody>
      </p:sp>
      <p:grpSp>
        <p:nvGrpSpPr>
          <p:cNvPr id="18" name="그룹 17"/>
          <p:cNvGrpSpPr/>
          <p:nvPr/>
        </p:nvGrpSpPr>
        <p:grpSpPr>
          <a:xfrm>
            <a:off x="361950" y="1322141"/>
            <a:ext cx="9106050" cy="743069"/>
            <a:chOff x="361950" y="1220103"/>
            <a:chExt cx="9106050" cy="743069"/>
          </a:xfrm>
        </p:grpSpPr>
        <p:sp>
          <p:nvSpPr>
            <p:cNvPr id="19" name="직사각형 1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Josephus Problem</a:t>
              </a:r>
            </a:p>
          </p:txBody>
        </p:sp>
        <p:sp>
          <p:nvSpPr>
            <p:cNvPr id="20" name="TextBox 19">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Solving the problem using a queue</a:t>
              </a:r>
            </a:p>
          </p:txBody>
        </p:sp>
      </p:grpSp>
    </p:spTree>
    <p:extLst>
      <p:ext uri="{BB962C8B-B14F-4D97-AF65-F5344CB8AC3E}">
        <p14:creationId xmlns:p14="http://schemas.microsoft.com/office/powerpoint/2010/main" val="38136575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grpSp>
        <p:nvGrpSpPr>
          <p:cNvPr id="22" name="그룹 21">
            <a:extLst>
              <a:ext uri="{FF2B5EF4-FFF2-40B4-BE49-F238E27FC236}">
                <a16:creationId xmlns:a16="http://schemas.microsoft.com/office/drawing/2014/main" xmlns="" id="{A9DB7DD0-AA7A-4B07-8996-7FC36E5F9099}"/>
              </a:ext>
            </a:extLst>
          </p:cNvPr>
          <p:cNvGrpSpPr/>
          <p:nvPr/>
        </p:nvGrpSpPr>
        <p:grpSpPr>
          <a:xfrm>
            <a:off x="667020" y="5077243"/>
            <a:ext cx="8597053" cy="1178346"/>
            <a:chOff x="676851" y="3081411"/>
            <a:chExt cx="8597053" cy="1178346"/>
          </a:xfrm>
        </p:grpSpPr>
        <p:sp>
          <p:nvSpPr>
            <p:cNvPr id="23" name="모서리가 둥근 직사각형 4">
              <a:extLst>
                <a:ext uri="{FF2B5EF4-FFF2-40B4-BE49-F238E27FC236}">
                  <a16:creationId xmlns:a16="http://schemas.microsoft.com/office/drawing/2014/main" xmlns="" id="{D49205AF-D745-4C79-8100-FE9EACB201DB}"/>
                </a:ext>
              </a:extLst>
            </p:cNvPr>
            <p:cNvSpPr/>
            <p:nvPr/>
          </p:nvSpPr>
          <p:spPr>
            <a:xfrm>
              <a:off x="676851" y="3081411"/>
              <a:ext cx="8597053" cy="11783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4"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a:t>
              </a:r>
            </a:p>
          </p:txBody>
        </p:sp>
        <p:sp>
          <p:nvSpPr>
            <p:cNvPr id="26" name="TextBox 21">
              <a:extLst>
                <a:ext uri="{FF2B5EF4-FFF2-40B4-BE49-F238E27FC236}">
                  <a16:creationId xmlns:a16="http://schemas.microsoft.com/office/drawing/2014/main" xmlns="" id="{56521AD1-2372-4709-9497-BC4191E7C8E0}"/>
                </a:ext>
              </a:extLst>
            </p:cNvPr>
            <p:cNvSpPr txBox="1"/>
            <p:nvPr/>
          </p:nvSpPr>
          <p:spPr>
            <a:xfrm>
              <a:off x="1026670" y="3530602"/>
              <a:ext cx="8182579" cy="630942"/>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cs typeface="+mn-cs"/>
                </a:rPr>
                <a:t>The </a:t>
              </a:r>
              <a:r>
                <a:rPr lang="en-US" altLang="ko-KR" sz="1200" dirty="0" err="1">
                  <a:solidFill>
                    <a:prstClr val="black">
                      <a:lumMod val="85000"/>
                      <a:lumOff val="15000"/>
                    </a:prstClr>
                  </a:solidFill>
                  <a:latin typeface="SamsungOne 400" panose="020B0503030303020204" pitchFamily="34" charset="0"/>
                  <a:cs typeface="+mn-cs"/>
                </a:rPr>
                <a:t>josephus</a:t>
              </a:r>
              <a:r>
                <a:rPr lang="en-US" altLang="ko-KR" sz="1200" dirty="0">
                  <a:solidFill>
                    <a:prstClr val="black">
                      <a:lumMod val="85000"/>
                      <a:lumOff val="15000"/>
                    </a:prstClr>
                  </a:solidFill>
                  <a:latin typeface="SamsungOne 400" panose="020B0503030303020204" pitchFamily="34" charset="0"/>
                  <a:cs typeface="+mn-cs"/>
                </a:rPr>
                <a:t>() function returns Josephus permutation into a list through the input parameters n and k.</a:t>
              </a:r>
            </a:p>
            <a:p>
              <a:pPr marL="176213" indent="-17621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cs typeface="+mn-cs"/>
                </a:rPr>
                <a:t>The returning sequence is initialized as an empty list, while the queue is initialized as an object of the queue class that was previously defined.</a:t>
              </a:r>
            </a:p>
          </p:txBody>
        </p:sp>
      </p:grpSp>
      <p:grpSp>
        <p:nvGrpSpPr>
          <p:cNvPr id="13" name="그룹 12"/>
          <p:cNvGrpSpPr/>
          <p:nvPr/>
        </p:nvGrpSpPr>
        <p:grpSpPr>
          <a:xfrm>
            <a:off x="361950" y="1322141"/>
            <a:ext cx="9106050" cy="743069"/>
            <a:chOff x="361950" y="1220103"/>
            <a:chExt cx="9106050" cy="743069"/>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Josephus Problem</a:t>
              </a:r>
            </a:p>
          </p:txBody>
        </p:sp>
        <p:sp>
          <p:nvSpPr>
            <p:cNvPr id="16" name="TextBox 15">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defPPr>
                <a:defRPr lang="ko-KR"/>
              </a:defPPr>
              <a:lvl1pPr defTabSz="-45199300">
                <a:defRPr b="1">
                  <a:solidFill>
                    <a:srgbClr val="000000"/>
                  </a:solidFill>
                  <a:latin typeface="Samsung Sharp Sans" pitchFamily="2" charset="0"/>
                  <a:ea typeface="Samsung Sharp Sans" pitchFamily="2" charset="0"/>
                  <a:cs typeface="Samsung Sharp Sans" pitchFamily="2" charset="0"/>
                </a:defRPr>
              </a:lvl1pPr>
            </a:lstStyle>
            <a:p>
              <a:r>
                <a:rPr lang="en-US" altLang="ko-KR" dirty="0"/>
                <a:t>1.3. Implementation and coding</a:t>
              </a:r>
            </a:p>
          </p:txBody>
        </p:sp>
      </p:grpSp>
      <p:sp>
        <p:nvSpPr>
          <p:cNvPr id="17" name="직사각형 16">
            <a:extLst>
              <a:ext uri="{FF2B5EF4-FFF2-40B4-BE49-F238E27FC236}">
                <a16:creationId xmlns:a16="http://schemas.microsoft.com/office/drawing/2014/main" xmlns="" id="{5D0FA3B9-5FEB-458E-BC94-AB11CC4B58C9}"/>
              </a:ext>
            </a:extLst>
          </p:cNvPr>
          <p:cNvSpPr/>
          <p:nvPr/>
        </p:nvSpPr>
        <p:spPr>
          <a:xfrm>
            <a:off x="580388" y="2118234"/>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Implement the previous steps into Python codes. First, the </a:t>
            </a:r>
            <a:r>
              <a:rPr lang="en-US" altLang="ko-KR" sz="1300" dirty="0" err="1">
                <a:solidFill>
                  <a:schemeClr val="tx1"/>
                </a:solidFill>
                <a:latin typeface="SamsungOne 400" panose="020B0503030303020204" pitchFamily="34" charset="0"/>
                <a:ea typeface="SamsungOne 400" panose="020B0503030303020204" pitchFamily="34" charset="0"/>
              </a:rPr>
              <a:t>josepush</a:t>
            </a:r>
            <a:r>
              <a:rPr lang="en-US" altLang="ko-KR" sz="1300" dirty="0">
                <a:solidFill>
                  <a:schemeClr val="tx1"/>
                </a:solidFill>
                <a:latin typeface="SamsungOne 400" panose="020B0503030303020204" pitchFamily="34" charset="0"/>
                <a:ea typeface="SamsungOne 400" panose="020B0503030303020204" pitchFamily="34" charset="0"/>
              </a:rPr>
              <a:t>() function receives integers n and k as input parameters. </a:t>
            </a:r>
          </a:p>
        </p:txBody>
      </p:sp>
      <p:grpSp>
        <p:nvGrpSpPr>
          <p:cNvPr id="2" name="그룹 1"/>
          <p:cNvGrpSpPr/>
          <p:nvPr/>
        </p:nvGrpSpPr>
        <p:grpSpPr>
          <a:xfrm>
            <a:off x="650620" y="2615999"/>
            <a:ext cx="8655016" cy="2411433"/>
            <a:chOff x="650620" y="2615999"/>
            <a:chExt cx="8655016" cy="2411433"/>
          </a:xfrm>
        </p:grpSpPr>
        <p:pic>
          <p:nvPicPr>
            <p:cNvPr id="5" name="그림 4">
              <a:extLst>
                <a:ext uri="{FF2B5EF4-FFF2-40B4-BE49-F238E27FC236}">
                  <a16:creationId xmlns:a16="http://schemas.microsoft.com/office/drawing/2014/main" xmlns="" id="{26B55B89-661A-42ED-B084-E852CB5CC81C}"/>
                </a:ext>
              </a:extLst>
            </p:cNvPr>
            <p:cNvPicPr>
              <a:picLocks noChangeAspect="1"/>
            </p:cNvPicPr>
            <p:nvPr/>
          </p:nvPicPr>
          <p:blipFill>
            <a:blip r:embed="rId4"/>
            <a:stretch>
              <a:fillRect/>
            </a:stretch>
          </p:blipFill>
          <p:spPr>
            <a:xfrm>
              <a:off x="650620" y="2615999"/>
              <a:ext cx="7154108" cy="2411433"/>
            </a:xfrm>
            <a:prstGeom prst="rect">
              <a:avLst/>
            </a:prstGeom>
          </p:spPr>
        </p:pic>
        <p:pic>
          <p:nvPicPr>
            <p:cNvPr id="19" name="그림 18">
              <a:extLst>
                <a:ext uri="{FF2B5EF4-FFF2-40B4-BE49-F238E27FC236}">
                  <a16:creationId xmlns:a16="http://schemas.microsoft.com/office/drawing/2014/main" xmlns="" id="{26B55B89-661A-42ED-B084-E852CB5CC81C}"/>
                </a:ext>
              </a:extLst>
            </p:cNvPr>
            <p:cNvPicPr>
              <a:picLocks noChangeAspect="1"/>
            </p:cNvPicPr>
            <p:nvPr/>
          </p:nvPicPr>
          <p:blipFill rotWithShape="1">
            <a:blip r:embed="rId4"/>
            <a:srcRect l="45324"/>
            <a:stretch/>
          </p:blipFill>
          <p:spPr>
            <a:xfrm>
              <a:off x="5394035" y="2615999"/>
              <a:ext cx="3911601" cy="2411433"/>
            </a:xfrm>
            <a:prstGeom prst="rect">
              <a:avLst/>
            </a:prstGeom>
          </p:spPr>
        </p:pic>
      </p:grpSp>
    </p:spTree>
    <p:extLst>
      <p:ext uri="{BB962C8B-B14F-4D97-AF65-F5344CB8AC3E}">
        <p14:creationId xmlns:p14="http://schemas.microsoft.com/office/powerpoint/2010/main" val="17107818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pic>
        <p:nvPicPr>
          <p:cNvPr id="20" name="그림 19">
            <a:extLst>
              <a:ext uri="{FF2B5EF4-FFF2-40B4-BE49-F238E27FC236}">
                <a16:creationId xmlns:a16="http://schemas.microsoft.com/office/drawing/2014/main" xmlns="" id="{26B55B89-661A-42ED-B084-E852CB5CC81C}"/>
              </a:ext>
            </a:extLst>
          </p:cNvPr>
          <p:cNvPicPr>
            <a:picLocks noChangeAspect="1"/>
          </p:cNvPicPr>
          <p:nvPr/>
        </p:nvPicPr>
        <p:blipFill>
          <a:blip r:embed="rId2"/>
          <a:stretch>
            <a:fillRect/>
          </a:stretch>
        </p:blipFill>
        <p:spPr>
          <a:xfrm>
            <a:off x="631369" y="2087623"/>
            <a:ext cx="8676000" cy="2924417"/>
          </a:xfrm>
          <a:prstGeom prst="rect">
            <a:avLst/>
          </a:prstGeom>
        </p:spPr>
      </p:pic>
      <p:grpSp>
        <p:nvGrpSpPr>
          <p:cNvPr id="21" name="그룹 20">
            <a:extLst>
              <a:ext uri="{FF2B5EF4-FFF2-40B4-BE49-F238E27FC236}">
                <a16:creationId xmlns:a16="http://schemas.microsoft.com/office/drawing/2014/main" xmlns="" id="{A9DB7DD0-AA7A-4B07-8996-7FC36E5F9099}"/>
              </a:ext>
            </a:extLst>
          </p:cNvPr>
          <p:cNvGrpSpPr/>
          <p:nvPr/>
        </p:nvGrpSpPr>
        <p:grpSpPr>
          <a:xfrm>
            <a:off x="667021" y="5048533"/>
            <a:ext cx="8597052" cy="765528"/>
            <a:chOff x="676852" y="3081412"/>
            <a:chExt cx="8597052" cy="765528"/>
          </a:xfrm>
        </p:grpSpPr>
        <p:sp>
          <p:nvSpPr>
            <p:cNvPr id="22" name="모서리가 둥근 직사각형 4">
              <a:extLst>
                <a:ext uri="{FF2B5EF4-FFF2-40B4-BE49-F238E27FC236}">
                  <a16:creationId xmlns:a16="http://schemas.microsoft.com/office/drawing/2014/main" xmlns="" id="{D49205AF-D745-4C79-8100-FE9EACB201DB}"/>
                </a:ext>
              </a:extLst>
            </p:cNvPr>
            <p:cNvSpPr/>
            <p:nvPr/>
          </p:nvSpPr>
          <p:spPr>
            <a:xfrm>
              <a:off x="676852" y="3081412"/>
              <a:ext cx="8597052" cy="7655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3"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4-5</a:t>
              </a:r>
            </a:p>
          </p:txBody>
        </p:sp>
        <p:sp>
          <p:nvSpPr>
            <p:cNvPr id="25" name="TextBox 21">
              <a:extLst>
                <a:ext uri="{FF2B5EF4-FFF2-40B4-BE49-F238E27FC236}">
                  <a16:creationId xmlns:a16="http://schemas.microsoft.com/office/drawing/2014/main" xmlns="" id="{56521AD1-2372-4709-9497-BC4191E7C8E0}"/>
                </a:ext>
              </a:extLst>
            </p:cNvPr>
            <p:cNvSpPr txBox="1"/>
            <p:nvPr/>
          </p:nvSpPr>
          <p:spPr>
            <a:xfrm>
              <a:off x="1036274" y="3504419"/>
              <a:ext cx="8108322" cy="200055"/>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Enqueue integers from 1 to N to the first queue.</a:t>
              </a:r>
            </a:p>
          </p:txBody>
        </p:sp>
      </p:grpSp>
      <p:grpSp>
        <p:nvGrpSpPr>
          <p:cNvPr id="12" name="그룹 11"/>
          <p:cNvGrpSpPr/>
          <p:nvPr/>
        </p:nvGrpSpPr>
        <p:grpSpPr>
          <a:xfrm>
            <a:off x="361950" y="1322141"/>
            <a:ext cx="9106050" cy="743069"/>
            <a:chOff x="361950" y="1220103"/>
            <a:chExt cx="9106050" cy="743069"/>
          </a:xfrm>
        </p:grpSpPr>
        <p:sp>
          <p:nvSpPr>
            <p:cNvPr id="13" name="직사각형 12">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Josephus Problem</a:t>
              </a:r>
            </a:p>
          </p:txBody>
        </p:sp>
        <p:sp>
          <p:nvSpPr>
            <p:cNvPr id="16" name="TextBox 15">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defPPr>
                <a:defRPr lang="ko-KR"/>
              </a:defPPr>
              <a:lvl1pPr defTabSz="-45199300">
                <a:defRPr b="1">
                  <a:solidFill>
                    <a:srgbClr val="000000"/>
                  </a:solidFill>
                  <a:latin typeface="Samsung Sharp Sans" pitchFamily="2" charset="0"/>
                  <a:ea typeface="Samsung Sharp Sans" pitchFamily="2" charset="0"/>
                  <a:cs typeface="Samsung Sharp Sans" pitchFamily="2" charset="0"/>
                </a:defRPr>
              </a:lvl1pPr>
            </a:lstStyle>
            <a:p>
              <a:r>
                <a:rPr lang="en-US" altLang="ko-KR" dirty="0"/>
                <a:t>1.3. Implementation and coding</a:t>
              </a:r>
            </a:p>
          </p:txBody>
        </p:sp>
      </p:grpSp>
    </p:spTree>
    <p:extLst>
      <p:ext uri="{BB962C8B-B14F-4D97-AF65-F5344CB8AC3E}">
        <p14:creationId xmlns:p14="http://schemas.microsoft.com/office/powerpoint/2010/main" val="6551223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6" name="직사각형 1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pic>
        <p:nvPicPr>
          <p:cNvPr id="21" name="그림 20">
            <a:extLst>
              <a:ext uri="{FF2B5EF4-FFF2-40B4-BE49-F238E27FC236}">
                <a16:creationId xmlns:a16="http://schemas.microsoft.com/office/drawing/2014/main" xmlns="" id="{26B55B89-661A-42ED-B084-E852CB5CC81C}"/>
              </a:ext>
            </a:extLst>
          </p:cNvPr>
          <p:cNvPicPr>
            <a:picLocks noChangeAspect="1"/>
          </p:cNvPicPr>
          <p:nvPr/>
        </p:nvPicPr>
        <p:blipFill>
          <a:blip r:embed="rId2"/>
          <a:stretch>
            <a:fillRect/>
          </a:stretch>
        </p:blipFill>
        <p:spPr>
          <a:xfrm>
            <a:off x="631369" y="2092471"/>
            <a:ext cx="8676000" cy="2924417"/>
          </a:xfrm>
          <a:prstGeom prst="rect">
            <a:avLst/>
          </a:prstGeom>
        </p:spPr>
      </p:pic>
      <p:grpSp>
        <p:nvGrpSpPr>
          <p:cNvPr id="22" name="그룹 21">
            <a:extLst>
              <a:ext uri="{FF2B5EF4-FFF2-40B4-BE49-F238E27FC236}">
                <a16:creationId xmlns:a16="http://schemas.microsoft.com/office/drawing/2014/main" xmlns="" id="{A9DB7DD0-AA7A-4B07-8996-7FC36E5F9099}"/>
              </a:ext>
            </a:extLst>
          </p:cNvPr>
          <p:cNvGrpSpPr/>
          <p:nvPr/>
        </p:nvGrpSpPr>
        <p:grpSpPr>
          <a:xfrm>
            <a:off x="667021" y="5053380"/>
            <a:ext cx="8597052" cy="1253208"/>
            <a:chOff x="676852" y="3081411"/>
            <a:chExt cx="8597052" cy="1253208"/>
          </a:xfrm>
        </p:grpSpPr>
        <p:sp>
          <p:nvSpPr>
            <p:cNvPr id="23"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2532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4"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6-7, 13</a:t>
              </a:r>
            </a:p>
          </p:txBody>
        </p:sp>
        <p:sp>
          <p:nvSpPr>
            <p:cNvPr id="26" name="TextBox 21">
              <a:extLst>
                <a:ext uri="{FF2B5EF4-FFF2-40B4-BE49-F238E27FC236}">
                  <a16:creationId xmlns:a16="http://schemas.microsoft.com/office/drawing/2014/main" xmlns="" id="{56521AD1-2372-4709-9497-BC4191E7C8E0}"/>
                </a:ext>
              </a:extLst>
            </p:cNvPr>
            <p:cNvSpPr txBox="1"/>
            <p:nvPr/>
          </p:nvSpPr>
          <p:spPr>
            <a:xfrm>
              <a:off x="1036274" y="3504419"/>
              <a:ext cx="8108322" cy="754053"/>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‘j’ is a counter that takes an item out of the queue. Thus, it processes initialization with 1.</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Then, increase the j value by 1 to repeat enqueue and dequeue until only one item remains in the queue.</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If the remainder of dividing j with k is 0, then this item is the next kth one which will be dequeued. </a:t>
              </a:r>
            </a:p>
          </p:txBody>
        </p:sp>
      </p:grpSp>
      <p:grpSp>
        <p:nvGrpSpPr>
          <p:cNvPr id="12" name="그룹 11"/>
          <p:cNvGrpSpPr/>
          <p:nvPr/>
        </p:nvGrpSpPr>
        <p:grpSpPr>
          <a:xfrm>
            <a:off x="361950" y="1322141"/>
            <a:ext cx="9106050" cy="743069"/>
            <a:chOff x="361950" y="1220103"/>
            <a:chExt cx="9106050" cy="743069"/>
          </a:xfrm>
        </p:grpSpPr>
        <p:sp>
          <p:nvSpPr>
            <p:cNvPr id="13" name="직사각형 12">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Josephus Problem</a:t>
              </a:r>
            </a:p>
          </p:txBody>
        </p:sp>
        <p:sp>
          <p:nvSpPr>
            <p:cNvPr id="14" name="TextBox 13">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defPPr>
                <a:defRPr lang="ko-KR"/>
              </a:defPPr>
              <a:lvl1pPr defTabSz="-45199300">
                <a:defRPr b="1">
                  <a:solidFill>
                    <a:srgbClr val="000000"/>
                  </a:solidFill>
                  <a:latin typeface="Samsung Sharp Sans" pitchFamily="2" charset="0"/>
                  <a:ea typeface="Samsung Sharp Sans" pitchFamily="2" charset="0"/>
                  <a:cs typeface="Samsung Sharp Sans" pitchFamily="2" charset="0"/>
                </a:defRPr>
              </a:lvl1pPr>
            </a:lstStyle>
            <a:p>
              <a:r>
                <a:rPr lang="en-US" altLang="ko-KR" dirty="0"/>
                <a:t>1.3. Implementation and coding</a:t>
              </a:r>
            </a:p>
          </p:txBody>
        </p:sp>
      </p:grpSp>
    </p:spTree>
    <p:extLst>
      <p:ext uri="{BB962C8B-B14F-4D97-AF65-F5344CB8AC3E}">
        <p14:creationId xmlns:p14="http://schemas.microsoft.com/office/powerpoint/2010/main" val="149535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7" name="직사각형 1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grpSp>
        <p:nvGrpSpPr>
          <p:cNvPr id="21" name="그룹 20">
            <a:extLst>
              <a:ext uri="{FF2B5EF4-FFF2-40B4-BE49-F238E27FC236}">
                <a16:creationId xmlns:a16="http://schemas.microsoft.com/office/drawing/2014/main" xmlns="" id="{A9DB7DD0-AA7A-4B07-8996-7FC36E5F9099}"/>
              </a:ext>
            </a:extLst>
          </p:cNvPr>
          <p:cNvGrpSpPr/>
          <p:nvPr/>
        </p:nvGrpSpPr>
        <p:grpSpPr>
          <a:xfrm>
            <a:off x="615000" y="4846638"/>
            <a:ext cx="9221726" cy="1498014"/>
            <a:chOff x="676852" y="3081411"/>
            <a:chExt cx="9221726" cy="1498014"/>
          </a:xfrm>
        </p:grpSpPr>
        <p:sp>
          <p:nvSpPr>
            <p:cNvPr id="22"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49801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3"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8-12</a:t>
              </a:r>
            </a:p>
          </p:txBody>
        </p:sp>
        <p:sp>
          <p:nvSpPr>
            <p:cNvPr id="25" name="TextBox 21">
              <a:extLst>
                <a:ext uri="{FF2B5EF4-FFF2-40B4-BE49-F238E27FC236}">
                  <a16:creationId xmlns:a16="http://schemas.microsoft.com/office/drawing/2014/main" xmlns="" id="{56521AD1-2372-4709-9497-BC4191E7C8E0}"/>
                </a:ext>
              </a:extLst>
            </p:cNvPr>
            <p:cNvSpPr txBox="1"/>
            <p:nvPr/>
          </p:nvSpPr>
          <p:spPr>
            <a:xfrm>
              <a:off x="1036273" y="3504419"/>
              <a:ext cx="8862305" cy="969496"/>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150" dirty="0">
                  <a:solidFill>
                    <a:prstClr val="black">
                      <a:lumMod val="85000"/>
                      <a:lumOff val="15000"/>
                    </a:prstClr>
                  </a:solidFill>
                  <a:latin typeface="SamsungOne 400" panose="020B0503030303020204" pitchFamily="34" charset="0"/>
                  <a:cs typeface="+mn-cs"/>
                </a:rPr>
                <a:t>Dequeue one item from the queue.</a:t>
              </a:r>
            </a:p>
            <a:p>
              <a:pPr marL="176213" indent="-176213" latinLnBrk="0">
                <a:spcAft>
                  <a:spcPts val="600"/>
                </a:spcAft>
                <a:buClr>
                  <a:srgbClr val="1429A0"/>
                </a:buClr>
                <a:buFont typeface="Arial" panose="020B0604020202020204" pitchFamily="34" charset="0"/>
                <a:buChar char="•"/>
              </a:pPr>
              <a:r>
                <a:rPr lang="en-US" altLang="ko-KR" sz="1150" dirty="0">
                  <a:solidFill>
                    <a:prstClr val="black">
                      <a:lumMod val="85000"/>
                      <a:lumOff val="15000"/>
                    </a:prstClr>
                  </a:solidFill>
                  <a:latin typeface="SamsungOne 400" panose="020B0503030303020204" pitchFamily="34" charset="0"/>
                  <a:cs typeface="+mn-cs"/>
                </a:rPr>
                <a:t>If</a:t>
              </a:r>
              <a:r>
                <a:rPr lang="ko-KR" altLang="en-US" sz="1150" dirty="0">
                  <a:solidFill>
                    <a:prstClr val="black">
                      <a:lumMod val="85000"/>
                      <a:lumOff val="15000"/>
                    </a:prstClr>
                  </a:solidFill>
                  <a:latin typeface="SamsungOne 400" panose="020B0503030303020204" pitchFamily="34" charset="0"/>
                  <a:cs typeface="+mn-cs"/>
                </a:rPr>
                <a:t> </a:t>
              </a:r>
              <a:r>
                <a:rPr lang="en-US" altLang="ko-KR" sz="1150" dirty="0">
                  <a:solidFill>
                    <a:prstClr val="black">
                      <a:lumMod val="85000"/>
                      <a:lumOff val="15000"/>
                    </a:prstClr>
                  </a:solidFill>
                  <a:latin typeface="SamsungOne 400" panose="020B0503030303020204" pitchFamily="34" charset="0"/>
                  <a:cs typeface="+mn-cs"/>
                </a:rPr>
                <a:t>j % k == 0, then it is the kth item, so add an element to the end of the sequence. </a:t>
              </a:r>
            </a:p>
            <a:p>
              <a:pPr marL="176213" indent="-176213" latinLnBrk="0">
                <a:spcAft>
                  <a:spcPts val="600"/>
                </a:spcAft>
                <a:buClr>
                  <a:srgbClr val="1429A0"/>
                </a:buClr>
                <a:buFont typeface="Arial" panose="020B0604020202020204" pitchFamily="34" charset="0"/>
                <a:buChar char="•"/>
              </a:pPr>
              <a:r>
                <a:rPr lang="en-US" altLang="ko-KR" sz="1150" dirty="0">
                  <a:solidFill>
                    <a:prstClr val="black">
                      <a:lumMod val="85000"/>
                      <a:lumOff val="15000"/>
                    </a:prstClr>
                  </a:solidFill>
                  <a:latin typeface="SamsungOne 400" panose="020B0503030303020204" pitchFamily="34" charset="0"/>
                  <a:cs typeface="+mn-cs"/>
                </a:rPr>
                <a:t>If</a:t>
              </a:r>
              <a:r>
                <a:rPr lang="ko-KR" altLang="en-US" sz="1150" dirty="0">
                  <a:solidFill>
                    <a:prstClr val="black">
                      <a:lumMod val="85000"/>
                      <a:lumOff val="15000"/>
                    </a:prstClr>
                  </a:solidFill>
                  <a:latin typeface="SamsungOne 400" panose="020B0503030303020204" pitchFamily="34" charset="0"/>
                  <a:cs typeface="+mn-cs"/>
                </a:rPr>
                <a:t> </a:t>
              </a:r>
              <a:r>
                <a:rPr lang="en-US" altLang="ko-KR" sz="1150" dirty="0">
                  <a:solidFill>
                    <a:prstClr val="black">
                      <a:lumMod val="85000"/>
                      <a:lumOff val="15000"/>
                    </a:prstClr>
                  </a:solidFill>
                  <a:latin typeface="SamsungOne 400" panose="020B0503030303020204" pitchFamily="34" charset="0"/>
                  <a:cs typeface="+mn-cs"/>
                </a:rPr>
                <a:t>j % k != 0, then this item won’t be dequeued, so add it back to the queue. </a:t>
              </a:r>
            </a:p>
            <a:p>
              <a:pPr marL="176213" indent="-176213" latinLnBrk="0">
                <a:spcAft>
                  <a:spcPts val="600"/>
                </a:spcAft>
                <a:buClr>
                  <a:srgbClr val="1429A0"/>
                </a:buClr>
                <a:buFont typeface="Arial" panose="020B0604020202020204" pitchFamily="34" charset="0"/>
                <a:buChar char="•"/>
              </a:pPr>
              <a:r>
                <a:rPr lang="en-US" altLang="ko-KR" sz="1150" dirty="0">
                  <a:solidFill>
                    <a:prstClr val="black">
                      <a:lumMod val="85000"/>
                      <a:lumOff val="15000"/>
                    </a:prstClr>
                  </a:solidFill>
                  <a:latin typeface="SamsungOne 400" panose="020B0503030303020204" pitchFamily="34" charset="0"/>
                  <a:cs typeface="+mn-cs"/>
                </a:rPr>
                <a:t>Repeat the process until only one element remains in the queue, and the dequeued elements are saved in the sequence list.</a:t>
              </a:r>
            </a:p>
          </p:txBody>
        </p:sp>
      </p:grpSp>
      <p:grpSp>
        <p:nvGrpSpPr>
          <p:cNvPr id="12" name="그룹 11"/>
          <p:cNvGrpSpPr/>
          <p:nvPr/>
        </p:nvGrpSpPr>
        <p:grpSpPr>
          <a:xfrm>
            <a:off x="361950" y="1322141"/>
            <a:ext cx="9106050" cy="743069"/>
            <a:chOff x="361950" y="1220103"/>
            <a:chExt cx="9106050" cy="743069"/>
          </a:xfrm>
        </p:grpSpPr>
        <p:sp>
          <p:nvSpPr>
            <p:cNvPr id="13" name="직사각형 12">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Josephus Problem</a:t>
              </a:r>
            </a:p>
          </p:txBody>
        </p:sp>
        <p:sp>
          <p:nvSpPr>
            <p:cNvPr id="14" name="TextBox 13">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smtClean="0">
                  <a:solidFill>
                    <a:srgbClr val="000000"/>
                  </a:solidFill>
                  <a:latin typeface="Samsung Sharp Sans" pitchFamily="2" charset="0"/>
                  <a:ea typeface="Samsung Sharp Sans" pitchFamily="2" charset="0"/>
                  <a:cs typeface="Samsung Sharp Sans" pitchFamily="2" charset="0"/>
                </a:rPr>
                <a:t>1.3. Implementation and coding</a:t>
              </a:r>
              <a:endParaRPr lang="en-US" altLang="ko-KR" b="1" dirty="0">
                <a:solidFill>
                  <a:srgbClr val="000000"/>
                </a:solidFill>
                <a:latin typeface="Samsung Sharp Sans" pitchFamily="2" charset="0"/>
                <a:ea typeface="Samsung Sharp Sans" pitchFamily="2" charset="0"/>
                <a:cs typeface="Samsung Sharp Sans" pitchFamily="2" charset="0"/>
              </a:endParaRPr>
            </a:p>
          </p:txBody>
        </p:sp>
      </p:grpSp>
      <p:grpSp>
        <p:nvGrpSpPr>
          <p:cNvPr id="2" name="그룹 1"/>
          <p:cNvGrpSpPr/>
          <p:nvPr/>
        </p:nvGrpSpPr>
        <p:grpSpPr>
          <a:xfrm>
            <a:off x="615000" y="2094839"/>
            <a:ext cx="8650927" cy="2717344"/>
            <a:chOff x="615000" y="2076367"/>
            <a:chExt cx="8650927" cy="2717344"/>
          </a:xfrm>
        </p:grpSpPr>
        <p:pic>
          <p:nvPicPr>
            <p:cNvPr id="20" name="그림 19">
              <a:extLst>
                <a:ext uri="{FF2B5EF4-FFF2-40B4-BE49-F238E27FC236}">
                  <a16:creationId xmlns:a16="http://schemas.microsoft.com/office/drawing/2014/main" xmlns="" id="{26B55B89-661A-42ED-B084-E852CB5CC81C}"/>
                </a:ext>
              </a:extLst>
            </p:cNvPr>
            <p:cNvPicPr>
              <a:picLocks noChangeAspect="1"/>
            </p:cNvPicPr>
            <p:nvPr/>
          </p:nvPicPr>
          <p:blipFill>
            <a:blip r:embed="rId3"/>
            <a:stretch>
              <a:fillRect/>
            </a:stretch>
          </p:blipFill>
          <p:spPr>
            <a:xfrm>
              <a:off x="615000" y="2076367"/>
              <a:ext cx="8059461" cy="2716600"/>
            </a:xfrm>
            <a:prstGeom prst="rect">
              <a:avLst/>
            </a:prstGeom>
          </p:spPr>
        </p:pic>
        <p:pic>
          <p:nvPicPr>
            <p:cNvPr id="15" name="그림 14">
              <a:extLst>
                <a:ext uri="{FF2B5EF4-FFF2-40B4-BE49-F238E27FC236}">
                  <a16:creationId xmlns:a16="http://schemas.microsoft.com/office/drawing/2014/main" xmlns="" id="{26B55B89-661A-42ED-B084-E852CB5CC81C}"/>
                </a:ext>
              </a:extLst>
            </p:cNvPr>
            <p:cNvPicPr>
              <a:picLocks noChangeAspect="1"/>
            </p:cNvPicPr>
            <p:nvPr/>
          </p:nvPicPr>
          <p:blipFill rotWithShape="1">
            <a:blip r:embed="rId3"/>
            <a:srcRect l="90167"/>
            <a:stretch/>
          </p:blipFill>
          <p:spPr>
            <a:xfrm>
              <a:off x="8473440" y="2077111"/>
              <a:ext cx="792487" cy="2716600"/>
            </a:xfrm>
            <a:prstGeom prst="rect">
              <a:avLst/>
            </a:prstGeom>
          </p:spPr>
        </p:pic>
      </p:grpSp>
    </p:spTree>
    <p:extLst>
      <p:ext uri="{BB962C8B-B14F-4D97-AF65-F5344CB8AC3E}">
        <p14:creationId xmlns:p14="http://schemas.microsoft.com/office/powerpoint/2010/main" val="8850591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8" name="직사각형 2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grpSp>
        <p:nvGrpSpPr>
          <p:cNvPr id="32" name="그룹 31">
            <a:extLst>
              <a:ext uri="{FF2B5EF4-FFF2-40B4-BE49-F238E27FC236}">
                <a16:creationId xmlns:a16="http://schemas.microsoft.com/office/drawing/2014/main" xmlns="" id="{A9DB7DD0-AA7A-4B07-8996-7FC36E5F9099}"/>
              </a:ext>
            </a:extLst>
          </p:cNvPr>
          <p:cNvGrpSpPr/>
          <p:nvPr/>
        </p:nvGrpSpPr>
        <p:grpSpPr>
          <a:xfrm>
            <a:off x="648549" y="5054870"/>
            <a:ext cx="8569342" cy="1230580"/>
            <a:chOff x="676852" y="3081411"/>
            <a:chExt cx="8569342" cy="1230580"/>
          </a:xfrm>
        </p:grpSpPr>
        <p:sp>
          <p:nvSpPr>
            <p:cNvPr id="33"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69342" cy="12305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34"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14-15</a:t>
              </a:r>
            </a:p>
          </p:txBody>
        </p:sp>
        <p:sp>
          <p:nvSpPr>
            <p:cNvPr id="36" name="TextBox 21">
              <a:extLst>
                <a:ext uri="{FF2B5EF4-FFF2-40B4-BE49-F238E27FC236}">
                  <a16:creationId xmlns:a16="http://schemas.microsoft.com/office/drawing/2014/main" xmlns="" id="{56521AD1-2372-4709-9497-BC4191E7C8E0}"/>
                </a:ext>
              </a:extLst>
            </p:cNvPr>
            <p:cNvSpPr txBox="1"/>
            <p:nvPr/>
          </p:nvSpPr>
          <p:spPr>
            <a:xfrm>
              <a:off x="1009358" y="3504419"/>
              <a:ext cx="8209128" cy="677108"/>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Once the while loop is complete, only one element remains in the queue, which will be dequeued for the last. </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Thus, it is possible to print the sequence by taking the element from the queue and adding it to the end of </a:t>
              </a:r>
              <a:r>
                <a:rPr lang="en-US" altLang="ko-KR" sz="1300" dirty="0" smtClean="0">
                  <a:solidFill>
                    <a:prstClr val="black">
                      <a:lumMod val="85000"/>
                      <a:lumOff val="15000"/>
                    </a:prstClr>
                  </a:solidFill>
                  <a:latin typeface="SamsungOne 400" panose="020B0503030303020204" pitchFamily="34" charset="0"/>
                  <a:cs typeface="+mn-cs"/>
                </a:rPr>
                <a:t>the </a:t>
              </a:r>
              <a:r>
                <a:rPr lang="en-US" altLang="ko-KR" sz="1300" dirty="0">
                  <a:solidFill>
                    <a:prstClr val="black">
                      <a:lumMod val="85000"/>
                      <a:lumOff val="15000"/>
                    </a:prstClr>
                  </a:solidFill>
                  <a:latin typeface="SamsungOne 400" panose="020B0503030303020204" pitchFamily="34" charset="0"/>
                  <a:cs typeface="+mn-cs"/>
                </a:rPr>
                <a:t>sequence.</a:t>
              </a:r>
            </a:p>
          </p:txBody>
        </p:sp>
      </p:grpSp>
      <p:grpSp>
        <p:nvGrpSpPr>
          <p:cNvPr id="12" name="그룹 11"/>
          <p:cNvGrpSpPr/>
          <p:nvPr/>
        </p:nvGrpSpPr>
        <p:grpSpPr>
          <a:xfrm>
            <a:off x="361950" y="1322141"/>
            <a:ext cx="9106050" cy="743069"/>
            <a:chOff x="361950" y="1220103"/>
            <a:chExt cx="9106050" cy="743069"/>
          </a:xfrm>
        </p:grpSpPr>
        <p:sp>
          <p:nvSpPr>
            <p:cNvPr id="13" name="직사각형 12">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Josephus Problem</a:t>
              </a:r>
            </a:p>
          </p:txBody>
        </p:sp>
        <p:sp>
          <p:nvSpPr>
            <p:cNvPr id="14" name="TextBox 13">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1.3. Implementation and </a:t>
              </a:r>
              <a:r>
                <a:rPr lang="en-US" altLang="ko-KR" b="1" dirty="0" smtClean="0">
                  <a:solidFill>
                    <a:srgbClr val="000000"/>
                  </a:solidFill>
                  <a:latin typeface="Samsung Sharp Sans" pitchFamily="2" charset="0"/>
                  <a:ea typeface="Samsung Sharp Sans" pitchFamily="2" charset="0"/>
                  <a:cs typeface="Samsung Sharp Sans" pitchFamily="2" charset="0"/>
                </a:rPr>
                <a:t>coding</a:t>
              </a:r>
              <a:endParaRPr lang="en-US" altLang="ko-KR" b="1" dirty="0">
                <a:solidFill>
                  <a:srgbClr val="000000"/>
                </a:solidFill>
                <a:latin typeface="Samsung Sharp Sans" pitchFamily="2" charset="0"/>
                <a:ea typeface="Samsung Sharp Sans" pitchFamily="2" charset="0"/>
                <a:cs typeface="Samsung Sharp Sans" pitchFamily="2" charset="0"/>
              </a:endParaRPr>
            </a:p>
          </p:txBody>
        </p:sp>
      </p:grpSp>
      <p:pic>
        <p:nvPicPr>
          <p:cNvPr id="15" name="그림 14">
            <a:extLst>
              <a:ext uri="{FF2B5EF4-FFF2-40B4-BE49-F238E27FC236}">
                <a16:creationId xmlns:a16="http://schemas.microsoft.com/office/drawing/2014/main" xmlns="" id="{26B55B89-661A-42ED-B084-E852CB5CC81C}"/>
              </a:ext>
            </a:extLst>
          </p:cNvPr>
          <p:cNvPicPr>
            <a:picLocks noChangeAspect="1"/>
          </p:cNvPicPr>
          <p:nvPr/>
        </p:nvPicPr>
        <p:blipFill>
          <a:blip r:embed="rId3"/>
          <a:stretch>
            <a:fillRect/>
          </a:stretch>
        </p:blipFill>
        <p:spPr>
          <a:xfrm>
            <a:off x="612897" y="2098674"/>
            <a:ext cx="8641939" cy="2912936"/>
          </a:xfrm>
          <a:prstGeom prst="rect">
            <a:avLst/>
          </a:prstGeom>
        </p:spPr>
      </p:pic>
    </p:spTree>
    <p:extLst>
      <p:ext uri="{BB962C8B-B14F-4D97-AF65-F5344CB8AC3E}">
        <p14:creationId xmlns:p14="http://schemas.microsoft.com/office/powerpoint/2010/main" val="21203037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xmlns="" id="{D279C3CC-B220-4FBE-AA5F-993232038363}"/>
              </a:ext>
            </a:extLst>
          </p:cNvPr>
          <p:cNvPicPr>
            <a:picLocks noChangeAspect="1"/>
          </p:cNvPicPr>
          <p:nvPr/>
        </p:nvPicPr>
        <p:blipFill>
          <a:blip r:embed="rId2"/>
          <a:stretch>
            <a:fillRect/>
          </a:stretch>
        </p:blipFill>
        <p:spPr>
          <a:xfrm>
            <a:off x="580388" y="2472658"/>
            <a:ext cx="8598571" cy="1411429"/>
          </a:xfrm>
          <a:prstGeom prst="rect">
            <a:avLst/>
          </a:prstGeom>
        </p:spPr>
      </p:pic>
      <p:pic>
        <p:nvPicPr>
          <p:cNvPr id="9" name="그림 8">
            <a:extLst>
              <a:ext uri="{FF2B5EF4-FFF2-40B4-BE49-F238E27FC236}">
                <a16:creationId xmlns:a16="http://schemas.microsoft.com/office/drawing/2014/main" xmlns="" id="{F84F1AEB-BCAC-4332-9200-8E7EF6A7DD73}"/>
              </a:ext>
            </a:extLst>
          </p:cNvPr>
          <p:cNvPicPr>
            <a:picLocks noChangeAspect="1"/>
          </p:cNvPicPr>
          <p:nvPr/>
        </p:nvPicPr>
        <p:blipFill>
          <a:blip r:embed="rId3"/>
          <a:stretch>
            <a:fillRect/>
          </a:stretch>
        </p:blipFill>
        <p:spPr>
          <a:xfrm>
            <a:off x="580388" y="3943920"/>
            <a:ext cx="8629524" cy="1553809"/>
          </a:xfrm>
          <a:prstGeom prst="rect">
            <a:avLst/>
          </a:prstGeom>
        </p:spPr>
      </p:pic>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20" name="직사각형 19">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Apply the previous example to the </a:t>
            </a:r>
            <a:r>
              <a:rPr lang="en-US" altLang="ko-KR" sz="1300" dirty="0" err="1">
                <a:solidFill>
                  <a:schemeClr val="tx1"/>
                </a:solidFill>
                <a:latin typeface="SamsungOne 400" panose="020B0503030303020204" pitchFamily="34" charset="0"/>
                <a:ea typeface="SamsungOne 400" panose="020B0503030303020204" pitchFamily="34" charset="0"/>
              </a:rPr>
              <a:t>josephus</a:t>
            </a:r>
            <a:r>
              <a:rPr lang="en-US" altLang="ko-KR" sz="1300" dirty="0">
                <a:solidFill>
                  <a:schemeClr val="tx1"/>
                </a:solidFill>
                <a:latin typeface="SamsungOne 400" panose="020B0503030303020204" pitchFamily="34" charset="0"/>
                <a:ea typeface="SamsungOne 400" panose="020B0503030303020204" pitchFamily="34" charset="0"/>
              </a:rPr>
              <a:t>() function to obtain the following results. </a:t>
            </a:r>
          </a:p>
        </p:txBody>
      </p:sp>
      <p:grpSp>
        <p:nvGrpSpPr>
          <p:cNvPr id="10" name="그룹 9"/>
          <p:cNvGrpSpPr/>
          <p:nvPr/>
        </p:nvGrpSpPr>
        <p:grpSpPr>
          <a:xfrm>
            <a:off x="361950" y="1322141"/>
            <a:ext cx="9106050" cy="743069"/>
            <a:chOff x="361950" y="1220103"/>
            <a:chExt cx="9106050" cy="743069"/>
          </a:xfrm>
        </p:grpSpPr>
        <p:sp>
          <p:nvSpPr>
            <p:cNvPr id="11" name="직사각형 10">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Josephus Problem</a:t>
              </a:r>
            </a:p>
          </p:txBody>
        </p:sp>
        <p:sp>
          <p:nvSpPr>
            <p:cNvPr id="12" name="TextBox 11">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1.3. Implementation and </a:t>
              </a:r>
              <a:r>
                <a:rPr lang="en-US" altLang="ko-KR" b="1" dirty="0" smtClean="0">
                  <a:solidFill>
                    <a:srgbClr val="000000"/>
                  </a:solidFill>
                  <a:latin typeface="Samsung Sharp Sans" pitchFamily="2" charset="0"/>
                  <a:ea typeface="Samsung Sharp Sans" pitchFamily="2" charset="0"/>
                  <a:cs typeface="Samsung Sharp Sans" pitchFamily="2" charset="0"/>
                </a:rPr>
                <a:t>coding</a:t>
              </a:r>
              <a:endParaRPr lang="en-US" altLang="ko-KR" b="1" dirty="0">
                <a:solidFill>
                  <a:srgbClr val="000000"/>
                </a:solidFill>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6302962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dirty="0">
                <a:solidFill>
                  <a:prstClr val="white"/>
                </a:solidFill>
                <a:latin typeface="Samsung Sharp Sans" pitchFamily="2" charset="0"/>
                <a:ea typeface="Samsung Sharp Sans" pitchFamily="2" charset="0"/>
                <a:cs typeface="Samsung Sharp Sans" pitchFamily="2" charset="0"/>
              </a:rPr>
              <a:t>Pop quiz</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7" name="그룹 6">
            <a:extLst>
              <a:ext uri="{FF2B5EF4-FFF2-40B4-BE49-F238E27FC236}">
                <a16:creationId xmlns:a16="http://schemas.microsoft.com/office/drawing/2014/main" xmlns="" id="{5CCAF01D-30E4-4D0C-AA78-81EB9D07EB2C}"/>
              </a:ext>
            </a:extLst>
          </p:cNvPr>
          <p:cNvGrpSpPr/>
          <p:nvPr/>
        </p:nvGrpSpPr>
        <p:grpSpPr>
          <a:xfrm>
            <a:off x="451456" y="435608"/>
            <a:ext cx="4718598" cy="276999"/>
            <a:chOff x="558800" y="1148583"/>
            <a:chExt cx="4718598" cy="276999"/>
          </a:xfrm>
        </p:grpSpPr>
        <p:sp>
          <p:nvSpPr>
            <p:cNvPr id="8"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dirty="0">
                  <a:solidFill>
                    <a:prstClr val="black">
                      <a:lumMod val="50000"/>
                      <a:lumOff val="50000"/>
                    </a:prstClr>
                  </a:solidFill>
                  <a:latin typeface="Samsung Sharp Sans" pitchFamily="2" charset="0"/>
                  <a:ea typeface="Samsung Sharp Sans" pitchFamily="2" charset="0"/>
                  <a:cs typeface="Samsung Sharp Sans" pitchFamily="2" charset="0"/>
                </a:rPr>
                <a:t>23</a:t>
              </a: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a:t>
              </a:r>
            </a:p>
          </p:txBody>
        </p:sp>
        <p:sp>
          <p:nvSpPr>
            <p:cNvPr id="9" name="직사각형 8">
              <a:extLst>
                <a:ext uri="{FF2B5EF4-FFF2-40B4-BE49-F238E27FC236}">
                  <a16:creationId xmlns:a16="http://schemas.microsoft.com/office/drawing/2014/main" xmlns="" id="{B640FC7E-A899-44A0-93CD-28A2FA14072E}"/>
                </a:ext>
              </a:extLst>
            </p:cNvPr>
            <p:cNvSpPr/>
            <p:nvPr/>
          </p:nvSpPr>
          <p:spPr>
            <a:xfrm>
              <a:off x="1402744" y="1148583"/>
              <a:ext cx="38746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187" fontAlgn="auto" latinLnBrk="0">
                <a:spcBef>
                  <a:spcPts val="0"/>
                </a:spcBef>
                <a:spcAft>
                  <a:spcPts val="0"/>
                </a:spcAf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Queue</a:t>
              </a:r>
            </a:p>
          </p:txBody>
        </p:sp>
      </p:grpSp>
    </p:spTree>
    <p:extLst>
      <p:ext uri="{BB962C8B-B14F-4D97-AF65-F5344CB8AC3E}">
        <p14:creationId xmlns:p14="http://schemas.microsoft.com/office/powerpoint/2010/main" val="396135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xmlns="" id="{6B901282-ECA1-4B29-8C70-2E7BD602FC0C}"/>
              </a:ext>
            </a:extLst>
          </p:cNvPr>
          <p:cNvPicPr>
            <a:picLocks noChangeAspect="1"/>
          </p:cNvPicPr>
          <p:nvPr/>
        </p:nvPicPr>
        <p:blipFill>
          <a:blip r:embed="rId2"/>
          <a:stretch>
            <a:fillRect/>
          </a:stretch>
        </p:blipFill>
        <p:spPr>
          <a:xfrm>
            <a:off x="455394" y="2138790"/>
            <a:ext cx="9077958" cy="2699910"/>
          </a:xfrm>
          <a:prstGeom prst="rect">
            <a:avLst/>
          </a:prstGeom>
        </p:spPr>
      </p:pic>
      <p:sp>
        <p:nvSpPr>
          <p:cNvPr id="9" name="직사각형 8">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0" name="직사각형 9">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grpSp>
        <p:nvGrpSpPr>
          <p:cNvPr id="7" name="그룹 6"/>
          <p:cNvGrpSpPr/>
          <p:nvPr/>
        </p:nvGrpSpPr>
        <p:grpSpPr>
          <a:xfrm>
            <a:off x="361950" y="1322141"/>
            <a:ext cx="9106050" cy="743069"/>
            <a:chOff x="361950" y="1220103"/>
            <a:chExt cx="9106050" cy="743069"/>
          </a:xfrm>
        </p:grpSpPr>
        <p:sp>
          <p:nvSpPr>
            <p:cNvPr id="13" name="직사각형 12">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Solution</a:t>
              </a:r>
            </a:p>
          </p:txBody>
        </p:sp>
        <p:sp>
          <p:nvSpPr>
            <p:cNvPr id="14" name="TextBox 13">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3.2. Balanced parentheses checker final code</a:t>
              </a:r>
            </a:p>
          </p:txBody>
        </p:sp>
      </p:grpSp>
    </p:spTree>
    <p:extLst>
      <p:ext uri="{BB962C8B-B14F-4D97-AF65-F5344CB8AC3E}">
        <p14:creationId xmlns:p14="http://schemas.microsoft.com/office/powerpoint/2010/main" val="10843459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Pop quiz</a:t>
            </a:r>
          </a:p>
        </p:txBody>
      </p:sp>
      <p:sp>
        <p:nvSpPr>
          <p:cNvPr id="11" name="직사각형 1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7" name="직사각형 6">
            <a:extLst>
              <a:ext uri="{FF2B5EF4-FFF2-40B4-BE49-F238E27FC236}">
                <a16:creationId xmlns:a16="http://schemas.microsoft.com/office/drawing/2014/main" xmlns="" id="{33A40A66-00A6-4CFE-A3EA-D141C33C0E3B}"/>
              </a:ext>
            </a:extLst>
          </p:cNvPr>
          <p:cNvSpPr/>
          <p:nvPr/>
        </p:nvSpPr>
        <p:spPr>
          <a:xfrm>
            <a:off x="449998" y="1323658"/>
            <a:ext cx="900498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tx1">
                    <a:lumMod val="95000"/>
                    <a:lumOff val="5000"/>
                  </a:schemeClr>
                </a:solidFill>
                <a:latin typeface="Samsung Sharp Sans" pitchFamily="2" charset="0"/>
                <a:ea typeface="Samsung Sharp Sans" pitchFamily="2" charset="0"/>
                <a:cs typeface="Samsung Sharp Sans" pitchFamily="2" charset="0"/>
              </a:rPr>
              <a:t>Quiz. #1</a:t>
            </a:r>
          </a:p>
        </p:txBody>
      </p:sp>
      <p:sp>
        <p:nvSpPr>
          <p:cNvPr id="8" name="직사각형 7">
            <a:extLst>
              <a:ext uri="{FF2B5EF4-FFF2-40B4-BE49-F238E27FC236}">
                <a16:creationId xmlns:a16="http://schemas.microsoft.com/office/drawing/2014/main" xmlns="" id="{5D0FA3B9-5FEB-458E-BC94-AB11CC4B58C9}"/>
              </a:ext>
            </a:extLst>
          </p:cNvPr>
          <p:cNvSpPr/>
          <p:nvPr/>
        </p:nvSpPr>
        <p:spPr>
          <a:xfrm>
            <a:off x="580389" y="2059623"/>
            <a:ext cx="868067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Write </a:t>
            </a:r>
            <a:r>
              <a:rPr lang="en-US" altLang="ko-KR" sz="1300" dirty="0" smtClean="0">
                <a:solidFill>
                  <a:schemeClr val="tx1"/>
                </a:solidFill>
                <a:latin typeface="SamsungOne 400" panose="020B0503030303020204" pitchFamily="34" charset="0"/>
                <a:ea typeface="SamsungOne 400" panose="020B0503030303020204" pitchFamily="34" charset="0"/>
              </a:rPr>
              <a:t>the output of </a:t>
            </a:r>
            <a:r>
              <a:rPr lang="en-US" altLang="ko-KR" sz="1300" dirty="0">
                <a:solidFill>
                  <a:schemeClr val="tx1"/>
                </a:solidFill>
                <a:latin typeface="SamsungOne 400" panose="020B0503030303020204" pitchFamily="34" charset="0"/>
                <a:ea typeface="SamsungOne 400" panose="020B0503030303020204" pitchFamily="34" charset="0"/>
              </a:rPr>
              <a:t>the codes from the example that uses a stack.</a:t>
            </a:r>
          </a:p>
        </p:txBody>
      </p:sp>
      <p:grpSp>
        <p:nvGrpSpPr>
          <p:cNvPr id="2" name="그룹 1"/>
          <p:cNvGrpSpPr/>
          <p:nvPr/>
        </p:nvGrpSpPr>
        <p:grpSpPr>
          <a:xfrm>
            <a:off x="580389" y="2381992"/>
            <a:ext cx="8706774" cy="2068088"/>
            <a:chOff x="580389" y="2381992"/>
            <a:chExt cx="8706774" cy="2068088"/>
          </a:xfrm>
        </p:grpSpPr>
        <p:pic>
          <p:nvPicPr>
            <p:cNvPr id="6" name="그림 5">
              <a:extLst>
                <a:ext uri="{FF2B5EF4-FFF2-40B4-BE49-F238E27FC236}">
                  <a16:creationId xmlns:a16="http://schemas.microsoft.com/office/drawing/2014/main" xmlns="" id="{C54EF22A-DEA5-4CFA-8DB1-6756471381E1}"/>
                </a:ext>
              </a:extLst>
            </p:cNvPr>
            <p:cNvPicPr>
              <a:picLocks noChangeAspect="1"/>
            </p:cNvPicPr>
            <p:nvPr/>
          </p:nvPicPr>
          <p:blipFill rotWithShape="1">
            <a:blip r:embed="rId4"/>
            <a:srcRect r="39044"/>
            <a:stretch/>
          </p:blipFill>
          <p:spPr>
            <a:xfrm>
              <a:off x="580389" y="2381992"/>
              <a:ext cx="5931247" cy="2068088"/>
            </a:xfrm>
            <a:prstGeom prst="rect">
              <a:avLst/>
            </a:prstGeom>
          </p:spPr>
        </p:pic>
        <p:pic>
          <p:nvPicPr>
            <p:cNvPr id="9" name="그림 8">
              <a:extLst>
                <a:ext uri="{FF2B5EF4-FFF2-40B4-BE49-F238E27FC236}">
                  <a16:creationId xmlns:a16="http://schemas.microsoft.com/office/drawing/2014/main" xmlns="" id="{C54EF22A-DEA5-4CFA-8DB1-6756471381E1}"/>
                </a:ext>
              </a:extLst>
            </p:cNvPr>
            <p:cNvPicPr>
              <a:picLocks noChangeAspect="1"/>
            </p:cNvPicPr>
            <p:nvPr/>
          </p:nvPicPr>
          <p:blipFill rotWithShape="1">
            <a:blip r:embed="rId4"/>
            <a:srcRect l="71255" r="31"/>
            <a:stretch/>
          </p:blipFill>
          <p:spPr>
            <a:xfrm>
              <a:off x="6493164" y="2381992"/>
              <a:ext cx="2793999" cy="2068088"/>
            </a:xfrm>
            <a:prstGeom prst="rect">
              <a:avLst/>
            </a:prstGeom>
          </p:spPr>
        </p:pic>
      </p:grpSp>
    </p:spTree>
    <p:extLst>
      <p:ext uri="{BB962C8B-B14F-4D97-AF65-F5344CB8AC3E}">
        <p14:creationId xmlns:p14="http://schemas.microsoft.com/office/powerpoint/2010/main" val="1570619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Pop quiz</a:t>
            </a:r>
          </a:p>
        </p:txBody>
      </p:sp>
      <p:sp>
        <p:nvSpPr>
          <p:cNvPr id="11" name="직사각형 1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7" name="직사각형 6">
            <a:extLst>
              <a:ext uri="{FF2B5EF4-FFF2-40B4-BE49-F238E27FC236}">
                <a16:creationId xmlns:a16="http://schemas.microsoft.com/office/drawing/2014/main" xmlns="" id="{33A40A66-00A6-4CFE-A3EA-D141C33C0E3B}"/>
              </a:ext>
            </a:extLst>
          </p:cNvPr>
          <p:cNvSpPr/>
          <p:nvPr/>
        </p:nvSpPr>
        <p:spPr>
          <a:xfrm>
            <a:off x="449998" y="1323658"/>
            <a:ext cx="900498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tx1">
                    <a:lumMod val="95000"/>
                    <a:lumOff val="5000"/>
                  </a:schemeClr>
                </a:solidFill>
                <a:latin typeface="Samsung Sharp Sans" pitchFamily="2" charset="0"/>
                <a:ea typeface="Samsung Sharp Sans" pitchFamily="2" charset="0"/>
                <a:cs typeface="Samsung Sharp Sans" pitchFamily="2" charset="0"/>
              </a:rPr>
              <a:t>Quiz. #2</a:t>
            </a:r>
          </a:p>
        </p:txBody>
      </p:sp>
      <p:sp>
        <p:nvSpPr>
          <p:cNvPr id="8" name="직사각형 7">
            <a:extLst>
              <a:ext uri="{FF2B5EF4-FFF2-40B4-BE49-F238E27FC236}">
                <a16:creationId xmlns:a16="http://schemas.microsoft.com/office/drawing/2014/main" xmlns="" id="{5D0FA3B9-5FEB-458E-BC94-AB11CC4B58C9}"/>
              </a:ext>
            </a:extLst>
          </p:cNvPr>
          <p:cNvSpPr/>
          <p:nvPr/>
        </p:nvSpPr>
        <p:spPr>
          <a:xfrm>
            <a:off x="580389" y="2059623"/>
            <a:ext cx="868067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Write the output of the codes from the example that uses a stack.</a:t>
            </a:r>
          </a:p>
        </p:txBody>
      </p:sp>
      <p:grpSp>
        <p:nvGrpSpPr>
          <p:cNvPr id="13" name="그룹 12"/>
          <p:cNvGrpSpPr/>
          <p:nvPr/>
        </p:nvGrpSpPr>
        <p:grpSpPr>
          <a:xfrm>
            <a:off x="598860" y="2366291"/>
            <a:ext cx="8692922" cy="1624550"/>
            <a:chOff x="598860" y="2403236"/>
            <a:chExt cx="8660593" cy="1618508"/>
          </a:xfrm>
        </p:grpSpPr>
        <p:pic>
          <p:nvPicPr>
            <p:cNvPr id="14" name="그림 13">
              <a:extLst>
                <a:ext uri="{FF2B5EF4-FFF2-40B4-BE49-F238E27FC236}">
                  <a16:creationId xmlns:a16="http://schemas.microsoft.com/office/drawing/2014/main" xmlns="" id="{632DD031-983C-43CA-86BC-B68ED1821CA7}"/>
                </a:ext>
              </a:extLst>
            </p:cNvPr>
            <p:cNvPicPr>
              <a:picLocks noChangeAspect="1"/>
            </p:cNvPicPr>
            <p:nvPr/>
          </p:nvPicPr>
          <p:blipFill rotWithShape="1">
            <a:blip r:embed="rId4"/>
            <a:srcRect r="25376"/>
            <a:stretch/>
          </p:blipFill>
          <p:spPr>
            <a:xfrm>
              <a:off x="598860" y="2403236"/>
              <a:ext cx="7048848" cy="1618508"/>
            </a:xfrm>
            <a:prstGeom prst="rect">
              <a:avLst/>
            </a:prstGeom>
          </p:spPr>
        </p:pic>
        <p:pic>
          <p:nvPicPr>
            <p:cNvPr id="15" name="그림 14">
              <a:extLst>
                <a:ext uri="{FF2B5EF4-FFF2-40B4-BE49-F238E27FC236}">
                  <a16:creationId xmlns:a16="http://schemas.microsoft.com/office/drawing/2014/main" xmlns="" id="{632DD031-983C-43CA-86BC-B68ED1821CA7}"/>
                </a:ext>
              </a:extLst>
            </p:cNvPr>
            <p:cNvPicPr>
              <a:picLocks noChangeAspect="1"/>
            </p:cNvPicPr>
            <p:nvPr/>
          </p:nvPicPr>
          <p:blipFill rotWithShape="1">
            <a:blip r:embed="rId4"/>
            <a:srcRect l="71837" r="246"/>
            <a:stretch/>
          </p:blipFill>
          <p:spPr>
            <a:xfrm>
              <a:off x="6622472" y="2403236"/>
              <a:ext cx="2636981" cy="1618508"/>
            </a:xfrm>
            <a:prstGeom prst="rect">
              <a:avLst/>
            </a:prstGeom>
          </p:spPr>
        </p:pic>
      </p:grpSp>
    </p:spTree>
    <p:extLst>
      <p:ext uri="{BB962C8B-B14F-4D97-AF65-F5344CB8AC3E}">
        <p14:creationId xmlns:p14="http://schemas.microsoft.com/office/powerpoint/2010/main" val="1406074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dirty="0">
                <a:solidFill>
                  <a:prstClr val="white"/>
                </a:solidFill>
                <a:latin typeface="Samsung Sharp Sans" pitchFamily="2" charset="0"/>
                <a:ea typeface="Samsung Sharp Sans" pitchFamily="2" charset="0"/>
                <a:cs typeface="Samsung Sharp Sans" pitchFamily="2" charset="0"/>
              </a:rPr>
              <a:t>Pair programming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7" name="그룹 6">
            <a:extLst>
              <a:ext uri="{FF2B5EF4-FFF2-40B4-BE49-F238E27FC236}">
                <a16:creationId xmlns:a16="http://schemas.microsoft.com/office/drawing/2014/main" xmlns="" id="{5CCAF01D-30E4-4D0C-AA78-81EB9D07EB2C}"/>
              </a:ext>
            </a:extLst>
          </p:cNvPr>
          <p:cNvGrpSpPr/>
          <p:nvPr/>
        </p:nvGrpSpPr>
        <p:grpSpPr>
          <a:xfrm>
            <a:off x="451456" y="435608"/>
            <a:ext cx="4718598" cy="276999"/>
            <a:chOff x="558800" y="1148583"/>
            <a:chExt cx="4718598" cy="276999"/>
          </a:xfrm>
        </p:grpSpPr>
        <p:sp>
          <p:nvSpPr>
            <p:cNvPr id="8"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dirty="0">
                  <a:solidFill>
                    <a:prstClr val="black">
                      <a:lumMod val="50000"/>
                      <a:lumOff val="50000"/>
                    </a:prstClr>
                  </a:solidFill>
                  <a:latin typeface="Samsung Sharp Sans" pitchFamily="2" charset="0"/>
                  <a:ea typeface="Samsung Sharp Sans" pitchFamily="2" charset="0"/>
                  <a:cs typeface="Samsung Sharp Sans" pitchFamily="2" charset="0"/>
                </a:rPr>
                <a:t>23</a:t>
              </a: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a:t>
              </a:r>
            </a:p>
          </p:txBody>
        </p:sp>
        <p:sp>
          <p:nvSpPr>
            <p:cNvPr id="9" name="직사각형 8">
              <a:extLst>
                <a:ext uri="{FF2B5EF4-FFF2-40B4-BE49-F238E27FC236}">
                  <a16:creationId xmlns:a16="http://schemas.microsoft.com/office/drawing/2014/main" xmlns="" id="{B640FC7E-A899-44A0-93CD-28A2FA14072E}"/>
                </a:ext>
              </a:extLst>
            </p:cNvPr>
            <p:cNvSpPr/>
            <p:nvPr/>
          </p:nvSpPr>
          <p:spPr>
            <a:xfrm>
              <a:off x="1402744" y="1148583"/>
              <a:ext cx="38746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187" fontAlgn="auto" latinLnBrk="0">
                <a:spcBef>
                  <a:spcPts val="0"/>
                </a:spcBef>
                <a:spcAft>
                  <a:spcPts val="0"/>
                </a:spcAf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Queue</a:t>
              </a:r>
            </a:p>
          </p:txBody>
        </p:sp>
      </p:grpSp>
    </p:spTree>
    <p:extLst>
      <p:ext uri="{BB962C8B-B14F-4D97-AF65-F5344CB8AC3E}">
        <p14:creationId xmlns:p14="http://schemas.microsoft.com/office/powerpoint/2010/main" val="9625318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xmlns="" id="{3E3076BC-E83D-4F9A-AF96-0B1EACE7125F}"/>
              </a:ext>
            </a:extLst>
          </p:cNvPr>
          <p:cNvGrpSpPr/>
          <p:nvPr/>
        </p:nvGrpSpPr>
        <p:grpSpPr>
          <a:xfrm>
            <a:off x="449999" y="450000"/>
            <a:ext cx="9018001" cy="276999"/>
            <a:chOff x="449999" y="450000"/>
            <a:chExt cx="9018001" cy="276999"/>
          </a:xfrm>
        </p:grpSpPr>
        <p:sp>
          <p:nvSpPr>
            <p:cNvPr id="26" name="직사각형 25">
              <a:extLst>
                <a:ext uri="{FF2B5EF4-FFF2-40B4-BE49-F238E27FC236}">
                  <a16:creationId xmlns:a16="http://schemas.microsoft.com/office/drawing/2014/main" xmlns=""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33" name="직사각형 32">
              <a:extLst>
                <a:ext uri="{FF2B5EF4-FFF2-40B4-BE49-F238E27FC236}">
                  <a16:creationId xmlns:a16="http://schemas.microsoft.com/office/drawing/2014/main" xmlns=""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23</a:t>
              </a:r>
            </a:p>
          </p:txBody>
        </p:sp>
      </p:grpSp>
    </p:spTree>
    <p:extLst>
      <p:ext uri="{BB962C8B-B14F-4D97-AF65-F5344CB8AC3E}">
        <p14:creationId xmlns:p14="http://schemas.microsoft.com/office/powerpoint/2010/main" val="32184384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a16="http://schemas.microsoft.com/office/drawing/2014/main" xmlns="" id="{3888C6C0-CA74-4927-B9A0-C0471D30B07A}"/>
              </a:ext>
            </a:extLst>
          </p:cNvPr>
          <p:cNvGrpSpPr/>
          <p:nvPr/>
        </p:nvGrpSpPr>
        <p:grpSpPr>
          <a:xfrm>
            <a:off x="449999" y="450000"/>
            <a:ext cx="9018001" cy="276999"/>
            <a:chOff x="449999" y="450000"/>
            <a:chExt cx="9018001" cy="276999"/>
          </a:xfrm>
        </p:grpSpPr>
        <p:sp>
          <p:nvSpPr>
            <p:cNvPr id="25" name="직사각형 24">
              <a:extLst>
                <a:ext uri="{FF2B5EF4-FFF2-40B4-BE49-F238E27FC236}">
                  <a16:creationId xmlns:a16="http://schemas.microsoft.com/office/drawing/2014/main" xmlns="" id="{4F9239F1-5BD2-40F4-8310-890F3C454AE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26" name="직사각형 25">
              <a:extLst>
                <a:ext uri="{FF2B5EF4-FFF2-40B4-BE49-F238E27FC236}">
                  <a16:creationId xmlns:a16="http://schemas.microsoft.com/office/drawing/2014/main" xmlns="" id="{C5D6BD7A-FF9F-4114-89BE-AFB462DED1CE}"/>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23</a:t>
              </a:r>
            </a:p>
          </p:txBody>
        </p:sp>
      </p:grpSp>
    </p:spTree>
    <p:extLst>
      <p:ext uri="{BB962C8B-B14F-4D97-AF65-F5344CB8AC3E}">
        <p14:creationId xmlns:p14="http://schemas.microsoft.com/office/powerpoint/2010/main" val="36799123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xmlns="" id="{17CA2606-FE41-4FD1-BC47-6BEB5C695151}"/>
              </a:ext>
            </a:extLst>
          </p:cNvPr>
          <p:cNvGrpSpPr/>
          <p:nvPr/>
        </p:nvGrpSpPr>
        <p:grpSpPr>
          <a:xfrm>
            <a:off x="449999" y="450000"/>
            <a:ext cx="9018001" cy="276999"/>
            <a:chOff x="449999" y="450000"/>
            <a:chExt cx="9018001" cy="276999"/>
          </a:xfrm>
        </p:grpSpPr>
        <p:sp>
          <p:nvSpPr>
            <p:cNvPr id="14" name="직사각형 13">
              <a:extLst>
                <a:ext uri="{FF2B5EF4-FFF2-40B4-BE49-F238E27FC236}">
                  <a16:creationId xmlns:a16="http://schemas.microsoft.com/office/drawing/2014/main" xmlns="" id="{CA1D85D3-76F5-4FAE-9B73-4060D4C98559}"/>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5" name="직사각형 14">
              <a:extLst>
                <a:ext uri="{FF2B5EF4-FFF2-40B4-BE49-F238E27FC236}">
                  <a16:creationId xmlns:a16="http://schemas.microsoft.com/office/drawing/2014/main" xmlns="" id="{877F2EA0-F82F-44F6-A613-421679B23BC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23</a:t>
              </a:r>
            </a:p>
          </p:txBody>
        </p:sp>
      </p:grpSp>
      <p:sp>
        <p:nvSpPr>
          <p:cNvPr id="8" name="직사각형 7"/>
          <p:cNvSpPr/>
          <p:nvPr/>
        </p:nvSpPr>
        <p:spPr>
          <a:xfrm>
            <a:off x="1225635" y="1508461"/>
            <a:ext cx="6797906" cy="292388"/>
          </a:xfrm>
          <a:prstGeom prst="rect">
            <a:avLst/>
          </a:prstGeom>
        </p:spPr>
        <p:txBody>
          <a:bodyPr wrap="square">
            <a:spAutoFit/>
          </a:bodyPr>
          <a:lstStyle/>
          <a:p>
            <a:pPr lvl="0" latinLnBrk="0">
              <a:spcAft>
                <a:spcPts val="600"/>
              </a:spcAft>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cs typeface="+mn-cs"/>
              </a:rPr>
              <a:t>Refer to the class definition as follows to complete and test the Deque class.</a:t>
            </a:r>
            <a:endParaRPr lang="ko-KR" altLang="en-US" sz="1300" dirty="0">
              <a:solidFill>
                <a:prstClr val="black">
                  <a:lumMod val="85000"/>
                  <a:lumOff val="15000"/>
                </a:prstClr>
              </a:solidFill>
              <a:latin typeface="SamsungOne 400" panose="020B0503030303020204" pitchFamily="34" charset="0"/>
              <a:ea typeface="맑은 고딕" panose="020B0503020000020004" pitchFamily="50" charset="-127"/>
              <a:cs typeface="+mn-cs"/>
            </a:endParaRPr>
          </a:p>
        </p:txBody>
      </p:sp>
      <p:pic>
        <p:nvPicPr>
          <p:cNvPr id="46" name="그림 45">
            <a:extLst>
              <a:ext uri="{FF2B5EF4-FFF2-40B4-BE49-F238E27FC236}">
                <a16:creationId xmlns:a16="http://schemas.microsoft.com/office/drawing/2014/main" xmlns="" id="{2DE382CF-C05E-4E7D-BB0F-90B5E39717A6}"/>
              </a:ext>
            </a:extLst>
          </p:cNvPr>
          <p:cNvPicPr>
            <a:picLocks noChangeAspect="1"/>
          </p:cNvPicPr>
          <p:nvPr/>
        </p:nvPicPr>
        <p:blipFill rotWithShape="1">
          <a:blip r:embed="rId3"/>
          <a:srcRect l="419" t="503" r="11236"/>
          <a:stretch/>
        </p:blipFill>
        <p:spPr>
          <a:xfrm>
            <a:off x="619431" y="2202424"/>
            <a:ext cx="7307661" cy="2957863"/>
          </a:xfrm>
          <a:prstGeom prst="rect">
            <a:avLst/>
          </a:prstGeom>
        </p:spPr>
      </p:pic>
    </p:spTree>
    <p:extLst>
      <p:ext uri="{BB962C8B-B14F-4D97-AF65-F5344CB8AC3E}">
        <p14:creationId xmlns:p14="http://schemas.microsoft.com/office/powerpoint/2010/main" val="30621427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FADA925D-D0B6-4857-B747-C852EF881398}"/>
              </a:ext>
            </a:extLst>
          </p:cNvPr>
          <p:cNvGrpSpPr/>
          <p:nvPr/>
        </p:nvGrpSpPr>
        <p:grpSpPr>
          <a:xfrm>
            <a:off x="449999" y="450000"/>
            <a:ext cx="9018001" cy="276999"/>
            <a:chOff x="449999" y="450000"/>
            <a:chExt cx="9018001" cy="276999"/>
          </a:xfrm>
        </p:grpSpPr>
        <p:sp>
          <p:nvSpPr>
            <p:cNvPr id="13" name="직사각형 12">
              <a:extLst>
                <a:ext uri="{FF2B5EF4-FFF2-40B4-BE49-F238E27FC236}">
                  <a16:creationId xmlns:a16="http://schemas.microsoft.com/office/drawing/2014/main" xmlns="" id="{5FFDA520-C1DB-46EC-B7AF-3AA5A5076FFE}"/>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4" name="직사각형 13">
              <a:extLst>
                <a:ext uri="{FF2B5EF4-FFF2-40B4-BE49-F238E27FC236}">
                  <a16:creationId xmlns:a16="http://schemas.microsoft.com/office/drawing/2014/main" xmlns="" id="{24014F10-1B45-4873-89B7-082C67CEA4CA}"/>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23</a:t>
              </a:r>
            </a:p>
          </p:txBody>
        </p:sp>
      </p:grpSp>
      <p:grpSp>
        <p:nvGrpSpPr>
          <p:cNvPr id="17" name="그룹 16"/>
          <p:cNvGrpSpPr/>
          <p:nvPr/>
        </p:nvGrpSpPr>
        <p:grpSpPr>
          <a:xfrm>
            <a:off x="451169" y="1459499"/>
            <a:ext cx="8863770" cy="3584942"/>
            <a:chOff x="451169" y="1459499"/>
            <a:chExt cx="8863770" cy="3584942"/>
          </a:xfrm>
        </p:grpSpPr>
        <p:grpSp>
          <p:nvGrpSpPr>
            <p:cNvPr id="18" name="그룹 17">
              <a:extLst>
                <a:ext uri="{FF2B5EF4-FFF2-40B4-BE49-F238E27FC236}">
                  <a16:creationId xmlns:a16="http://schemas.microsoft.com/office/drawing/2014/main" xmlns="" id="{23F43102-251A-4714-B814-81CBB2556720}"/>
                </a:ext>
              </a:extLst>
            </p:cNvPr>
            <p:cNvGrpSpPr/>
            <p:nvPr/>
          </p:nvGrpSpPr>
          <p:grpSpPr>
            <a:xfrm>
              <a:off x="451169" y="1459499"/>
              <a:ext cx="8863770" cy="3584942"/>
              <a:chOff x="401413" y="1268113"/>
              <a:chExt cx="8786740" cy="3633712"/>
            </a:xfrm>
          </p:grpSpPr>
          <p:sp>
            <p:nvSpPr>
              <p:cNvPr id="22" name="모서리가 둥근 직사각형 48">
                <a:extLst>
                  <a:ext uri="{FF2B5EF4-FFF2-40B4-BE49-F238E27FC236}">
                    <a16:creationId xmlns:a16="http://schemas.microsoft.com/office/drawing/2014/main" xmlns="" id="{6FD65231-E000-4F7F-AB6E-66940C009EC4}"/>
                  </a:ext>
                </a:extLst>
              </p:cNvPr>
              <p:cNvSpPr/>
              <p:nvPr/>
            </p:nvSpPr>
            <p:spPr>
              <a:xfrm>
                <a:off x="401413" y="1269795"/>
                <a:ext cx="8782050" cy="363203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3" name="모서리가 둥근 직사각형 54">
                <a:extLst>
                  <a:ext uri="{FF2B5EF4-FFF2-40B4-BE49-F238E27FC236}">
                    <a16:creationId xmlns:a16="http://schemas.microsoft.com/office/drawing/2014/main" xmlns="" id="{9C2B800A-D978-4528-BFD8-CD5AB1425D8B}"/>
                  </a:ext>
                </a:extLst>
              </p:cNvPr>
              <p:cNvSpPr/>
              <p:nvPr/>
            </p:nvSpPr>
            <p:spPr>
              <a:xfrm>
                <a:off x="406103" y="1268113"/>
                <a:ext cx="8782050" cy="324000"/>
              </a:xfrm>
              <a:prstGeom prst="roundRect">
                <a:avLst>
                  <a:gd name="adj" fmla="val 0"/>
                </a:avLst>
              </a:prstGeom>
              <a:solidFill>
                <a:srgbClr val="8497B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4" name="TextBox 23">
                <a:extLst>
                  <a:ext uri="{FF2B5EF4-FFF2-40B4-BE49-F238E27FC236}">
                    <a16:creationId xmlns:a16="http://schemas.microsoft.com/office/drawing/2014/main" xmlns="" id="{D2CE11D7-3852-43C5-B609-DBF9EB001405}"/>
                  </a:ext>
                </a:extLst>
              </p:cNvPr>
              <p:cNvSpPr txBox="1"/>
              <p:nvPr/>
            </p:nvSpPr>
            <p:spPr>
              <a:xfrm>
                <a:off x="733795" y="1287188"/>
                <a:ext cx="7920000" cy="292388"/>
              </a:xfrm>
              <a:prstGeom prst="rect">
                <a:avLst/>
              </a:prstGeom>
              <a:noFill/>
            </p:spPr>
            <p:txBody>
              <a:bodyPr wrap="square">
                <a:spAutoFit/>
              </a:bodyPr>
              <a:lstStyle/>
              <a:p>
                <a:r>
                  <a:rPr lang="en-US" altLang="ko-KR" sz="1300" b="1" dirty="0">
                    <a:solidFill>
                      <a:schemeClr val="bg1"/>
                    </a:solidFill>
                    <a:latin typeface="SamsungOne 400" panose="020B0503030303020204" pitchFamily="34" charset="0"/>
                    <a:ea typeface="SamsungOne 400" panose="020B0503030303020204" pitchFamily="34" charset="0"/>
                    <a:cs typeface="Malgun Gothic Semilight" panose="020B0503020000020004" pitchFamily="34" charset="-127"/>
                  </a:rPr>
                  <a:t>TIP</a:t>
                </a:r>
                <a:endParaRPr lang="ko-KR" altLang="en-US" sz="1300" b="1" dirty="0">
                  <a:solidFill>
                    <a:schemeClr val="bg1"/>
                  </a:solidFill>
                  <a:latin typeface="SamsungOne 400" panose="020B0503030303020204" pitchFamily="34" charset="0"/>
                  <a:ea typeface="+mn-ea"/>
                </a:endParaRPr>
              </a:p>
            </p:txBody>
          </p:sp>
          <p:pic>
            <p:nvPicPr>
              <p:cNvPr id="25" name="그림 24">
                <a:extLst>
                  <a:ext uri="{FF2B5EF4-FFF2-40B4-BE49-F238E27FC236}">
                    <a16:creationId xmlns:a16="http://schemas.microsoft.com/office/drawing/2014/main" xmlns="" id="{5FF7AF0B-10AF-49BC-A33F-9878CE8863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654" y="1295174"/>
                <a:ext cx="266737" cy="250140"/>
              </a:xfrm>
              <a:prstGeom prst="rect">
                <a:avLst/>
              </a:prstGeom>
            </p:spPr>
          </p:pic>
        </p:grpSp>
        <p:sp>
          <p:nvSpPr>
            <p:cNvPr id="19" name="직사각형 18">
              <a:extLst>
                <a:ext uri="{FF2B5EF4-FFF2-40B4-BE49-F238E27FC236}">
                  <a16:creationId xmlns:a16="http://schemas.microsoft.com/office/drawing/2014/main" xmlns="" id="{90EFA62F-9637-4E5A-AAB1-9E61461D75DD}"/>
                </a:ext>
              </a:extLst>
            </p:cNvPr>
            <p:cNvSpPr/>
            <p:nvPr/>
          </p:nvSpPr>
          <p:spPr>
            <a:xfrm>
              <a:off x="623968" y="1969387"/>
              <a:ext cx="8580992"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 queue is an abstract data type where only addition is possible on one side and only removal is possible on the other side. In contrast, the Double Ended Queue (Deque)</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is the data structure where addition and removal are possible on both sides. </a:t>
              </a:r>
              <a:endParaRPr lang="ko-KR" altLang="en-US" sz="1300" dirty="0">
                <a:solidFill>
                  <a:schemeClr val="tx1"/>
                </a:solidFill>
                <a:latin typeface="SamsungOne 400" panose="020B0503030303020204" pitchFamily="34" charset="0"/>
              </a:endParaRPr>
            </a:p>
          </p:txBody>
        </p:sp>
      </p:grpSp>
      <p:grpSp>
        <p:nvGrpSpPr>
          <p:cNvPr id="26" name="그룹 25"/>
          <p:cNvGrpSpPr/>
          <p:nvPr/>
        </p:nvGrpSpPr>
        <p:grpSpPr>
          <a:xfrm>
            <a:off x="1593567" y="2775083"/>
            <a:ext cx="6910390" cy="2054227"/>
            <a:chOff x="1625210" y="3315857"/>
            <a:chExt cx="6910390" cy="2054227"/>
          </a:xfrm>
        </p:grpSpPr>
        <p:grpSp>
          <p:nvGrpSpPr>
            <p:cNvPr id="27" name="그룹 26">
              <a:extLst>
                <a:ext uri="{FF2B5EF4-FFF2-40B4-BE49-F238E27FC236}">
                  <a16:creationId xmlns:a16="http://schemas.microsoft.com/office/drawing/2014/main" xmlns="" id="{29ACC9E3-4EE2-4DD6-9C59-C8A8EE105411}"/>
                </a:ext>
              </a:extLst>
            </p:cNvPr>
            <p:cNvGrpSpPr/>
            <p:nvPr/>
          </p:nvGrpSpPr>
          <p:grpSpPr>
            <a:xfrm>
              <a:off x="3350655" y="4160066"/>
              <a:ext cx="3204689" cy="396824"/>
              <a:chOff x="1178430" y="2857500"/>
              <a:chExt cx="3551832" cy="319454"/>
            </a:xfrm>
          </p:grpSpPr>
          <p:cxnSp>
            <p:nvCxnSpPr>
              <p:cNvPr id="48" name="직선 연결선 47">
                <a:extLst>
                  <a:ext uri="{FF2B5EF4-FFF2-40B4-BE49-F238E27FC236}">
                    <a16:creationId xmlns:a16="http://schemas.microsoft.com/office/drawing/2014/main" xmlns="" id="{F4A90ECA-AC80-4F2A-9FA0-70A08814788B}"/>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xmlns="" id="{BE43A418-5B6A-4A68-815B-416B7209DDEA}"/>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직사각형 27">
              <a:extLst>
                <a:ext uri="{FF2B5EF4-FFF2-40B4-BE49-F238E27FC236}">
                  <a16:creationId xmlns:a16="http://schemas.microsoft.com/office/drawing/2014/main" xmlns="" id="{07EFBAC2-1724-4009-BA58-08D59E0C94E9}"/>
                </a:ext>
              </a:extLst>
            </p:cNvPr>
            <p:cNvSpPr/>
            <p:nvPr/>
          </p:nvSpPr>
          <p:spPr>
            <a:xfrm>
              <a:off x="3430244" y="4244180"/>
              <a:ext cx="610597" cy="228599"/>
            </a:xfrm>
            <a:prstGeom prst="rect">
              <a:avLst/>
            </a:prstGeom>
            <a:solidFill>
              <a:schemeClr val="bg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Y</a:t>
              </a:r>
              <a:endParaRPr lang="ko-KR" altLang="en-US" sz="1300" dirty="0">
                <a:solidFill>
                  <a:srgbClr val="002060"/>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5F5F77FE-74AE-41DF-ABD8-86141818F815}"/>
                </a:ext>
              </a:extLst>
            </p:cNvPr>
            <p:cNvSpPr/>
            <p:nvPr/>
          </p:nvSpPr>
          <p:spPr>
            <a:xfrm>
              <a:off x="4208678" y="4244180"/>
              <a:ext cx="1389482" cy="228598"/>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30" name="직사각형 29">
              <a:extLst>
                <a:ext uri="{FF2B5EF4-FFF2-40B4-BE49-F238E27FC236}">
                  <a16:creationId xmlns:a16="http://schemas.microsoft.com/office/drawing/2014/main" xmlns="" id="{19F32749-62EF-46B5-AE1B-B3FB848ED331}"/>
                </a:ext>
              </a:extLst>
            </p:cNvPr>
            <p:cNvSpPr/>
            <p:nvPr/>
          </p:nvSpPr>
          <p:spPr>
            <a:xfrm>
              <a:off x="3360213" y="4641002"/>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queue</a:t>
              </a:r>
              <a:endParaRPr lang="ko-KR" altLang="en-US" sz="1300" dirty="0">
                <a:solidFill>
                  <a:srgbClr val="002060"/>
                </a:solidFill>
                <a:latin typeface="SamsungOne 400" panose="020B0503030303020204" pitchFamily="34" charset="0"/>
                <a:ea typeface="+mn-ea"/>
                <a:cs typeface="+mn-cs"/>
              </a:endParaRPr>
            </a:p>
          </p:txBody>
        </p:sp>
        <p:cxnSp>
          <p:nvCxnSpPr>
            <p:cNvPr id="31" name="직선 화살표 연결선 30">
              <a:extLst>
                <a:ext uri="{FF2B5EF4-FFF2-40B4-BE49-F238E27FC236}">
                  <a16:creationId xmlns:a16="http://schemas.microsoft.com/office/drawing/2014/main" xmlns="" id="{4F3C4478-A381-4C39-A7F6-961186659607}"/>
                </a:ext>
              </a:extLst>
            </p:cNvPr>
            <p:cNvCxnSpPr>
              <a:cxnSpLocks/>
              <a:endCxn id="32" idx="2"/>
            </p:cNvCxnSpPr>
            <p:nvPr/>
          </p:nvCxnSpPr>
          <p:spPr>
            <a:xfrm flipV="1">
              <a:off x="3725383" y="3758738"/>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xmlns="" id="{FBD0CAF6-9A41-4577-91B8-2AD463D5384D}"/>
                </a:ext>
              </a:extLst>
            </p:cNvPr>
            <p:cNvSpPr/>
            <p:nvPr/>
          </p:nvSpPr>
          <p:spPr>
            <a:xfrm>
              <a:off x="3420084" y="3466350"/>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33" name="직선 화살표 연결선 32">
              <a:extLst>
                <a:ext uri="{FF2B5EF4-FFF2-40B4-BE49-F238E27FC236}">
                  <a16:creationId xmlns:a16="http://schemas.microsoft.com/office/drawing/2014/main" xmlns="" id="{3F544F4F-8236-4A01-9CDC-364D912144EA}"/>
                </a:ext>
              </a:extLst>
            </p:cNvPr>
            <p:cNvCxnSpPr>
              <a:cxnSpLocks/>
              <a:endCxn id="34" idx="2"/>
            </p:cNvCxnSpPr>
            <p:nvPr/>
          </p:nvCxnSpPr>
          <p:spPr>
            <a:xfrm flipV="1">
              <a:off x="6060697" y="3758737"/>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xmlns="" id="{0FE50D83-99FB-4F63-A20E-A6A6E7CF72E3}"/>
                </a:ext>
              </a:extLst>
            </p:cNvPr>
            <p:cNvSpPr/>
            <p:nvPr/>
          </p:nvSpPr>
          <p:spPr>
            <a:xfrm>
              <a:off x="5755398" y="3466349"/>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35" name="직사각형 34">
              <a:extLst>
                <a:ext uri="{FF2B5EF4-FFF2-40B4-BE49-F238E27FC236}">
                  <a16:creationId xmlns:a16="http://schemas.microsoft.com/office/drawing/2014/main" xmlns="" id="{40132849-7318-4905-987F-71F87419D0BD}"/>
                </a:ext>
              </a:extLst>
            </p:cNvPr>
            <p:cNvSpPr/>
            <p:nvPr/>
          </p:nvSpPr>
          <p:spPr>
            <a:xfrm>
              <a:off x="5755398" y="4244178"/>
              <a:ext cx="610597" cy="228599"/>
            </a:xfrm>
            <a:prstGeom prst="rect">
              <a:avLst/>
            </a:prstGeom>
            <a:solidFill>
              <a:schemeClr val="bg1"/>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X</a:t>
              </a:r>
              <a:endParaRPr lang="ko-KR" altLang="en-US" sz="1300" dirty="0">
                <a:solidFill>
                  <a:srgbClr val="002060"/>
                </a:solidFill>
                <a:latin typeface="SamsungOne 400" panose="020B0503030303020204" pitchFamily="34" charset="0"/>
              </a:endParaRPr>
            </a:p>
          </p:txBody>
        </p:sp>
        <p:sp>
          <p:nvSpPr>
            <p:cNvPr id="36" name="원호 35">
              <a:extLst>
                <a:ext uri="{FF2B5EF4-FFF2-40B4-BE49-F238E27FC236}">
                  <a16:creationId xmlns:a16="http://schemas.microsoft.com/office/drawing/2014/main" xmlns="" id="{6F92CD8C-583B-478E-9B62-CE3E3DD04268}"/>
                </a:ext>
              </a:extLst>
            </p:cNvPr>
            <p:cNvSpPr/>
            <p:nvPr/>
          </p:nvSpPr>
          <p:spPr>
            <a:xfrm>
              <a:off x="6163659" y="4455684"/>
              <a:ext cx="914400" cy="914400"/>
            </a:xfrm>
            <a:prstGeom prst="arc">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xmlns="" id="{42D06119-B84B-4286-AD93-DE55E017FB80}"/>
                </a:ext>
              </a:extLst>
            </p:cNvPr>
            <p:cNvSpPr/>
            <p:nvPr/>
          </p:nvSpPr>
          <p:spPr>
            <a:xfrm>
              <a:off x="6772760" y="4912884"/>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X</a:t>
              </a:r>
              <a:endParaRPr lang="ko-KR" altLang="en-US" sz="1300" dirty="0">
                <a:solidFill>
                  <a:srgbClr val="002060"/>
                </a:solidFill>
                <a:latin typeface="SamsungOne 400" panose="020B0503030303020204" pitchFamily="34" charset="0"/>
              </a:endParaRPr>
            </a:p>
          </p:txBody>
        </p:sp>
        <p:sp>
          <p:nvSpPr>
            <p:cNvPr id="38" name="직사각형 37">
              <a:extLst>
                <a:ext uri="{FF2B5EF4-FFF2-40B4-BE49-F238E27FC236}">
                  <a16:creationId xmlns:a16="http://schemas.microsoft.com/office/drawing/2014/main" xmlns="" id="{C2DDE4C7-A8CF-4988-831C-F2C5A4972B09}"/>
                </a:ext>
              </a:extLst>
            </p:cNvPr>
            <p:cNvSpPr/>
            <p:nvPr/>
          </p:nvSpPr>
          <p:spPr>
            <a:xfrm>
              <a:off x="7078057" y="4538089"/>
              <a:ext cx="1436099" cy="292388"/>
            </a:xfrm>
            <a:prstGeom prst="rect">
              <a:avLst/>
            </a:prstGeom>
          </p:spPr>
          <p:txBody>
            <a:bodyPr wrap="square">
              <a:spAutoFit/>
            </a:bodyPr>
            <a:lstStyle/>
            <a:p>
              <a:r>
                <a:rPr lang="en-US" altLang="ko-KR" sz="1300" dirty="0" err="1">
                  <a:solidFill>
                    <a:srgbClr val="002060"/>
                  </a:solidFill>
                  <a:latin typeface="SamsungOne 400" panose="020B0503030303020204" pitchFamily="34" charset="0"/>
                  <a:ea typeface="+mn-ea"/>
                  <a:cs typeface="+mn-cs"/>
                </a:rPr>
                <a:t>remove_first</a:t>
              </a:r>
              <a:endParaRPr lang="ko-KR" altLang="en-US" sz="1300" dirty="0">
                <a:solidFill>
                  <a:srgbClr val="002060"/>
                </a:solidFill>
                <a:latin typeface="SamsungOne 400" panose="020B0503030303020204" pitchFamily="34" charset="0"/>
                <a:ea typeface="+mn-ea"/>
                <a:cs typeface="+mn-cs"/>
              </a:endParaRPr>
            </a:p>
          </p:txBody>
        </p:sp>
        <p:sp>
          <p:nvSpPr>
            <p:cNvPr id="39" name="원호 38">
              <a:extLst>
                <a:ext uri="{FF2B5EF4-FFF2-40B4-BE49-F238E27FC236}">
                  <a16:creationId xmlns:a16="http://schemas.microsoft.com/office/drawing/2014/main" xmlns="" id="{32C4B124-4A8B-4B5D-8505-74CA37C3788D}"/>
                </a:ext>
              </a:extLst>
            </p:cNvPr>
            <p:cNvSpPr/>
            <p:nvPr/>
          </p:nvSpPr>
          <p:spPr>
            <a:xfrm flipV="1">
              <a:off x="6132145" y="3315857"/>
              <a:ext cx="914400" cy="914400"/>
            </a:xfrm>
            <a:prstGeom prst="arc">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40" name="직사각형 39">
              <a:extLst>
                <a:ext uri="{FF2B5EF4-FFF2-40B4-BE49-F238E27FC236}">
                  <a16:creationId xmlns:a16="http://schemas.microsoft.com/office/drawing/2014/main" xmlns="" id="{028137F2-CF9E-4FE8-B27F-EC0EDEF33AE8}"/>
                </a:ext>
              </a:extLst>
            </p:cNvPr>
            <p:cNvSpPr/>
            <p:nvPr/>
          </p:nvSpPr>
          <p:spPr>
            <a:xfrm>
              <a:off x="6742742" y="3544458"/>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X</a:t>
              </a:r>
              <a:endParaRPr lang="ko-KR" altLang="en-US" sz="1300" dirty="0">
                <a:solidFill>
                  <a:srgbClr val="002060"/>
                </a:solidFill>
                <a:latin typeface="SamsungOne 400" panose="020B0503030303020204" pitchFamily="34" charset="0"/>
              </a:endParaRPr>
            </a:p>
          </p:txBody>
        </p:sp>
        <p:sp>
          <p:nvSpPr>
            <p:cNvPr id="41" name="직사각형 40">
              <a:extLst>
                <a:ext uri="{FF2B5EF4-FFF2-40B4-BE49-F238E27FC236}">
                  <a16:creationId xmlns:a16="http://schemas.microsoft.com/office/drawing/2014/main" xmlns="" id="{60F7DB07-C682-49CD-B179-ECC7FB355440}"/>
                </a:ext>
              </a:extLst>
            </p:cNvPr>
            <p:cNvSpPr/>
            <p:nvPr/>
          </p:nvSpPr>
          <p:spPr>
            <a:xfrm>
              <a:off x="7096699" y="3807023"/>
              <a:ext cx="1438901" cy="292388"/>
            </a:xfrm>
            <a:prstGeom prst="rect">
              <a:avLst/>
            </a:prstGeom>
          </p:spPr>
          <p:txBody>
            <a:bodyPr wrap="square">
              <a:spAutoFit/>
            </a:bodyPr>
            <a:lstStyle/>
            <a:p>
              <a:r>
                <a:rPr lang="en-US" altLang="ko-KR" sz="1300" dirty="0" err="1">
                  <a:solidFill>
                    <a:srgbClr val="002060"/>
                  </a:solidFill>
                  <a:latin typeface="SamsungOne 400" panose="020B0503030303020204" pitchFamily="34" charset="0"/>
                  <a:ea typeface="+mn-ea"/>
                  <a:cs typeface="+mn-cs"/>
                </a:rPr>
                <a:t>add_first</a:t>
              </a:r>
              <a:endParaRPr lang="ko-KR" altLang="en-US" sz="1300" dirty="0">
                <a:solidFill>
                  <a:srgbClr val="002060"/>
                </a:solidFill>
                <a:latin typeface="SamsungOne 400" panose="020B0503030303020204" pitchFamily="34" charset="0"/>
                <a:ea typeface="+mn-ea"/>
                <a:cs typeface="+mn-cs"/>
              </a:endParaRPr>
            </a:p>
          </p:txBody>
        </p:sp>
        <p:sp>
          <p:nvSpPr>
            <p:cNvPr id="42" name="원호 41">
              <a:extLst>
                <a:ext uri="{FF2B5EF4-FFF2-40B4-BE49-F238E27FC236}">
                  <a16:creationId xmlns:a16="http://schemas.microsoft.com/office/drawing/2014/main" xmlns="" id="{E9F66C2D-DA88-45ED-B976-97D920EE6C50}"/>
                </a:ext>
              </a:extLst>
            </p:cNvPr>
            <p:cNvSpPr/>
            <p:nvPr/>
          </p:nvSpPr>
          <p:spPr>
            <a:xfrm flipH="1">
              <a:off x="2865975" y="4455684"/>
              <a:ext cx="914400" cy="914400"/>
            </a:xfrm>
            <a:prstGeom prst="arc">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43" name="직사각형 42">
              <a:extLst>
                <a:ext uri="{FF2B5EF4-FFF2-40B4-BE49-F238E27FC236}">
                  <a16:creationId xmlns:a16="http://schemas.microsoft.com/office/drawing/2014/main" xmlns="" id="{C2C6630B-9906-419D-AFF7-936A6BA5B72A}"/>
                </a:ext>
              </a:extLst>
            </p:cNvPr>
            <p:cNvSpPr/>
            <p:nvPr/>
          </p:nvSpPr>
          <p:spPr>
            <a:xfrm>
              <a:off x="2550516" y="4912884"/>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Y</a:t>
              </a:r>
              <a:endParaRPr lang="ko-KR" altLang="en-US" sz="1300" dirty="0">
                <a:solidFill>
                  <a:srgbClr val="002060"/>
                </a:solidFill>
                <a:latin typeface="SamsungOne 400" panose="020B0503030303020204" pitchFamily="34" charset="0"/>
              </a:endParaRPr>
            </a:p>
          </p:txBody>
        </p:sp>
        <p:sp>
          <p:nvSpPr>
            <p:cNvPr id="44" name="직사각형 43">
              <a:extLst>
                <a:ext uri="{FF2B5EF4-FFF2-40B4-BE49-F238E27FC236}">
                  <a16:creationId xmlns:a16="http://schemas.microsoft.com/office/drawing/2014/main" xmlns="" id="{C45378F0-CE54-439B-AC0C-D4B2B97AD1DB}"/>
                </a:ext>
              </a:extLst>
            </p:cNvPr>
            <p:cNvSpPr/>
            <p:nvPr/>
          </p:nvSpPr>
          <p:spPr>
            <a:xfrm>
              <a:off x="1625211" y="4517499"/>
              <a:ext cx="1156840" cy="292388"/>
            </a:xfrm>
            <a:prstGeom prst="rect">
              <a:avLst/>
            </a:prstGeom>
          </p:spPr>
          <p:txBody>
            <a:bodyPr wrap="square">
              <a:spAutoFit/>
            </a:bodyPr>
            <a:lstStyle/>
            <a:p>
              <a:pPr algn="r"/>
              <a:r>
                <a:rPr lang="en-US" altLang="ko-KR" sz="1300" dirty="0" err="1">
                  <a:solidFill>
                    <a:srgbClr val="002060"/>
                  </a:solidFill>
                  <a:latin typeface="SamsungOne 400" panose="020B0503030303020204" pitchFamily="34" charset="0"/>
                  <a:ea typeface="+mn-ea"/>
                  <a:cs typeface="+mn-cs"/>
                </a:rPr>
                <a:t>remove_last</a:t>
              </a:r>
              <a:endParaRPr lang="ko-KR" altLang="en-US" sz="1300" dirty="0">
                <a:solidFill>
                  <a:srgbClr val="002060"/>
                </a:solidFill>
                <a:latin typeface="SamsungOne 400" panose="020B0503030303020204" pitchFamily="34" charset="0"/>
                <a:ea typeface="+mn-ea"/>
                <a:cs typeface="+mn-cs"/>
              </a:endParaRPr>
            </a:p>
          </p:txBody>
        </p:sp>
        <p:sp>
          <p:nvSpPr>
            <p:cNvPr id="45" name="원호 44">
              <a:extLst>
                <a:ext uri="{FF2B5EF4-FFF2-40B4-BE49-F238E27FC236}">
                  <a16:creationId xmlns:a16="http://schemas.microsoft.com/office/drawing/2014/main" xmlns="" id="{C2F1ED72-FB28-4658-89AB-A696F6FA4022}"/>
                </a:ext>
              </a:extLst>
            </p:cNvPr>
            <p:cNvSpPr/>
            <p:nvPr/>
          </p:nvSpPr>
          <p:spPr>
            <a:xfrm flipH="1" flipV="1">
              <a:off x="2834461" y="3315857"/>
              <a:ext cx="914400" cy="914400"/>
            </a:xfrm>
            <a:prstGeom prst="arc">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46" name="직사각형 45">
              <a:extLst>
                <a:ext uri="{FF2B5EF4-FFF2-40B4-BE49-F238E27FC236}">
                  <a16:creationId xmlns:a16="http://schemas.microsoft.com/office/drawing/2014/main" xmlns="" id="{76D7AD56-FC65-44C3-9499-BF25E52850F3}"/>
                </a:ext>
              </a:extLst>
            </p:cNvPr>
            <p:cNvSpPr/>
            <p:nvPr/>
          </p:nvSpPr>
          <p:spPr>
            <a:xfrm>
              <a:off x="2520498" y="3544458"/>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Y</a:t>
              </a:r>
              <a:endParaRPr lang="ko-KR" altLang="en-US" sz="1300" dirty="0">
                <a:solidFill>
                  <a:srgbClr val="002060"/>
                </a:solidFill>
                <a:latin typeface="SamsungOne 400" panose="020B0503030303020204" pitchFamily="34" charset="0"/>
              </a:endParaRPr>
            </a:p>
          </p:txBody>
        </p:sp>
        <p:sp>
          <p:nvSpPr>
            <p:cNvPr id="47" name="직사각형 46">
              <a:extLst>
                <a:ext uri="{FF2B5EF4-FFF2-40B4-BE49-F238E27FC236}">
                  <a16:creationId xmlns:a16="http://schemas.microsoft.com/office/drawing/2014/main" xmlns="" id="{466CD0C1-459C-44C2-947F-F174A6D1EB23}"/>
                </a:ext>
              </a:extLst>
            </p:cNvPr>
            <p:cNvSpPr/>
            <p:nvPr/>
          </p:nvSpPr>
          <p:spPr>
            <a:xfrm>
              <a:off x="1625210" y="3829714"/>
              <a:ext cx="1159097" cy="292388"/>
            </a:xfrm>
            <a:prstGeom prst="rect">
              <a:avLst/>
            </a:prstGeom>
          </p:spPr>
          <p:txBody>
            <a:bodyPr wrap="square">
              <a:spAutoFit/>
            </a:bodyPr>
            <a:lstStyle/>
            <a:p>
              <a:pPr algn="r"/>
              <a:r>
                <a:rPr lang="en-US" altLang="ko-KR" sz="1300" dirty="0" err="1">
                  <a:solidFill>
                    <a:srgbClr val="002060"/>
                  </a:solidFill>
                  <a:latin typeface="SamsungOne 400" panose="020B0503030303020204" pitchFamily="34" charset="0"/>
                  <a:ea typeface="+mn-ea"/>
                  <a:cs typeface="+mn-cs"/>
                </a:rPr>
                <a:t>add_last</a:t>
              </a:r>
              <a:endParaRPr lang="ko-KR" altLang="en-US" sz="1300" dirty="0">
                <a:solidFill>
                  <a:srgbClr val="002060"/>
                </a:solidFill>
                <a:latin typeface="SamsungOne 400" panose="020B0503030303020204" pitchFamily="34" charset="0"/>
                <a:ea typeface="+mn-ea"/>
                <a:cs typeface="+mn-cs"/>
              </a:endParaRPr>
            </a:p>
          </p:txBody>
        </p:sp>
      </p:grpSp>
    </p:spTree>
    <p:extLst>
      <p:ext uri="{BB962C8B-B14F-4D97-AF65-F5344CB8AC3E}">
        <p14:creationId xmlns:p14="http://schemas.microsoft.com/office/powerpoint/2010/main" val="3133929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p:cNvGrpSpPr/>
          <p:nvPr/>
        </p:nvGrpSpPr>
        <p:grpSpPr>
          <a:xfrm>
            <a:off x="990000" y="3023485"/>
            <a:ext cx="8266862" cy="1000773"/>
            <a:chOff x="990000" y="2748477"/>
            <a:chExt cx="8266862" cy="1000773"/>
          </a:xfrm>
        </p:grpSpPr>
        <p:sp>
          <p:nvSpPr>
            <p:cNvPr id="8" name="직사각형 133">
              <a:extLst>
                <a:ext uri="{FF2B5EF4-FFF2-40B4-BE49-F238E27FC236}">
                  <a16:creationId xmlns:a16="http://schemas.microsoft.com/office/drawing/2014/main" xmlns="" id="{551F01E8-8777-4A7B-AD71-63E7C805C68C}"/>
                </a:ext>
              </a:extLst>
            </p:cNvPr>
            <p:cNvSpPr/>
            <p:nvPr/>
          </p:nvSpPr>
          <p:spPr>
            <a:xfrm>
              <a:off x="990000" y="3133697"/>
              <a:ext cx="8266862"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sz="4000" dirty="0">
                  <a:solidFill>
                    <a:prstClr val="black"/>
                  </a:solidFill>
                  <a:latin typeface="Samsung Sharp Sans" pitchFamily="2" charset="0"/>
                  <a:ea typeface="Samsung Sharp Sans" pitchFamily="2" charset="0"/>
                  <a:cs typeface="Samsung Sharp Sans" pitchFamily="2" charset="0"/>
                </a:rPr>
                <a:t>Sequential Search</a:t>
              </a:r>
            </a:p>
          </p:txBody>
        </p:sp>
        <p:sp>
          <p:nvSpPr>
            <p:cNvPr id="9" name="직사각형 133">
              <a:extLst>
                <a:ext uri="{FF2B5EF4-FFF2-40B4-BE49-F238E27FC236}">
                  <a16:creationId xmlns:a16="http://schemas.microsoft.com/office/drawing/2014/main" xmlns=""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a:t>
              </a:r>
              <a:r>
                <a:rPr kumimoji="1" lang="en-US" altLang="ko-KR" sz="2000" b="0" i="0" u="none" strike="noStrike" kern="1200" cap="none" spc="0" normalizeH="0" baseline="0" noProof="0" dirty="0" smtClean="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24. </a:t>
              </a:r>
              <a:endParaRPr kumimoji="1" lang="en-US" altLang="ko-KR" sz="54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31405323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(1/3)</a:t>
            </a:r>
          </a:p>
        </p:txBody>
      </p:sp>
      <p:sp>
        <p:nvSpPr>
          <p:cNvPr id="40" name="직사각형 39">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grpSp>
        <p:nvGrpSpPr>
          <p:cNvPr id="2" name="그룹 1"/>
          <p:cNvGrpSpPr/>
          <p:nvPr/>
        </p:nvGrpSpPr>
        <p:grpSpPr>
          <a:xfrm>
            <a:off x="441747" y="1504783"/>
            <a:ext cx="8902281" cy="233767"/>
            <a:chOff x="441747" y="1504783"/>
            <a:chExt cx="8902281" cy="233767"/>
          </a:xfrm>
        </p:grpSpPr>
        <p:sp>
          <p:nvSpPr>
            <p:cNvPr id="11" name="직사각형 10">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objectives</a:t>
              </a:r>
            </a:p>
          </p:txBody>
        </p:sp>
        <p:sp>
          <p:nvSpPr>
            <p:cNvPr id="12"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13" name="그룹 12">
            <a:extLst>
              <a:ext uri="{FF2B5EF4-FFF2-40B4-BE49-F238E27FC236}">
                <a16:creationId xmlns:a16="http://schemas.microsoft.com/office/drawing/2014/main" xmlns="" id="{67E4481E-CA05-4ACD-8508-CAF89628F03D}"/>
              </a:ext>
            </a:extLst>
          </p:cNvPr>
          <p:cNvGrpSpPr/>
          <p:nvPr/>
        </p:nvGrpSpPr>
        <p:grpSpPr>
          <a:xfrm>
            <a:off x="711198" y="1863743"/>
            <a:ext cx="8632827" cy="1565712"/>
            <a:chOff x="711198" y="1891243"/>
            <a:chExt cx="8632827" cy="1730967"/>
          </a:xfrm>
        </p:grpSpPr>
        <p:sp>
          <p:nvSpPr>
            <p:cNvPr id="14" name="직사각형 13">
              <a:extLst>
                <a:ext uri="{FF2B5EF4-FFF2-40B4-BE49-F238E27FC236}">
                  <a16:creationId xmlns:a16="http://schemas.microsoft.com/office/drawing/2014/main" xmlns="" id="{E2A9BF97-4B7B-4446-9E67-15F403A2A740}"/>
                </a:ext>
              </a:extLst>
            </p:cNvPr>
            <p:cNvSpPr/>
            <p:nvPr/>
          </p:nvSpPr>
          <p:spPr>
            <a:xfrm>
              <a:off x="711198" y="1891243"/>
              <a:ext cx="8632827"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searching problems and be able to solve them through  sequential search.</a:t>
              </a:r>
            </a:p>
          </p:txBody>
        </p:sp>
        <p:sp>
          <p:nvSpPr>
            <p:cNvPr id="15" name="직사각형 14">
              <a:extLst>
                <a:ext uri="{FF2B5EF4-FFF2-40B4-BE49-F238E27FC236}">
                  <a16:creationId xmlns:a16="http://schemas.microsoft.com/office/drawing/2014/main" xmlns="" id="{378E69BB-5596-4063-89A0-98BD99082961}"/>
                </a:ext>
              </a:extLst>
            </p:cNvPr>
            <p:cNvSpPr/>
            <p:nvPr/>
          </p:nvSpPr>
          <p:spPr>
            <a:xfrm>
              <a:off x="711200" y="2485388"/>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Be able to implement sequential search algorithms through </a:t>
              </a:r>
              <a:r>
                <a:rPr lang="en-US" altLang="ko-KR" sz="1300" dirty="0" smtClean="0">
                  <a:solidFill>
                    <a:prstClr val="black">
                      <a:lumMod val="85000"/>
                      <a:lumOff val="15000"/>
                    </a:prstClr>
                  </a:solidFill>
                  <a:latin typeface="SamsungOne 400" panose="020B0503030303020204" pitchFamily="34" charset="0"/>
                </a:rPr>
                <a:t>Python </a:t>
              </a:r>
              <a:r>
                <a:rPr lang="en-US" altLang="ko-KR" sz="1300" dirty="0">
                  <a:solidFill>
                    <a:prstClr val="black">
                      <a:lumMod val="85000"/>
                      <a:lumOff val="15000"/>
                    </a:prstClr>
                  </a:solidFill>
                  <a:latin typeface="SamsungOne 400" panose="020B0503030303020204" pitchFamily="34" charset="0"/>
                </a:rPr>
                <a:t>language.  </a:t>
              </a:r>
            </a:p>
          </p:txBody>
        </p:sp>
        <p:sp>
          <p:nvSpPr>
            <p:cNvPr id="16" name="직사각형 15">
              <a:extLst>
                <a:ext uri="{FF2B5EF4-FFF2-40B4-BE49-F238E27FC236}">
                  <a16:creationId xmlns:a16="http://schemas.microsoft.com/office/drawing/2014/main" xmlns="" id="{378E69BB-5596-4063-89A0-98BD99082961}"/>
                </a:ext>
              </a:extLst>
            </p:cNvPr>
            <p:cNvSpPr/>
            <p:nvPr/>
          </p:nvSpPr>
          <p:spPr>
            <a:xfrm>
              <a:off x="711200" y="3079534"/>
              <a:ext cx="8632825" cy="542676"/>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Be able to apply sequential search algorithms to solve problems that find maximum and 2</a:t>
              </a:r>
              <a:r>
                <a:rPr lang="en-US" altLang="ko-KR" sz="1300" baseline="30000" dirty="0">
                  <a:solidFill>
                    <a:prstClr val="black">
                      <a:lumMod val="85000"/>
                      <a:lumOff val="15000"/>
                    </a:prstClr>
                  </a:solidFill>
                  <a:latin typeface="SamsungOne 400" panose="020B0503030303020204" pitchFamily="34" charset="0"/>
                </a:rPr>
                <a:t>nd</a:t>
              </a:r>
              <a:r>
                <a:rPr lang="en-US" altLang="ko-KR" sz="1300" dirty="0">
                  <a:solidFill>
                    <a:prstClr val="black">
                      <a:lumMod val="85000"/>
                      <a:lumOff val="15000"/>
                    </a:prstClr>
                  </a:solidFill>
                  <a:latin typeface="SamsungOne 400" panose="020B0503030303020204" pitchFamily="34" charset="0"/>
                </a:rPr>
                <a:t> maximum values.  </a:t>
              </a:r>
            </a:p>
          </p:txBody>
        </p:sp>
      </p:grpSp>
    </p:spTree>
    <p:extLst>
      <p:ext uri="{BB962C8B-B14F-4D97-AF65-F5344CB8AC3E}">
        <p14:creationId xmlns:p14="http://schemas.microsoft.com/office/powerpoint/2010/main" val="2541138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(2/3)</a:t>
            </a:r>
          </a:p>
        </p:txBody>
      </p:sp>
      <p:sp>
        <p:nvSpPr>
          <p:cNvPr id="21" name="직사각형 20">
            <a:extLst>
              <a:ext uri="{FF2B5EF4-FFF2-40B4-BE49-F238E27FC236}">
                <a16:creationId xmlns:a16="http://schemas.microsoft.com/office/drawing/2014/main" xmlns="" id="{9842C3F1-A725-44EC-B8E2-3A11D194A6B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23" name="직사각형 22">
            <a:extLst>
              <a:ext uri="{FF2B5EF4-FFF2-40B4-BE49-F238E27FC236}">
                <a16:creationId xmlns:a16="http://schemas.microsoft.com/office/drawing/2014/main" xmlns="" id="{984F8C8F-7043-44DF-886E-249096684907}"/>
              </a:ext>
            </a:extLst>
          </p:cNvPr>
          <p:cNvSpPr/>
          <p:nvPr/>
        </p:nvSpPr>
        <p:spPr>
          <a:xfrm>
            <a:off x="711202" y="1831205"/>
            <a:ext cx="8608297" cy="1234663"/>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Understand searching problems that find a specified element from randomly arranged data.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how to solve searching problems through sequential search.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how to write sequential search algorithms with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Python,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analyze the best, worst, and average time complexity. </a:t>
            </a:r>
          </a:p>
        </p:txBody>
      </p:sp>
      <p:grpSp>
        <p:nvGrpSpPr>
          <p:cNvPr id="4" name="그룹 3"/>
          <p:cNvGrpSpPr/>
          <p:nvPr/>
        </p:nvGrpSpPr>
        <p:grpSpPr>
          <a:xfrm>
            <a:off x="711202" y="3658293"/>
            <a:ext cx="8609969" cy="1424343"/>
            <a:chOff x="558228" y="3692668"/>
            <a:chExt cx="8762943" cy="1739576"/>
          </a:xfrm>
        </p:grpSpPr>
        <p:sp>
          <p:nvSpPr>
            <p:cNvPr id="31" name="직사각형 30">
              <a:extLst>
                <a:ext uri="{FF2B5EF4-FFF2-40B4-BE49-F238E27FC236}">
                  <a16:creationId xmlns:a16="http://schemas.microsoft.com/office/drawing/2014/main" xmlns="" id="{004B4F40-927A-45B5-951C-F206A80ECF03}"/>
                </a:ext>
              </a:extLst>
            </p:cNvPr>
            <p:cNvSpPr/>
            <p:nvPr/>
          </p:nvSpPr>
          <p:spPr>
            <a:xfrm>
              <a:off x="558229" y="3692668"/>
              <a:ext cx="8749671" cy="52859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 to traverse the list elements through iterator </a:t>
              </a:r>
            </a:p>
          </p:txBody>
        </p:sp>
        <p:sp>
          <p:nvSpPr>
            <p:cNvPr id="32" name="직사각형 31">
              <a:extLst>
                <a:ext uri="{FF2B5EF4-FFF2-40B4-BE49-F238E27FC236}">
                  <a16:creationId xmlns:a16="http://schemas.microsoft.com/office/drawing/2014/main" xmlns="" id="{004B4F40-927A-45B5-951C-F206A80ECF03}"/>
                </a:ext>
              </a:extLst>
            </p:cNvPr>
            <p:cNvSpPr/>
            <p:nvPr/>
          </p:nvSpPr>
          <p:spPr>
            <a:xfrm>
              <a:off x="571500" y="4298158"/>
              <a:ext cx="8749671" cy="52859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 to compare the size of list elements </a:t>
              </a:r>
            </a:p>
          </p:txBody>
        </p:sp>
        <p:sp>
          <p:nvSpPr>
            <p:cNvPr id="33" name="직사각형 32">
              <a:extLst>
                <a:ext uri="{FF2B5EF4-FFF2-40B4-BE49-F238E27FC236}">
                  <a16:creationId xmlns:a16="http://schemas.microsoft.com/office/drawing/2014/main" xmlns="" id="{004B4F40-927A-45B5-951C-F206A80ECF03}"/>
                </a:ext>
              </a:extLst>
            </p:cNvPr>
            <p:cNvSpPr/>
            <p:nvPr/>
          </p:nvSpPr>
          <p:spPr>
            <a:xfrm>
              <a:off x="558228" y="4903647"/>
              <a:ext cx="8749671" cy="52859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 to</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use Big-O notation to express time complexity of the algorithm </a:t>
              </a:r>
            </a:p>
          </p:txBody>
        </p:sp>
      </p:grpSp>
      <p:grpSp>
        <p:nvGrpSpPr>
          <p:cNvPr id="17" name="그룹 16"/>
          <p:cNvGrpSpPr/>
          <p:nvPr/>
        </p:nvGrpSpPr>
        <p:grpSpPr>
          <a:xfrm>
            <a:off x="441747" y="1504783"/>
            <a:ext cx="8902281" cy="233767"/>
            <a:chOff x="441747" y="1504783"/>
            <a:chExt cx="8902281" cy="233767"/>
          </a:xfrm>
        </p:grpSpPr>
        <p:sp>
          <p:nvSpPr>
            <p:cNvPr id="18" name="직사각형 17">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a:t>
              </a:r>
              <a:r>
                <a:rPr lang="en-US" altLang="ko-KR" sz="1400" dirty="0" smtClean="0">
                  <a:solidFill>
                    <a:prstClr val="black">
                      <a:lumMod val="85000"/>
                      <a:lumOff val="15000"/>
                    </a:prstClr>
                  </a:solidFill>
                  <a:latin typeface="Samsung Sharp Sans Bold" pitchFamily="2" charset="0"/>
                  <a:ea typeface="Samsung Sharp Sans Bold" pitchFamily="2" charset="0"/>
                  <a:cs typeface="Samsung Sharp Sans Bold" pitchFamily="2" charset="0"/>
                </a:rPr>
                <a:t>overview</a:t>
              </a:r>
              <a:endPar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endParaRPr>
            </a:p>
          </p:txBody>
        </p:sp>
        <p:sp>
          <p:nvSpPr>
            <p:cNvPr id="19"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22" name="그룹 21"/>
          <p:cNvGrpSpPr/>
          <p:nvPr/>
        </p:nvGrpSpPr>
        <p:grpSpPr>
          <a:xfrm>
            <a:off x="441747" y="3306316"/>
            <a:ext cx="8902281" cy="233767"/>
            <a:chOff x="441747" y="1504783"/>
            <a:chExt cx="8902281" cy="233767"/>
          </a:xfrm>
        </p:grpSpPr>
        <p:sp>
          <p:nvSpPr>
            <p:cNvPr id="24" name="직사각형 23">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Concepts You Will Need to Know From Previous Units</a:t>
              </a:r>
            </a:p>
          </p:txBody>
        </p:sp>
        <p:sp>
          <p:nvSpPr>
            <p:cNvPr id="34"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Tree>
    <p:extLst>
      <p:ext uri="{BB962C8B-B14F-4D97-AF65-F5344CB8AC3E}">
        <p14:creationId xmlns:p14="http://schemas.microsoft.com/office/powerpoint/2010/main" val="2396011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xmlns="" id="{4C4883AC-4582-4B99-89ED-1110968D9BBD}"/>
              </a:ext>
            </a:extLst>
          </p:cNvPr>
          <p:cNvGrpSpPr/>
          <p:nvPr/>
        </p:nvGrpSpPr>
        <p:grpSpPr>
          <a:xfrm>
            <a:off x="451456" y="435608"/>
            <a:ext cx="4718598" cy="276999"/>
            <a:chOff x="558800" y="1148583"/>
            <a:chExt cx="4718598" cy="276999"/>
          </a:xfrm>
        </p:grpSpPr>
        <p:sp>
          <p:nvSpPr>
            <p:cNvPr id="8" name="직사각형 133">
              <a:extLst>
                <a:ext uri="{FF2B5EF4-FFF2-40B4-BE49-F238E27FC236}">
                  <a16:creationId xmlns:a16="http://schemas.microsoft.com/office/drawing/2014/main" xmlns="" id="{C0D42BB7-15E4-456F-85D6-40CAF83F117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dirty="0">
                  <a:solidFill>
                    <a:prstClr val="black">
                      <a:lumMod val="50000"/>
                      <a:lumOff val="50000"/>
                    </a:prstClr>
                  </a:solidFill>
                  <a:latin typeface="Samsung Sharp Sans" pitchFamily="2" charset="0"/>
                  <a:ea typeface="Samsung Sharp Sans" pitchFamily="2" charset="0"/>
                  <a:cs typeface="Samsung Sharp Sans" pitchFamily="2" charset="0"/>
                </a:rPr>
                <a:t>22</a:t>
              </a: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a:t>
              </a:r>
            </a:p>
          </p:txBody>
        </p:sp>
        <p:sp>
          <p:nvSpPr>
            <p:cNvPr id="9" name="직사각형 8">
              <a:extLst>
                <a:ext uri="{FF2B5EF4-FFF2-40B4-BE49-F238E27FC236}">
                  <a16:creationId xmlns:a16="http://schemas.microsoft.com/office/drawing/2014/main" xmlns="" id="{21235D76-A532-4CA9-A579-246BC60E661A}"/>
                </a:ext>
              </a:extLst>
            </p:cNvPr>
            <p:cNvSpPr/>
            <p:nvPr/>
          </p:nvSpPr>
          <p:spPr>
            <a:xfrm>
              <a:off x="1407507" y="1148583"/>
              <a:ext cx="386989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187" fontAlgn="auto" latinLnBrk="0">
                <a:spcBef>
                  <a:spcPts val="0"/>
                </a:spcBef>
                <a:spcAft>
                  <a:spcPts val="0"/>
                </a:spcAf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Stack</a:t>
              </a:r>
              <a:endParaRPr lang="ko-KR" altLang="en-US" b="1" dirty="0">
                <a:solidFill>
                  <a:srgbClr val="000000"/>
                </a:solidFill>
                <a:latin typeface="Samsung Sharp Sans" pitchFamily="2" charset="0"/>
                <a:ea typeface="굴림" panose="020B0600000101010101" pitchFamily="50" charset="-127"/>
                <a:cs typeface="Arial" panose="020B0604020202020204" pitchFamily="34" charset="0"/>
              </a:endParaRPr>
            </a:p>
          </p:txBody>
        </p:sp>
      </p:grpSp>
      <p:sp>
        <p:nvSpPr>
          <p:cNvPr id="12"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Key concept</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15" name="직사각형 14"/>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7376457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(3/3)</a:t>
            </a:r>
          </a:p>
        </p:txBody>
      </p:sp>
      <p:grpSp>
        <p:nvGrpSpPr>
          <p:cNvPr id="6" name="그룹 5"/>
          <p:cNvGrpSpPr/>
          <p:nvPr/>
        </p:nvGrpSpPr>
        <p:grpSpPr>
          <a:xfrm>
            <a:off x="517900" y="2114270"/>
            <a:ext cx="8797130" cy="2139225"/>
            <a:chOff x="517900" y="2217398"/>
            <a:chExt cx="8797130" cy="2139225"/>
          </a:xfrm>
        </p:grpSpPr>
        <p:sp>
          <p:nvSpPr>
            <p:cNvPr id="26" name="직사각형 25">
              <a:extLst>
                <a:ext uri="{FF2B5EF4-FFF2-40B4-BE49-F238E27FC236}">
                  <a16:creationId xmlns:a16="http://schemas.microsoft.com/office/drawing/2014/main" xmlns="" id="{4B906A48-6E01-497A-BFFC-56175B66AEB4}"/>
                </a:ext>
              </a:extLst>
            </p:cNvPr>
            <p:cNvSpPr/>
            <p:nvPr/>
          </p:nvSpPr>
          <p:spPr>
            <a:xfrm>
              <a:off x="517900" y="2217398"/>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Keywords</a:t>
              </a:r>
            </a:p>
          </p:txBody>
        </p:sp>
        <p:grpSp>
          <p:nvGrpSpPr>
            <p:cNvPr id="5" name="그룹 4"/>
            <p:cNvGrpSpPr/>
            <p:nvPr/>
          </p:nvGrpSpPr>
          <p:grpSpPr>
            <a:xfrm>
              <a:off x="606764" y="3251465"/>
              <a:ext cx="8619402" cy="1105158"/>
              <a:chOff x="651277" y="3210214"/>
              <a:chExt cx="8619402" cy="1105158"/>
            </a:xfrm>
          </p:grpSpPr>
          <p:grpSp>
            <p:nvGrpSpPr>
              <p:cNvPr id="4" name="그룹 3"/>
              <p:cNvGrpSpPr/>
              <p:nvPr/>
            </p:nvGrpSpPr>
            <p:grpSpPr>
              <a:xfrm>
                <a:off x="6598903" y="3210214"/>
                <a:ext cx="2671776" cy="1103649"/>
                <a:chOff x="3768536" y="4115798"/>
                <a:chExt cx="2671776" cy="1103649"/>
              </a:xfrm>
            </p:grpSpPr>
            <p:grpSp>
              <p:nvGrpSpPr>
                <p:cNvPr id="22" name="그룹 21">
                  <a:extLst>
                    <a:ext uri="{FF2B5EF4-FFF2-40B4-BE49-F238E27FC236}">
                      <a16:creationId xmlns:a16="http://schemas.microsoft.com/office/drawing/2014/main" xmlns="" id="{438C061E-603E-4723-8503-A0E7C5F82478}"/>
                    </a:ext>
                  </a:extLst>
                </p:cNvPr>
                <p:cNvGrpSpPr/>
                <p:nvPr/>
              </p:nvGrpSpPr>
              <p:grpSpPr>
                <a:xfrm>
                  <a:off x="3768536" y="4115798"/>
                  <a:ext cx="2671776" cy="1103649"/>
                  <a:chOff x="3621638" y="2382781"/>
                  <a:chExt cx="2671776" cy="1145711"/>
                </a:xfrm>
              </p:grpSpPr>
              <p:sp>
                <p:nvSpPr>
                  <p:cNvPr id="43" name="모서리가 둥근 직사각형 38">
                    <a:extLst>
                      <a:ext uri="{FF2B5EF4-FFF2-40B4-BE49-F238E27FC236}">
                        <a16:creationId xmlns:a16="http://schemas.microsoft.com/office/drawing/2014/main" xmlns="" id="{C040CA4C-CAA2-4B12-A606-7A21A5F0080C}"/>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44" name="모서리가 둥근 직사각형 39">
                    <a:extLst>
                      <a:ext uri="{FF2B5EF4-FFF2-40B4-BE49-F238E27FC236}">
                        <a16:creationId xmlns:a16="http://schemas.microsoft.com/office/drawing/2014/main" xmlns="" id="{7A8B3D4D-1B61-44AD-9893-CD39F26348AC}"/>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sp>
              <p:nvSpPr>
                <p:cNvPr id="25" name="직사각형 24">
                  <a:extLst>
                    <a:ext uri="{FF2B5EF4-FFF2-40B4-BE49-F238E27FC236}">
                      <a16:creationId xmlns:a16="http://schemas.microsoft.com/office/drawing/2014/main" xmlns="" id="{12949329-D110-4920-AD05-C39366106B19}"/>
                    </a:ext>
                  </a:extLst>
                </p:cNvPr>
                <p:cNvSpPr/>
                <p:nvPr/>
              </p:nvSpPr>
              <p:spPr>
                <a:xfrm>
                  <a:off x="3813050" y="4423015"/>
                  <a:ext cx="258275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Linear Time</a:t>
                  </a:r>
                  <a:endParaRPr lang="ko-KR" altLang="en-US" sz="2000" b="1" dirty="0">
                    <a:solidFill>
                      <a:srgbClr val="0D0D0D"/>
                    </a:solidFill>
                    <a:latin typeface="SamsungOne 700" panose="020B0803030303020204" pitchFamily="34" charset="0"/>
                  </a:endParaRPr>
                </a:p>
              </p:txBody>
            </p:sp>
          </p:grpSp>
          <p:grpSp>
            <p:nvGrpSpPr>
              <p:cNvPr id="3" name="그룹 2"/>
              <p:cNvGrpSpPr/>
              <p:nvPr/>
            </p:nvGrpSpPr>
            <p:grpSpPr>
              <a:xfrm>
                <a:off x="3625090" y="3210214"/>
                <a:ext cx="2671776" cy="1103649"/>
                <a:chOff x="5154602" y="2731820"/>
                <a:chExt cx="2671776" cy="1103649"/>
              </a:xfrm>
            </p:grpSpPr>
            <p:grpSp>
              <p:nvGrpSpPr>
                <p:cNvPr id="28" name="그룹 27">
                  <a:extLst>
                    <a:ext uri="{FF2B5EF4-FFF2-40B4-BE49-F238E27FC236}">
                      <a16:creationId xmlns:a16="http://schemas.microsoft.com/office/drawing/2014/main" xmlns="" id="{703B485F-D555-401A-B1D4-A9CC7BFA03F2}"/>
                    </a:ext>
                  </a:extLst>
                </p:cNvPr>
                <p:cNvGrpSpPr/>
                <p:nvPr/>
              </p:nvGrpSpPr>
              <p:grpSpPr>
                <a:xfrm>
                  <a:off x="5154602" y="2731820"/>
                  <a:ext cx="2671776" cy="1103649"/>
                  <a:chOff x="3621638" y="2382781"/>
                  <a:chExt cx="2671776" cy="1145711"/>
                </a:xfrm>
              </p:grpSpPr>
              <p:sp>
                <p:nvSpPr>
                  <p:cNvPr id="35" name="모서리가 둥근 직사각형 25">
                    <a:extLst>
                      <a:ext uri="{FF2B5EF4-FFF2-40B4-BE49-F238E27FC236}">
                        <a16:creationId xmlns:a16="http://schemas.microsoft.com/office/drawing/2014/main" xmlns="" id="{ADA375CE-8379-4819-BE7D-749B0FDE2B77}"/>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36" name="모서리가 둥근 직사각형 26">
                    <a:extLst>
                      <a:ext uri="{FF2B5EF4-FFF2-40B4-BE49-F238E27FC236}">
                        <a16:creationId xmlns:a16="http://schemas.microsoft.com/office/drawing/2014/main" xmlns="" id="{9CE49286-E277-4224-A945-647CF5768461}"/>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sp>
              <p:nvSpPr>
                <p:cNvPr id="30" name="직사각형 29">
                  <a:extLst>
                    <a:ext uri="{FF2B5EF4-FFF2-40B4-BE49-F238E27FC236}">
                      <a16:creationId xmlns:a16="http://schemas.microsoft.com/office/drawing/2014/main" xmlns="" id="{EC341D36-A30C-46D7-9ED7-C552AA5750AE}"/>
                    </a:ext>
                  </a:extLst>
                </p:cNvPr>
                <p:cNvSpPr/>
                <p:nvPr/>
              </p:nvSpPr>
              <p:spPr>
                <a:xfrm>
                  <a:off x="5243627" y="3039037"/>
                  <a:ext cx="2582751"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Sequential </a:t>
                  </a:r>
                </a:p>
                <a:p>
                  <a:pPr algn="ctr"/>
                  <a:r>
                    <a:rPr lang="en-US" altLang="ko-KR" sz="2000" b="1" dirty="0">
                      <a:solidFill>
                        <a:srgbClr val="0D0D0D"/>
                      </a:solidFill>
                      <a:latin typeface="SamsungOne 700" panose="020B0803030303020204" pitchFamily="34" charset="0"/>
                    </a:rPr>
                    <a:t>Search</a:t>
                  </a:r>
                  <a:endParaRPr lang="ko-KR" altLang="en-US" sz="2000" b="1" dirty="0">
                    <a:solidFill>
                      <a:srgbClr val="0D0D0D"/>
                    </a:solidFill>
                    <a:latin typeface="SamsungOne 700" panose="020B0803030303020204" pitchFamily="34" charset="0"/>
                  </a:endParaRPr>
                </a:p>
              </p:txBody>
            </p:sp>
          </p:grpSp>
          <p:grpSp>
            <p:nvGrpSpPr>
              <p:cNvPr id="2" name="그룹 1"/>
              <p:cNvGrpSpPr/>
              <p:nvPr/>
            </p:nvGrpSpPr>
            <p:grpSpPr>
              <a:xfrm>
                <a:off x="651277" y="3211723"/>
                <a:ext cx="2671776" cy="1103649"/>
                <a:chOff x="2091764" y="2733329"/>
                <a:chExt cx="2671776" cy="1103649"/>
              </a:xfrm>
            </p:grpSpPr>
            <p:grpSp>
              <p:nvGrpSpPr>
                <p:cNvPr id="27" name="그룹 26">
                  <a:extLst>
                    <a:ext uri="{FF2B5EF4-FFF2-40B4-BE49-F238E27FC236}">
                      <a16:creationId xmlns:a16="http://schemas.microsoft.com/office/drawing/2014/main" xmlns="" id="{8FCF04DF-8FB3-4318-AC43-D3F08BE07E60}"/>
                    </a:ext>
                  </a:extLst>
                </p:cNvPr>
                <p:cNvGrpSpPr/>
                <p:nvPr/>
              </p:nvGrpSpPr>
              <p:grpSpPr>
                <a:xfrm>
                  <a:off x="2091764" y="2733329"/>
                  <a:ext cx="2671776" cy="1103649"/>
                  <a:chOff x="558800" y="2384290"/>
                  <a:chExt cx="2671776" cy="1145711"/>
                </a:xfrm>
              </p:grpSpPr>
              <p:sp>
                <p:nvSpPr>
                  <p:cNvPr id="37" name="모서리가 둥근 직사각형 21">
                    <a:extLst>
                      <a:ext uri="{FF2B5EF4-FFF2-40B4-BE49-F238E27FC236}">
                        <a16:creationId xmlns:a16="http://schemas.microsoft.com/office/drawing/2014/main" xmlns="" id="{278727ED-98CC-403A-8C49-D9B533216E7B}"/>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39" name="모서리가 둥근 직사각형 22">
                    <a:extLst>
                      <a:ext uri="{FF2B5EF4-FFF2-40B4-BE49-F238E27FC236}">
                        <a16:creationId xmlns:a16="http://schemas.microsoft.com/office/drawing/2014/main" xmlns="" id="{33641A65-812B-412F-9771-2D3A14717A8F}"/>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sp>
              <p:nvSpPr>
                <p:cNvPr id="31" name="직사각형 30">
                  <a:extLst>
                    <a:ext uri="{FF2B5EF4-FFF2-40B4-BE49-F238E27FC236}">
                      <a16:creationId xmlns:a16="http://schemas.microsoft.com/office/drawing/2014/main" xmlns="" id="{1729470F-4489-41F0-8F5A-432EC9EDF272}"/>
                    </a:ext>
                  </a:extLst>
                </p:cNvPr>
                <p:cNvSpPr/>
                <p:nvPr/>
              </p:nvSpPr>
              <p:spPr>
                <a:xfrm>
                  <a:off x="2545234" y="3040724"/>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Searching</a:t>
                  </a:r>
                </a:p>
                <a:p>
                  <a:pPr algn="ctr"/>
                  <a:r>
                    <a:rPr lang="en-US" altLang="ko-KR" sz="2000" b="1" dirty="0">
                      <a:solidFill>
                        <a:srgbClr val="0D0D0D"/>
                      </a:solidFill>
                      <a:latin typeface="SamsungOne 700" panose="020B0803030303020204" pitchFamily="34" charset="0"/>
                    </a:rPr>
                    <a:t>Problem</a:t>
                  </a:r>
                  <a:endParaRPr lang="ko-KR" altLang="en-US" sz="2000" b="1" dirty="0">
                    <a:solidFill>
                      <a:srgbClr val="0D0D0D"/>
                    </a:solidFill>
                    <a:latin typeface="SamsungOne 700" panose="020B0803030303020204" pitchFamily="34" charset="0"/>
                  </a:endParaRPr>
                </a:p>
              </p:txBody>
            </p:sp>
          </p:grpSp>
        </p:grpSp>
      </p:grpSp>
      <p:sp>
        <p:nvSpPr>
          <p:cNvPr id="21" name="직사각형 20">
            <a:extLst>
              <a:ext uri="{FF2B5EF4-FFF2-40B4-BE49-F238E27FC236}">
                <a16:creationId xmlns:a16="http://schemas.microsoft.com/office/drawing/2014/main" xmlns="" id="{9842C3F1-A725-44EC-B8E2-3A11D194A6B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Tree>
    <p:extLst>
      <p:ext uri="{BB962C8B-B14F-4D97-AF65-F5344CB8AC3E}">
        <p14:creationId xmlns:p14="http://schemas.microsoft.com/office/powerpoint/2010/main" val="6595613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dirty="0">
                <a:solidFill>
                  <a:prstClr val="white"/>
                </a:solidFill>
                <a:latin typeface="Samsung Sharp Sans" pitchFamily="2" charset="0"/>
                <a:ea typeface="Samsung Sharp Sans" pitchFamily="2" charset="0"/>
                <a:cs typeface="Samsung Sharp Sans" pitchFamily="2" charset="0"/>
              </a:rPr>
              <a:t>Mission</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4718598" cy="276999"/>
            <a:chOff x="558800" y="1148583"/>
            <a:chExt cx="4718598" cy="276999"/>
          </a:xfrm>
        </p:grpSpPr>
        <p:sp>
          <p:nvSpPr>
            <p:cNvPr id="13"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24.</a:t>
              </a:r>
            </a:p>
          </p:txBody>
        </p:sp>
        <p:sp>
          <p:nvSpPr>
            <p:cNvPr id="14" name="직사각형 13">
              <a:extLst>
                <a:ext uri="{FF2B5EF4-FFF2-40B4-BE49-F238E27FC236}">
                  <a16:creationId xmlns:a16="http://schemas.microsoft.com/office/drawing/2014/main" xmlns="" id="{B640FC7E-A899-44A0-93CD-28A2FA14072E}"/>
                </a:ext>
              </a:extLst>
            </p:cNvPr>
            <p:cNvSpPr/>
            <p:nvPr/>
          </p:nvSpPr>
          <p:spPr>
            <a:xfrm>
              <a:off x="1402744" y="1148583"/>
              <a:ext cx="38746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b="1" dirty="0">
                  <a:solidFill>
                    <a:prstClr val="black"/>
                  </a:solidFill>
                  <a:latin typeface="Samsung Sharp Sans" pitchFamily="2" charset="0"/>
                  <a:ea typeface="Samsung Sharp Sans" pitchFamily="2" charset="0"/>
                  <a:cs typeface="Samsung Sharp Sans" pitchFamily="2" charset="0"/>
                </a:rPr>
                <a:t>Sequential Search</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9128781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4">
            <a:extLst>
              <a:ext uri="{FF2B5EF4-FFF2-40B4-BE49-F238E27FC236}">
                <a16:creationId xmlns:a16="http://schemas.microsoft.com/office/drawing/2014/main" xmlns="" id="{DC0622A7-AD42-4051-ACDE-02B3B6050D66}"/>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직사각형 11">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4" name="직사각형 13">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23" name="직사각형 22">
            <a:extLst>
              <a:ext uri="{FF2B5EF4-FFF2-40B4-BE49-F238E27FC236}">
                <a16:creationId xmlns:a16="http://schemas.microsoft.com/office/drawing/2014/main" xmlns="" id="{F1B12DA7-C15F-4B00-8AB3-088BA5E0B6A4}"/>
              </a:ext>
            </a:extLst>
          </p:cNvPr>
          <p:cNvSpPr/>
          <p:nvPr/>
        </p:nvSpPr>
        <p:spPr>
          <a:xfrm>
            <a:off x="4648200" y="2178114"/>
            <a:ext cx="4819800" cy="2210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a:t>
            </a:r>
            <a:r>
              <a:rPr lang="en-US" altLang="ko-KR" sz="1300" dirty="0" smtClean="0">
                <a:solidFill>
                  <a:prstClr val="black">
                    <a:lumMod val="85000"/>
                    <a:lumOff val="15000"/>
                  </a:prstClr>
                </a:solidFill>
                <a:latin typeface="SamsungOne 400" panose="020B0503030303020204" pitchFamily="34" charset="0"/>
              </a:rPr>
              <a:t>egg </a:t>
            </a:r>
            <a:r>
              <a:rPr lang="en-US" altLang="ko-KR" sz="1300" dirty="0">
                <a:solidFill>
                  <a:prstClr val="black">
                    <a:lumMod val="85000"/>
                    <a:lumOff val="15000"/>
                  </a:prstClr>
                </a:solidFill>
                <a:latin typeface="SamsungOne 400" panose="020B0503030303020204" pitchFamily="34" charset="0"/>
              </a:rPr>
              <a:t>dropping challenge is designed for students who like science.</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Students should make an egg-protection device to prevent breaking of the egg even if falling from a high place.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Imagine that you participated in the egg dropping challenge and made an egg-protection device with a great idea.</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How would you do if you want to calculate the highest floor that won’t break your egg on a 100-floor building?</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Let’s create an algorithm to solve the egg dropping problem.</a:t>
            </a:r>
          </a:p>
        </p:txBody>
      </p:sp>
      <p:grpSp>
        <p:nvGrpSpPr>
          <p:cNvPr id="15" name="그룹 14"/>
          <p:cNvGrpSpPr/>
          <p:nvPr/>
        </p:nvGrpSpPr>
        <p:grpSpPr>
          <a:xfrm>
            <a:off x="361950" y="1322141"/>
            <a:ext cx="9106050" cy="743069"/>
            <a:chOff x="361950" y="1220103"/>
            <a:chExt cx="9106050" cy="743069"/>
          </a:xfrm>
        </p:grpSpPr>
        <p:sp>
          <p:nvSpPr>
            <p:cNvPr id="16" name="직사각형 15">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8" name="TextBox 17">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Egg dropping challenge</a:t>
              </a:r>
            </a:p>
          </p:txBody>
        </p:sp>
      </p:grpSp>
      <p:grpSp>
        <p:nvGrpSpPr>
          <p:cNvPr id="3" name="그룹 2"/>
          <p:cNvGrpSpPr/>
          <p:nvPr/>
        </p:nvGrpSpPr>
        <p:grpSpPr>
          <a:xfrm>
            <a:off x="463014" y="2149377"/>
            <a:ext cx="3992108" cy="3609287"/>
            <a:chOff x="463015" y="2121878"/>
            <a:chExt cx="4049350" cy="3661040"/>
          </a:xfrm>
        </p:grpSpPr>
        <p:pic>
          <p:nvPicPr>
            <p:cNvPr id="1026" name="Picture 2">
              <a:extLst>
                <a:ext uri="{FF2B5EF4-FFF2-40B4-BE49-F238E27FC236}">
                  <a16:creationId xmlns:a16="http://schemas.microsoft.com/office/drawing/2014/main" xmlns="" id="{32EC08A6-FE76-4E97-B407-E162C67C5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183913" y="2762467"/>
              <a:ext cx="2054345" cy="2052466"/>
            </a:xfrm>
            <a:prstGeom prst="rect">
              <a:avLst/>
            </a:prstGeom>
            <a:noFill/>
            <a:extLst>
              <a:ext uri="{909E8E84-426E-40DD-AFC4-6F175D3DCCD1}">
                <a14:hiddenFill xmlns:a14="http://schemas.microsoft.com/office/drawing/2010/main">
                  <a:solidFill>
                    <a:srgbClr val="FFFFFF"/>
                  </a:solidFill>
                </a14:hiddenFill>
              </a:ext>
            </a:extLst>
          </p:spPr>
        </p:pic>
        <p:sp>
          <p:nvSpPr>
            <p:cNvPr id="21" name="직사각형 20">
              <a:extLst>
                <a:ext uri="{FF2B5EF4-FFF2-40B4-BE49-F238E27FC236}">
                  <a16:creationId xmlns:a16="http://schemas.microsoft.com/office/drawing/2014/main" xmlns="" id="{90185711-4438-4E16-8071-3F7B42576E0D}"/>
                </a:ext>
              </a:extLst>
            </p:cNvPr>
            <p:cNvSpPr/>
            <p:nvPr/>
          </p:nvSpPr>
          <p:spPr>
            <a:xfrm>
              <a:off x="463015" y="2121878"/>
              <a:ext cx="4049350" cy="366104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 name="그림 1"/>
            <p:cNvPicPr>
              <a:picLocks noChangeAspect="1"/>
            </p:cNvPicPr>
            <p:nvPr/>
          </p:nvPicPr>
          <p:blipFill>
            <a:blip r:embed="rId3"/>
            <a:stretch>
              <a:fillRect/>
            </a:stretch>
          </p:blipFill>
          <p:spPr>
            <a:xfrm>
              <a:off x="541020" y="2144597"/>
              <a:ext cx="1950720" cy="3613265"/>
            </a:xfrm>
            <a:prstGeom prst="rect">
              <a:avLst/>
            </a:prstGeom>
          </p:spPr>
        </p:pic>
      </p:grpSp>
    </p:spTree>
    <p:extLst>
      <p:ext uri="{BB962C8B-B14F-4D97-AF65-F5344CB8AC3E}">
        <p14:creationId xmlns:p14="http://schemas.microsoft.com/office/powerpoint/2010/main" val="15901264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화살표 연결선 3"/>
          <p:cNvCxnSpPr/>
          <p:nvPr/>
        </p:nvCxnSpPr>
        <p:spPr>
          <a:xfrm>
            <a:off x="2769165" y="3274129"/>
            <a:ext cx="0" cy="2263366"/>
          </a:xfrm>
          <a:prstGeom prst="straightConnector1">
            <a:avLst/>
          </a:prstGeom>
          <a:ln w="5715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pic>
        <p:nvPicPr>
          <p:cNvPr id="14" name="그림 13"/>
          <p:cNvPicPr>
            <a:picLocks noChangeAspect="1"/>
          </p:cNvPicPr>
          <p:nvPr/>
        </p:nvPicPr>
        <p:blipFill>
          <a:blip r:embed="rId3"/>
          <a:stretch>
            <a:fillRect/>
          </a:stretch>
        </p:blipFill>
        <p:spPr>
          <a:xfrm>
            <a:off x="541020" y="2144597"/>
            <a:ext cx="1950720" cy="3613265"/>
          </a:xfrm>
          <a:prstGeom prst="rect">
            <a:avLst/>
          </a:prstGeom>
        </p:spPr>
      </p:pic>
      <p:sp>
        <p:nvSpPr>
          <p:cNvPr id="23" name="직사각형 22">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24" name="직사각형 23">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29" name="직사각형 28">
            <a:extLst>
              <a:ext uri="{FF2B5EF4-FFF2-40B4-BE49-F238E27FC236}">
                <a16:creationId xmlns:a16="http://schemas.microsoft.com/office/drawing/2014/main" xmlns="" id="{F1B12DA7-C15F-4B00-8AB3-088BA5E0B6A4}"/>
              </a:ext>
            </a:extLst>
          </p:cNvPr>
          <p:cNvSpPr/>
          <p:nvPr/>
        </p:nvSpPr>
        <p:spPr>
          <a:xfrm>
            <a:off x="4036970" y="2178114"/>
            <a:ext cx="5431030" cy="2708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Find the highest floor for not breaking the egg when the max. building floor is given.</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highest floor for not breaking the egg is determined by a random number between the 1</a:t>
            </a:r>
            <a:r>
              <a:rPr lang="en-US" altLang="ko-KR" sz="1300" baseline="30000" dirty="0">
                <a:solidFill>
                  <a:prstClr val="black">
                    <a:lumMod val="85000"/>
                    <a:lumOff val="15000"/>
                  </a:prstClr>
                </a:solidFill>
                <a:latin typeface="SamsungOne 400" panose="020B0503030303020204" pitchFamily="34" charset="0"/>
              </a:rPr>
              <a:t>st</a:t>
            </a:r>
            <a:r>
              <a:rPr lang="en-US" altLang="ko-KR" sz="1300" dirty="0">
                <a:solidFill>
                  <a:prstClr val="black">
                    <a:lumMod val="85000"/>
                    <a:lumOff val="15000"/>
                  </a:prstClr>
                </a:solidFill>
                <a:latin typeface="SamsungOne 400" panose="020B0503030303020204" pitchFamily="34" charset="0"/>
              </a:rPr>
              <a:t> to the max. floor of the building through a random function. Because there is only one egg, assume that you cannot proceed the experiment if it breaks.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the egg is not broken, you can repeat the experiment. So, test from the 1</a:t>
            </a:r>
            <a:r>
              <a:rPr lang="en-US" altLang="ko-KR" sz="1300" baseline="30000" dirty="0">
                <a:solidFill>
                  <a:prstClr val="black">
                    <a:lumMod val="85000"/>
                    <a:lumOff val="15000"/>
                  </a:prstClr>
                </a:solidFill>
                <a:latin typeface="SamsungOne 400" panose="020B0503030303020204" pitchFamily="34" charset="0"/>
              </a:rPr>
              <a:t>st</a:t>
            </a:r>
            <a:r>
              <a:rPr lang="en-US" altLang="ko-KR" sz="1300" dirty="0">
                <a:solidFill>
                  <a:prstClr val="black">
                    <a:lumMod val="85000"/>
                    <a:lumOff val="15000"/>
                  </a:prstClr>
                </a:solidFill>
                <a:latin typeface="SamsungOne 400" panose="020B0503030303020204" pitchFamily="34" charset="0"/>
              </a:rPr>
              <a:t> to the max. floor and find the floor that is one less than the floor where the egg breaks for the first time.</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However, if the egg doesn’t break even from the max. floor, return the max. floor value of the building, and return 0 if the egg breaks from the 1</a:t>
            </a:r>
            <a:r>
              <a:rPr lang="en-US" altLang="ko-KR" sz="1300" baseline="30000" dirty="0">
                <a:solidFill>
                  <a:prstClr val="black">
                    <a:lumMod val="85000"/>
                    <a:lumOff val="15000"/>
                  </a:prstClr>
                </a:solidFill>
                <a:latin typeface="SamsungOne 400" panose="020B0503030303020204" pitchFamily="34" charset="0"/>
              </a:rPr>
              <a:t>st</a:t>
            </a:r>
            <a:r>
              <a:rPr lang="en-US" altLang="ko-KR" sz="1300" dirty="0">
                <a:solidFill>
                  <a:prstClr val="black">
                    <a:lumMod val="85000"/>
                    <a:lumOff val="15000"/>
                  </a:prstClr>
                </a:solidFill>
                <a:latin typeface="SamsungOne 400" panose="020B0503030303020204" pitchFamily="34" charset="0"/>
              </a:rPr>
              <a:t> floor. </a:t>
            </a:r>
          </a:p>
        </p:txBody>
      </p:sp>
      <p:grpSp>
        <p:nvGrpSpPr>
          <p:cNvPr id="11" name="그룹 10"/>
          <p:cNvGrpSpPr/>
          <p:nvPr/>
        </p:nvGrpSpPr>
        <p:grpSpPr>
          <a:xfrm>
            <a:off x="361950" y="1322141"/>
            <a:ext cx="9106050" cy="743069"/>
            <a:chOff x="361950" y="1220103"/>
            <a:chExt cx="9106050" cy="743069"/>
          </a:xfrm>
        </p:grpSpPr>
        <p:sp>
          <p:nvSpPr>
            <p:cNvPr id="12" name="직사각형 11">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3" name="TextBox 12">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Egg dropping problem</a:t>
              </a:r>
            </a:p>
          </p:txBody>
        </p:sp>
      </p:grpSp>
      <p:cxnSp>
        <p:nvCxnSpPr>
          <p:cNvPr id="6" name="직선 연결선 5"/>
          <p:cNvCxnSpPr/>
          <p:nvPr/>
        </p:nvCxnSpPr>
        <p:spPr>
          <a:xfrm>
            <a:off x="2286152" y="3254249"/>
            <a:ext cx="1090791"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a:off x="2286152" y="5567880"/>
            <a:ext cx="1090791"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xmlns="" id="{90185711-4438-4E16-8071-3F7B42576E0D}"/>
              </a:ext>
            </a:extLst>
          </p:cNvPr>
          <p:cNvSpPr/>
          <p:nvPr/>
        </p:nvSpPr>
        <p:spPr>
          <a:xfrm>
            <a:off x="463015" y="2121878"/>
            <a:ext cx="3420053" cy="366104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xmlns="" id="{F1B12DA7-C15F-4B00-8AB3-088BA5E0B6A4}"/>
              </a:ext>
            </a:extLst>
          </p:cNvPr>
          <p:cNvSpPr/>
          <p:nvPr/>
        </p:nvSpPr>
        <p:spPr>
          <a:xfrm>
            <a:off x="2300275" y="2978397"/>
            <a:ext cx="96832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spcAft>
                <a:spcPts val="800"/>
              </a:spcAft>
              <a:buClr>
                <a:srgbClr val="193EB0"/>
              </a:buClr>
            </a:pPr>
            <a:r>
              <a:rPr lang="en-US" altLang="ko-KR" sz="1300" b="1" dirty="0" smtClean="0">
                <a:solidFill>
                  <a:srgbClr val="1429A0"/>
                </a:solidFill>
                <a:latin typeface="SamsungOne 400" panose="020B0503030303020204" pitchFamily="34" charset="0"/>
              </a:rPr>
              <a:t>Floor n</a:t>
            </a:r>
            <a:endParaRPr lang="en-US" altLang="ko-KR" sz="1300" b="1" dirty="0">
              <a:solidFill>
                <a:srgbClr val="1429A0"/>
              </a:solidFill>
              <a:latin typeface="SamsungOne 400" panose="020B0503030303020204" pitchFamily="34" charset="0"/>
            </a:endParaRPr>
          </a:p>
        </p:txBody>
      </p:sp>
      <p:sp>
        <p:nvSpPr>
          <p:cNvPr id="22" name="직사각형 21">
            <a:extLst>
              <a:ext uri="{FF2B5EF4-FFF2-40B4-BE49-F238E27FC236}">
                <a16:creationId xmlns:a16="http://schemas.microsoft.com/office/drawing/2014/main" xmlns="" id="{F1B12DA7-C15F-4B00-8AB3-088BA5E0B6A4}"/>
              </a:ext>
            </a:extLst>
          </p:cNvPr>
          <p:cNvSpPr/>
          <p:nvPr/>
        </p:nvSpPr>
        <p:spPr>
          <a:xfrm>
            <a:off x="2855977" y="5171383"/>
            <a:ext cx="20558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spcAft>
                <a:spcPts val="800"/>
              </a:spcAft>
              <a:buClr>
                <a:srgbClr val="193EB0"/>
              </a:buClr>
            </a:pPr>
            <a:r>
              <a:rPr lang="en-US" altLang="ko-KR" sz="1300" dirty="0" smtClean="0">
                <a:solidFill>
                  <a:srgbClr val="5B9BD5"/>
                </a:solidFill>
                <a:latin typeface="SamsungOne 400" panose="020B0503030303020204" pitchFamily="34" charset="0"/>
              </a:rPr>
              <a:t>x</a:t>
            </a:r>
            <a:endParaRPr lang="en-US" altLang="ko-KR" sz="1300" dirty="0">
              <a:solidFill>
                <a:srgbClr val="5B9BD5"/>
              </a:solidFill>
              <a:latin typeface="SamsungOne 400" panose="020B0503030303020204" pitchFamily="34" charset="0"/>
            </a:endParaRPr>
          </a:p>
        </p:txBody>
      </p:sp>
      <p:grpSp>
        <p:nvGrpSpPr>
          <p:cNvPr id="2049" name="그룹 2048"/>
          <p:cNvGrpSpPr/>
          <p:nvPr/>
        </p:nvGrpSpPr>
        <p:grpSpPr>
          <a:xfrm>
            <a:off x="2987852" y="4037305"/>
            <a:ext cx="621513" cy="621513"/>
            <a:chOff x="3068879" y="4025318"/>
            <a:chExt cx="758097" cy="758097"/>
          </a:xfrm>
        </p:grpSpPr>
        <p:sp>
          <p:nvSpPr>
            <p:cNvPr id="2048" name="타원 2047"/>
            <p:cNvSpPr/>
            <p:nvPr/>
          </p:nvSpPr>
          <p:spPr>
            <a:xfrm>
              <a:off x="3068879" y="4025318"/>
              <a:ext cx="758097" cy="758097"/>
            </a:xfrm>
            <a:prstGeom prst="ellipse">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5" name="직사각형 24">
              <a:extLst>
                <a:ext uri="{FF2B5EF4-FFF2-40B4-BE49-F238E27FC236}">
                  <a16:creationId xmlns:a16="http://schemas.microsoft.com/office/drawing/2014/main" xmlns="" id="{E401A766-D19C-4656-A4E4-801C12BB7355}"/>
                </a:ext>
              </a:extLst>
            </p:cNvPr>
            <p:cNvSpPr/>
            <p:nvPr/>
          </p:nvSpPr>
          <p:spPr>
            <a:xfrm>
              <a:off x="3319160" y="4119919"/>
              <a:ext cx="376772" cy="600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smtClean="0">
                  <a:solidFill>
                    <a:schemeClr val="bg1"/>
                  </a:solidFill>
                  <a:latin typeface="Samsung Sharp Sans" pitchFamily="2" charset="0"/>
                  <a:ea typeface="Samsung Sharp Sans" pitchFamily="2" charset="0"/>
                  <a:cs typeface="Samsung Sharp Sans" pitchFamily="2" charset="0"/>
                </a:rPr>
                <a:t>?</a:t>
              </a:r>
              <a:endParaRPr lang="en-US" altLang="ko-KR" sz="3200" dirty="0">
                <a:solidFill>
                  <a:schemeClr val="bg1"/>
                </a:solidFill>
                <a:latin typeface="Samsung Sharp Sans" pitchFamily="2" charset="0"/>
                <a:ea typeface="Samsung Sharp Sans" pitchFamily="2" charset="0"/>
                <a:cs typeface="Samsung Sharp Sans" pitchFamily="2" charset="0"/>
              </a:endParaRPr>
            </a:p>
          </p:txBody>
        </p:sp>
      </p:grpSp>
      <p:cxnSp>
        <p:nvCxnSpPr>
          <p:cNvPr id="10" name="직선 연결선 9"/>
          <p:cNvCxnSpPr/>
          <p:nvPr/>
        </p:nvCxnSpPr>
        <p:spPr>
          <a:xfrm>
            <a:off x="2437341" y="3621870"/>
            <a:ext cx="0" cy="151387"/>
          </a:xfrm>
          <a:prstGeom prst="line">
            <a:avLst/>
          </a:prstGeom>
          <a:ln w="9525">
            <a:solidFill>
              <a:srgbClr val="5B9BD5"/>
            </a:solidFill>
            <a:prstDash val="lgDash"/>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a:off x="2486566" y="3574365"/>
            <a:ext cx="0" cy="131465"/>
          </a:xfrm>
          <a:prstGeom prst="line">
            <a:avLst/>
          </a:prstGeom>
          <a:ln w="9525">
            <a:solidFill>
              <a:srgbClr val="5B9BD5"/>
            </a:solidFill>
            <a:prstDash val="lgDash"/>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2535791" y="3621870"/>
            <a:ext cx="0" cy="151387"/>
          </a:xfrm>
          <a:prstGeom prst="line">
            <a:avLst/>
          </a:prstGeom>
          <a:ln w="9525">
            <a:solidFill>
              <a:srgbClr val="5B9BD5"/>
            </a:solidFill>
            <a:prstDash val="lgDash"/>
          </a:ln>
        </p:spPr>
        <p:style>
          <a:lnRef idx="1">
            <a:schemeClr val="accent1"/>
          </a:lnRef>
          <a:fillRef idx="0">
            <a:schemeClr val="accent1"/>
          </a:fillRef>
          <a:effectRef idx="0">
            <a:schemeClr val="accent1"/>
          </a:effectRef>
          <a:fontRef idx="minor">
            <a:schemeClr val="tx1"/>
          </a:fontRef>
        </p:style>
      </p:cxnSp>
      <p:pic>
        <p:nvPicPr>
          <p:cNvPr id="33" name="그림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7437" y="3793276"/>
            <a:ext cx="425894" cy="483390"/>
          </a:xfrm>
          <a:prstGeom prst="rect">
            <a:avLst/>
          </a:prstGeom>
        </p:spPr>
      </p:pic>
    </p:spTree>
    <p:extLst>
      <p:ext uri="{BB962C8B-B14F-4D97-AF65-F5344CB8AC3E}">
        <p14:creationId xmlns:p14="http://schemas.microsoft.com/office/powerpoint/2010/main" val="12656307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2058008" y="3076138"/>
            <a:ext cx="5620138" cy="3115278"/>
            <a:chOff x="2058008" y="3091378"/>
            <a:chExt cx="5620138" cy="3115278"/>
          </a:xfrm>
        </p:grpSpPr>
        <p:sp>
          <p:nvSpPr>
            <p:cNvPr id="3" name="직사각형 2">
              <a:extLst>
                <a:ext uri="{FF2B5EF4-FFF2-40B4-BE49-F238E27FC236}">
                  <a16:creationId xmlns:a16="http://schemas.microsoft.com/office/drawing/2014/main" xmlns="" id="{2DA9A384-4C91-4430-BFB6-179BAF2F5453}"/>
                </a:ext>
              </a:extLst>
            </p:cNvPr>
            <p:cNvSpPr/>
            <p:nvPr/>
          </p:nvSpPr>
          <p:spPr>
            <a:xfrm>
              <a:off x="4886240" y="5978057"/>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4" name="직사각형 3">
              <a:extLst>
                <a:ext uri="{FF2B5EF4-FFF2-40B4-BE49-F238E27FC236}">
                  <a16:creationId xmlns:a16="http://schemas.microsoft.com/office/drawing/2014/main" xmlns="" id="{C5AF801A-56D1-442F-9131-2AFA7B063313}"/>
                </a:ext>
              </a:extLst>
            </p:cNvPr>
            <p:cNvSpPr/>
            <p:nvPr/>
          </p:nvSpPr>
          <p:spPr>
            <a:xfrm>
              <a:off x="4886240" y="566431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5" name="직사각형 4">
              <a:extLst>
                <a:ext uri="{FF2B5EF4-FFF2-40B4-BE49-F238E27FC236}">
                  <a16:creationId xmlns:a16="http://schemas.microsoft.com/office/drawing/2014/main" xmlns="" id="{691D4070-E7B4-4D5F-946E-90282ABD917F}"/>
                </a:ext>
              </a:extLst>
            </p:cNvPr>
            <p:cNvSpPr/>
            <p:nvPr/>
          </p:nvSpPr>
          <p:spPr>
            <a:xfrm>
              <a:off x="4886240" y="5350569"/>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6" name="직사각형 5">
              <a:extLst>
                <a:ext uri="{FF2B5EF4-FFF2-40B4-BE49-F238E27FC236}">
                  <a16:creationId xmlns:a16="http://schemas.microsoft.com/office/drawing/2014/main" xmlns="" id="{7D847A05-FB05-47B0-9B01-8750ED268EED}"/>
                </a:ext>
              </a:extLst>
            </p:cNvPr>
            <p:cNvSpPr/>
            <p:nvPr/>
          </p:nvSpPr>
          <p:spPr>
            <a:xfrm>
              <a:off x="4886240" y="5036825"/>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7" name="직사각형 6">
              <a:extLst>
                <a:ext uri="{FF2B5EF4-FFF2-40B4-BE49-F238E27FC236}">
                  <a16:creationId xmlns:a16="http://schemas.microsoft.com/office/drawing/2014/main" xmlns="" id="{9DC48ADD-06E9-4A8E-B538-492324FBB5F8}"/>
                </a:ext>
              </a:extLst>
            </p:cNvPr>
            <p:cNvSpPr/>
            <p:nvPr/>
          </p:nvSpPr>
          <p:spPr>
            <a:xfrm>
              <a:off x="4886240" y="472308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8" name="직사각형 7">
              <a:extLst>
                <a:ext uri="{FF2B5EF4-FFF2-40B4-BE49-F238E27FC236}">
                  <a16:creationId xmlns:a16="http://schemas.microsoft.com/office/drawing/2014/main" xmlns="" id="{FF61686C-EFEB-4C2A-A839-EADBF3ED3C04}"/>
                </a:ext>
              </a:extLst>
            </p:cNvPr>
            <p:cNvSpPr/>
            <p:nvPr/>
          </p:nvSpPr>
          <p:spPr>
            <a:xfrm>
              <a:off x="4886240" y="4409337"/>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6</a:t>
              </a:r>
              <a:endParaRPr lang="ko-KR" altLang="en-US" sz="1300" dirty="0">
                <a:solidFill>
                  <a:schemeClr val="bg1"/>
                </a:solidFill>
                <a:latin typeface="SamsungOne 400" panose="020B0503030303020204" pitchFamily="34" charset="0"/>
              </a:endParaRPr>
            </a:p>
          </p:txBody>
        </p:sp>
        <p:sp>
          <p:nvSpPr>
            <p:cNvPr id="9" name="직사각형 8">
              <a:extLst>
                <a:ext uri="{FF2B5EF4-FFF2-40B4-BE49-F238E27FC236}">
                  <a16:creationId xmlns:a16="http://schemas.microsoft.com/office/drawing/2014/main" xmlns="" id="{49C2A886-2928-480E-8DEF-617317FBB90B}"/>
                </a:ext>
              </a:extLst>
            </p:cNvPr>
            <p:cNvSpPr/>
            <p:nvPr/>
          </p:nvSpPr>
          <p:spPr>
            <a:xfrm>
              <a:off x="4886240" y="4095593"/>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7</a:t>
              </a:r>
              <a:endParaRPr lang="ko-KR" altLang="en-US" sz="1300" dirty="0">
                <a:solidFill>
                  <a:schemeClr val="bg1"/>
                </a:solidFill>
                <a:latin typeface="SamsungOne 400" panose="020B0503030303020204" pitchFamily="34" charset="0"/>
              </a:endParaRPr>
            </a:p>
          </p:txBody>
        </p:sp>
        <p:sp>
          <p:nvSpPr>
            <p:cNvPr id="10" name="직사각형 9">
              <a:extLst>
                <a:ext uri="{FF2B5EF4-FFF2-40B4-BE49-F238E27FC236}">
                  <a16:creationId xmlns:a16="http://schemas.microsoft.com/office/drawing/2014/main" xmlns="" id="{51ED4690-CD1A-46F0-927F-C99AD4CCCCBD}"/>
                </a:ext>
              </a:extLst>
            </p:cNvPr>
            <p:cNvSpPr/>
            <p:nvPr/>
          </p:nvSpPr>
          <p:spPr>
            <a:xfrm>
              <a:off x="4886240" y="3781849"/>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8</a:t>
              </a:r>
              <a:endParaRPr lang="ko-KR" altLang="en-US" sz="1300" dirty="0">
                <a:solidFill>
                  <a:schemeClr val="bg1"/>
                </a:solidFill>
                <a:latin typeface="SamsungOne 400" panose="020B0503030303020204" pitchFamily="34" charset="0"/>
              </a:endParaRPr>
            </a:p>
          </p:txBody>
        </p:sp>
        <p:sp>
          <p:nvSpPr>
            <p:cNvPr id="11" name="직사각형 10">
              <a:extLst>
                <a:ext uri="{FF2B5EF4-FFF2-40B4-BE49-F238E27FC236}">
                  <a16:creationId xmlns:a16="http://schemas.microsoft.com/office/drawing/2014/main" xmlns="" id="{1DC431B5-7EB0-4AC9-99EA-73E551D1B7A7}"/>
                </a:ext>
              </a:extLst>
            </p:cNvPr>
            <p:cNvSpPr/>
            <p:nvPr/>
          </p:nvSpPr>
          <p:spPr>
            <a:xfrm>
              <a:off x="4886240" y="3468105"/>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9</a:t>
              </a:r>
              <a:endParaRPr lang="ko-KR" altLang="en-US" sz="1300" dirty="0">
                <a:solidFill>
                  <a:schemeClr val="bg1"/>
                </a:solidFill>
                <a:latin typeface="SamsungOne 400" panose="020B0503030303020204" pitchFamily="34" charset="0"/>
              </a:endParaRPr>
            </a:p>
          </p:txBody>
        </p:sp>
        <p:sp>
          <p:nvSpPr>
            <p:cNvPr id="12" name="직사각형 11">
              <a:extLst>
                <a:ext uri="{FF2B5EF4-FFF2-40B4-BE49-F238E27FC236}">
                  <a16:creationId xmlns:a16="http://schemas.microsoft.com/office/drawing/2014/main" xmlns="" id="{0FC5B6FF-3B8B-4AD0-8989-34795E99A533}"/>
                </a:ext>
              </a:extLst>
            </p:cNvPr>
            <p:cNvSpPr/>
            <p:nvPr/>
          </p:nvSpPr>
          <p:spPr>
            <a:xfrm>
              <a:off x="4886240" y="3154361"/>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F1E38737-8A8E-4AE9-846D-B04C2FD5E250}"/>
                </a:ext>
              </a:extLst>
            </p:cNvPr>
            <p:cNvSpPr/>
            <p:nvPr/>
          </p:nvSpPr>
          <p:spPr>
            <a:xfrm>
              <a:off x="2669908" y="3091378"/>
              <a:ext cx="87166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height</a:t>
              </a:r>
              <a:endParaRPr lang="ko-KR" altLang="en-US" sz="1300" dirty="0">
                <a:solidFill>
                  <a:srgbClr val="193EB0"/>
                </a:solidFill>
                <a:latin typeface="SamsungOne 400" panose="020B0503030303020204" pitchFamily="34" charset="0"/>
              </a:endParaRPr>
            </a:p>
          </p:txBody>
        </p:sp>
        <p:cxnSp>
          <p:nvCxnSpPr>
            <p:cNvPr id="17" name="직선 연결선 16">
              <a:extLst>
                <a:ext uri="{FF2B5EF4-FFF2-40B4-BE49-F238E27FC236}">
                  <a16:creationId xmlns:a16="http://schemas.microsoft.com/office/drawing/2014/main" xmlns="" id="{1C011518-19A9-4FF6-86DC-DA6795987ABA}"/>
                </a:ext>
              </a:extLst>
            </p:cNvPr>
            <p:cNvCxnSpPr>
              <a:cxnSpLocks/>
              <a:stCxn id="12" idx="1"/>
              <a:endCxn id="16" idx="3"/>
            </p:cNvCxnSpPr>
            <p:nvPr/>
          </p:nvCxnSpPr>
          <p:spPr>
            <a:xfrm flipH="1" flipV="1">
              <a:off x="3541575" y="3268660"/>
              <a:ext cx="1344665"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xmlns="" id="{AE2C83BA-F0A7-4091-9C4D-8192364072F1}"/>
                </a:ext>
              </a:extLst>
            </p:cNvPr>
            <p:cNvSpPr/>
            <p:nvPr/>
          </p:nvSpPr>
          <p:spPr>
            <a:xfrm>
              <a:off x="6806479" y="4346354"/>
              <a:ext cx="87166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breaking</a:t>
              </a:r>
              <a:endParaRPr lang="ko-KR" altLang="en-US" sz="1300" dirty="0">
                <a:solidFill>
                  <a:srgbClr val="193EB0"/>
                </a:solidFill>
                <a:latin typeface="SamsungOne 400" panose="020B0503030303020204" pitchFamily="34" charset="0"/>
              </a:endParaRPr>
            </a:p>
          </p:txBody>
        </p:sp>
        <p:cxnSp>
          <p:nvCxnSpPr>
            <p:cNvPr id="22" name="직선 연결선 21">
              <a:extLst>
                <a:ext uri="{FF2B5EF4-FFF2-40B4-BE49-F238E27FC236}">
                  <a16:creationId xmlns:a16="http://schemas.microsoft.com/office/drawing/2014/main" xmlns="" id="{248FE217-6277-4D23-AB20-2FA93C4DDFEF}"/>
                </a:ext>
              </a:extLst>
            </p:cNvPr>
            <p:cNvCxnSpPr>
              <a:cxnSpLocks/>
              <a:stCxn id="8" idx="3"/>
              <a:endCxn id="21" idx="1"/>
            </p:cNvCxnSpPr>
            <p:nvPr/>
          </p:nvCxnSpPr>
          <p:spPr>
            <a:xfrm flipV="1">
              <a:off x="5496837" y="4523636"/>
              <a:ext cx="1309642"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xmlns="" id="{430FA0E3-A0A3-4C07-B1EE-F4B15E85755D}"/>
                </a:ext>
              </a:extLst>
            </p:cNvPr>
            <p:cNvSpPr/>
            <p:nvPr/>
          </p:nvSpPr>
          <p:spPr>
            <a:xfrm>
              <a:off x="2058008" y="5978057"/>
              <a:ext cx="2435290" cy="228598"/>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r"/>
              <a:r>
                <a:rPr lang="en-US" altLang="ko-KR" sz="1300" dirty="0">
                  <a:solidFill>
                    <a:srgbClr val="193EB0"/>
                  </a:solidFill>
                  <a:latin typeface="SamsungOne 400" panose="020B0503030303020204" pitchFamily="34" charset="0"/>
                </a:rPr>
                <a:t>Experiment will succeed</a:t>
              </a:r>
              <a:endParaRPr lang="ko-KR" altLang="en-US" sz="1300" dirty="0">
                <a:solidFill>
                  <a:srgbClr val="193EB0"/>
                </a:solidFill>
                <a:latin typeface="SamsungOne 400" panose="020B0503030303020204" pitchFamily="34" charset="0"/>
              </a:endParaRPr>
            </a:p>
          </p:txBody>
        </p:sp>
        <p:cxnSp>
          <p:nvCxnSpPr>
            <p:cNvPr id="27" name="직선 연결선 26">
              <a:extLst>
                <a:ext uri="{FF2B5EF4-FFF2-40B4-BE49-F238E27FC236}">
                  <a16:creationId xmlns:a16="http://schemas.microsoft.com/office/drawing/2014/main" xmlns="" id="{8AF7BDA4-E2C1-4154-B18F-B95207C365BF}"/>
                </a:ext>
              </a:extLst>
            </p:cNvPr>
            <p:cNvCxnSpPr>
              <a:cxnSpLocks/>
              <a:stCxn id="3" idx="1"/>
            </p:cNvCxnSpPr>
            <p:nvPr/>
          </p:nvCxnSpPr>
          <p:spPr>
            <a:xfrm flipH="1" flipV="1">
              <a:off x="4493298" y="6092356"/>
              <a:ext cx="392942"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33" name="직사각형 32">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34" name="직사각형 33">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37" name="직사각형 36">
            <a:extLst>
              <a:ext uri="{FF2B5EF4-FFF2-40B4-BE49-F238E27FC236}">
                <a16:creationId xmlns:a16="http://schemas.microsoft.com/office/drawing/2014/main" xmlns="" id="{90EFA62F-9637-4E5A-AAB1-9E61461D75DD}"/>
              </a:ext>
            </a:extLst>
          </p:cNvPr>
          <p:cNvSpPr/>
          <p:nvPr/>
        </p:nvSpPr>
        <p:spPr>
          <a:xfrm>
            <a:off x="580388" y="2118234"/>
            <a:ext cx="8887612" cy="72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Experiment on a building where N=10.</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Assume that the egg doesn’t break when falling from the 5</a:t>
            </a:r>
            <a:r>
              <a:rPr lang="en-US" altLang="ko-KR" sz="1300" baseline="30000" dirty="0">
                <a:solidFill>
                  <a:schemeClr val="tx1"/>
                </a:solidFill>
                <a:latin typeface="SamsungOne 400" panose="020B0503030303020204" pitchFamily="34" charset="0"/>
                <a:ea typeface="SamsungOne 400" panose="020B0503030303020204" pitchFamily="34" charset="0"/>
              </a:rPr>
              <a:t>th</a:t>
            </a:r>
            <a:r>
              <a:rPr lang="en-US" altLang="ko-KR" sz="1300" dirty="0">
                <a:solidFill>
                  <a:schemeClr val="tx1"/>
                </a:solidFill>
                <a:latin typeface="SamsungOne 400" panose="020B0503030303020204" pitchFamily="34" charset="0"/>
                <a:ea typeface="SamsungOne 400" panose="020B0503030303020204" pitchFamily="34" charset="0"/>
              </a:rPr>
              <a:t> floor or lower, and it breaks when falling from the 6</a:t>
            </a:r>
            <a:r>
              <a:rPr lang="en-US" altLang="ko-KR" sz="1300" baseline="30000" dirty="0">
                <a:solidFill>
                  <a:schemeClr val="tx1"/>
                </a:solidFill>
                <a:latin typeface="SamsungOne 400" panose="020B0503030303020204" pitchFamily="34" charset="0"/>
                <a:ea typeface="SamsungOne 400" panose="020B0503030303020204" pitchFamily="34" charset="0"/>
              </a:rPr>
              <a:t>th</a:t>
            </a:r>
            <a:r>
              <a:rPr lang="en-US" altLang="ko-KR" sz="1300" dirty="0">
                <a:solidFill>
                  <a:schemeClr val="tx1"/>
                </a:solidFill>
                <a:latin typeface="SamsungOne 400" panose="020B0503030303020204" pitchFamily="34" charset="0"/>
                <a:ea typeface="SamsungOne 400" panose="020B0503030303020204" pitchFamily="34" charset="0"/>
              </a:rPr>
              <a:t> floor or higher. Thus, the egg won’t break when doing an experiment on the 1</a:t>
            </a:r>
            <a:r>
              <a:rPr lang="en-US" altLang="ko-KR" sz="1300" baseline="30000" dirty="0">
                <a:solidFill>
                  <a:schemeClr val="tx1"/>
                </a:solidFill>
                <a:latin typeface="SamsungOne 400" panose="020B0503030303020204" pitchFamily="34" charset="0"/>
                <a:ea typeface="SamsungOne 400" panose="020B0503030303020204" pitchFamily="34" charset="0"/>
              </a:rPr>
              <a:t>st</a:t>
            </a:r>
            <a:r>
              <a:rPr lang="en-US" altLang="ko-KR" sz="1300" dirty="0">
                <a:solidFill>
                  <a:schemeClr val="tx1"/>
                </a:solidFill>
                <a:latin typeface="SamsungOne 400" panose="020B0503030303020204" pitchFamily="34" charset="0"/>
                <a:ea typeface="SamsungOne 400" panose="020B0503030303020204" pitchFamily="34" charset="0"/>
              </a:rPr>
              <a:t> floor. </a:t>
            </a:r>
          </a:p>
        </p:txBody>
      </p:sp>
      <p:grpSp>
        <p:nvGrpSpPr>
          <p:cNvPr id="23" name="그룹 22"/>
          <p:cNvGrpSpPr/>
          <p:nvPr/>
        </p:nvGrpSpPr>
        <p:grpSpPr>
          <a:xfrm>
            <a:off x="361950" y="1322141"/>
            <a:ext cx="9106050" cy="743069"/>
            <a:chOff x="361950" y="1220103"/>
            <a:chExt cx="9106050" cy="743069"/>
          </a:xfrm>
        </p:grpSpPr>
        <p:sp>
          <p:nvSpPr>
            <p:cNvPr id="24" name="직사각형 2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25" name="TextBox 2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Egg dropping problem</a:t>
              </a:r>
            </a:p>
          </p:txBody>
        </p:sp>
      </p:grpSp>
    </p:spTree>
    <p:extLst>
      <p:ext uri="{BB962C8B-B14F-4D97-AF65-F5344CB8AC3E}">
        <p14:creationId xmlns:p14="http://schemas.microsoft.com/office/powerpoint/2010/main" val="4870217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2053369" y="3073773"/>
            <a:ext cx="5620138" cy="3115278"/>
            <a:chOff x="2038129" y="3081393"/>
            <a:chExt cx="5620138" cy="3115278"/>
          </a:xfrm>
        </p:grpSpPr>
        <p:sp>
          <p:nvSpPr>
            <p:cNvPr id="3" name="직사각형 2">
              <a:extLst>
                <a:ext uri="{FF2B5EF4-FFF2-40B4-BE49-F238E27FC236}">
                  <a16:creationId xmlns:a16="http://schemas.microsoft.com/office/drawing/2014/main" xmlns="" id="{2DA9A384-4C91-4430-BFB6-179BAF2F5453}"/>
                </a:ext>
              </a:extLst>
            </p:cNvPr>
            <p:cNvSpPr/>
            <p:nvPr/>
          </p:nvSpPr>
          <p:spPr>
            <a:xfrm>
              <a:off x="4866361" y="5968072"/>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4" name="직사각형 3">
              <a:extLst>
                <a:ext uri="{FF2B5EF4-FFF2-40B4-BE49-F238E27FC236}">
                  <a16:creationId xmlns:a16="http://schemas.microsoft.com/office/drawing/2014/main" xmlns="" id="{C5AF801A-56D1-442F-9131-2AFA7B063313}"/>
                </a:ext>
              </a:extLst>
            </p:cNvPr>
            <p:cNvSpPr/>
            <p:nvPr/>
          </p:nvSpPr>
          <p:spPr>
            <a:xfrm>
              <a:off x="4866361" y="5654328"/>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5" name="직사각형 4">
              <a:extLst>
                <a:ext uri="{FF2B5EF4-FFF2-40B4-BE49-F238E27FC236}">
                  <a16:creationId xmlns:a16="http://schemas.microsoft.com/office/drawing/2014/main" xmlns="" id="{691D4070-E7B4-4D5F-946E-90282ABD917F}"/>
                </a:ext>
              </a:extLst>
            </p:cNvPr>
            <p:cNvSpPr/>
            <p:nvPr/>
          </p:nvSpPr>
          <p:spPr>
            <a:xfrm>
              <a:off x="4866361" y="534058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6" name="직사각형 5">
              <a:extLst>
                <a:ext uri="{FF2B5EF4-FFF2-40B4-BE49-F238E27FC236}">
                  <a16:creationId xmlns:a16="http://schemas.microsoft.com/office/drawing/2014/main" xmlns="" id="{7D847A05-FB05-47B0-9B01-8750ED268EED}"/>
                </a:ext>
              </a:extLst>
            </p:cNvPr>
            <p:cNvSpPr/>
            <p:nvPr/>
          </p:nvSpPr>
          <p:spPr>
            <a:xfrm>
              <a:off x="4866361" y="5026840"/>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7" name="직사각형 6">
              <a:extLst>
                <a:ext uri="{FF2B5EF4-FFF2-40B4-BE49-F238E27FC236}">
                  <a16:creationId xmlns:a16="http://schemas.microsoft.com/office/drawing/2014/main" xmlns="" id="{9DC48ADD-06E9-4A8E-B538-492324FBB5F8}"/>
                </a:ext>
              </a:extLst>
            </p:cNvPr>
            <p:cNvSpPr/>
            <p:nvPr/>
          </p:nvSpPr>
          <p:spPr>
            <a:xfrm>
              <a:off x="4866361" y="4713096"/>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8" name="직사각형 7">
              <a:extLst>
                <a:ext uri="{FF2B5EF4-FFF2-40B4-BE49-F238E27FC236}">
                  <a16:creationId xmlns:a16="http://schemas.microsoft.com/office/drawing/2014/main" xmlns="" id="{FF61686C-EFEB-4C2A-A839-EADBF3ED3C04}"/>
                </a:ext>
              </a:extLst>
            </p:cNvPr>
            <p:cNvSpPr/>
            <p:nvPr/>
          </p:nvSpPr>
          <p:spPr>
            <a:xfrm>
              <a:off x="4866361" y="4399352"/>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6</a:t>
              </a:r>
              <a:endParaRPr lang="ko-KR" altLang="en-US" sz="1300" dirty="0">
                <a:solidFill>
                  <a:schemeClr val="bg1"/>
                </a:solidFill>
                <a:latin typeface="SamsungOne 400" panose="020B0503030303020204" pitchFamily="34" charset="0"/>
              </a:endParaRPr>
            </a:p>
          </p:txBody>
        </p:sp>
        <p:sp>
          <p:nvSpPr>
            <p:cNvPr id="9" name="직사각형 8">
              <a:extLst>
                <a:ext uri="{FF2B5EF4-FFF2-40B4-BE49-F238E27FC236}">
                  <a16:creationId xmlns:a16="http://schemas.microsoft.com/office/drawing/2014/main" xmlns="" id="{49C2A886-2928-480E-8DEF-617317FBB90B}"/>
                </a:ext>
              </a:extLst>
            </p:cNvPr>
            <p:cNvSpPr/>
            <p:nvPr/>
          </p:nvSpPr>
          <p:spPr>
            <a:xfrm>
              <a:off x="4866361" y="4085608"/>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7</a:t>
              </a:r>
              <a:endParaRPr lang="ko-KR" altLang="en-US" sz="1300" dirty="0">
                <a:solidFill>
                  <a:schemeClr val="bg1"/>
                </a:solidFill>
                <a:latin typeface="SamsungOne 400" panose="020B0503030303020204" pitchFamily="34" charset="0"/>
              </a:endParaRPr>
            </a:p>
          </p:txBody>
        </p:sp>
        <p:sp>
          <p:nvSpPr>
            <p:cNvPr id="10" name="직사각형 9">
              <a:extLst>
                <a:ext uri="{FF2B5EF4-FFF2-40B4-BE49-F238E27FC236}">
                  <a16:creationId xmlns:a16="http://schemas.microsoft.com/office/drawing/2014/main" xmlns="" id="{51ED4690-CD1A-46F0-927F-C99AD4CCCCBD}"/>
                </a:ext>
              </a:extLst>
            </p:cNvPr>
            <p:cNvSpPr/>
            <p:nvPr/>
          </p:nvSpPr>
          <p:spPr>
            <a:xfrm>
              <a:off x="4866361" y="3771864"/>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8</a:t>
              </a:r>
              <a:endParaRPr lang="ko-KR" altLang="en-US" sz="1300" dirty="0">
                <a:solidFill>
                  <a:schemeClr val="bg1"/>
                </a:solidFill>
                <a:latin typeface="SamsungOne 400" panose="020B0503030303020204" pitchFamily="34" charset="0"/>
              </a:endParaRPr>
            </a:p>
          </p:txBody>
        </p:sp>
        <p:sp>
          <p:nvSpPr>
            <p:cNvPr id="11" name="직사각형 10">
              <a:extLst>
                <a:ext uri="{FF2B5EF4-FFF2-40B4-BE49-F238E27FC236}">
                  <a16:creationId xmlns:a16="http://schemas.microsoft.com/office/drawing/2014/main" xmlns="" id="{1DC431B5-7EB0-4AC9-99EA-73E551D1B7A7}"/>
                </a:ext>
              </a:extLst>
            </p:cNvPr>
            <p:cNvSpPr/>
            <p:nvPr/>
          </p:nvSpPr>
          <p:spPr>
            <a:xfrm>
              <a:off x="4866361" y="3458120"/>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9</a:t>
              </a:r>
              <a:endParaRPr lang="ko-KR" altLang="en-US" sz="1300" dirty="0">
                <a:solidFill>
                  <a:schemeClr val="bg1"/>
                </a:solidFill>
                <a:latin typeface="SamsungOne 400" panose="020B0503030303020204" pitchFamily="34" charset="0"/>
              </a:endParaRPr>
            </a:p>
          </p:txBody>
        </p:sp>
        <p:sp>
          <p:nvSpPr>
            <p:cNvPr id="12" name="직사각형 11">
              <a:extLst>
                <a:ext uri="{FF2B5EF4-FFF2-40B4-BE49-F238E27FC236}">
                  <a16:creationId xmlns:a16="http://schemas.microsoft.com/office/drawing/2014/main" xmlns="" id="{0FC5B6FF-3B8B-4AD0-8989-34795E99A533}"/>
                </a:ext>
              </a:extLst>
            </p:cNvPr>
            <p:cNvSpPr/>
            <p:nvPr/>
          </p:nvSpPr>
          <p:spPr>
            <a:xfrm>
              <a:off x="4866361" y="3144376"/>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F1E38737-8A8E-4AE9-846D-B04C2FD5E250}"/>
                </a:ext>
              </a:extLst>
            </p:cNvPr>
            <p:cNvSpPr/>
            <p:nvPr/>
          </p:nvSpPr>
          <p:spPr>
            <a:xfrm>
              <a:off x="2650029" y="3081393"/>
              <a:ext cx="87166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height</a:t>
              </a:r>
              <a:endParaRPr lang="ko-KR" altLang="en-US" sz="1300" dirty="0">
                <a:solidFill>
                  <a:srgbClr val="193EB0"/>
                </a:solidFill>
                <a:latin typeface="SamsungOne 400" panose="020B0503030303020204" pitchFamily="34" charset="0"/>
              </a:endParaRPr>
            </a:p>
          </p:txBody>
        </p:sp>
        <p:cxnSp>
          <p:nvCxnSpPr>
            <p:cNvPr id="17" name="직선 연결선 16">
              <a:extLst>
                <a:ext uri="{FF2B5EF4-FFF2-40B4-BE49-F238E27FC236}">
                  <a16:creationId xmlns:a16="http://schemas.microsoft.com/office/drawing/2014/main" xmlns="" id="{1C011518-19A9-4FF6-86DC-DA6795987ABA}"/>
                </a:ext>
              </a:extLst>
            </p:cNvPr>
            <p:cNvCxnSpPr>
              <a:cxnSpLocks/>
              <a:stCxn id="12" idx="1"/>
              <a:endCxn id="16" idx="3"/>
            </p:cNvCxnSpPr>
            <p:nvPr/>
          </p:nvCxnSpPr>
          <p:spPr>
            <a:xfrm flipH="1" flipV="1">
              <a:off x="3521696" y="3258675"/>
              <a:ext cx="1344665"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xmlns="" id="{AE2C83BA-F0A7-4091-9C4D-8192364072F1}"/>
                </a:ext>
              </a:extLst>
            </p:cNvPr>
            <p:cNvSpPr/>
            <p:nvPr/>
          </p:nvSpPr>
          <p:spPr>
            <a:xfrm>
              <a:off x="6786600" y="4336369"/>
              <a:ext cx="87166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breaking</a:t>
              </a:r>
              <a:endParaRPr lang="ko-KR" altLang="en-US" sz="1300" dirty="0">
                <a:solidFill>
                  <a:srgbClr val="193EB0"/>
                </a:solidFill>
                <a:latin typeface="SamsungOne 400" panose="020B0503030303020204" pitchFamily="34" charset="0"/>
              </a:endParaRPr>
            </a:p>
          </p:txBody>
        </p:sp>
        <p:cxnSp>
          <p:nvCxnSpPr>
            <p:cNvPr id="22" name="직선 연결선 21">
              <a:extLst>
                <a:ext uri="{FF2B5EF4-FFF2-40B4-BE49-F238E27FC236}">
                  <a16:creationId xmlns:a16="http://schemas.microsoft.com/office/drawing/2014/main" xmlns="" id="{248FE217-6277-4D23-AB20-2FA93C4DDFEF}"/>
                </a:ext>
              </a:extLst>
            </p:cNvPr>
            <p:cNvCxnSpPr>
              <a:cxnSpLocks/>
              <a:stCxn id="8" idx="3"/>
              <a:endCxn id="21" idx="1"/>
            </p:cNvCxnSpPr>
            <p:nvPr/>
          </p:nvCxnSpPr>
          <p:spPr>
            <a:xfrm flipV="1">
              <a:off x="5476958" y="4513651"/>
              <a:ext cx="1309642"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xmlns="" id="{430FA0E3-A0A3-4C07-B1EE-F4B15E85755D}"/>
                </a:ext>
              </a:extLst>
            </p:cNvPr>
            <p:cNvSpPr/>
            <p:nvPr/>
          </p:nvSpPr>
          <p:spPr>
            <a:xfrm>
              <a:off x="2038129" y="5968072"/>
              <a:ext cx="2435290" cy="228598"/>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r"/>
              <a:r>
                <a:rPr lang="en-US" altLang="ko-KR" sz="1300" dirty="0">
                  <a:solidFill>
                    <a:srgbClr val="193EB0"/>
                  </a:solidFill>
                  <a:latin typeface="SamsungOne 400" panose="020B0503030303020204" pitchFamily="34" charset="0"/>
                </a:rPr>
                <a:t>Experiment will succeed</a:t>
              </a:r>
              <a:endParaRPr lang="ko-KR" altLang="en-US" sz="1300" dirty="0">
                <a:solidFill>
                  <a:srgbClr val="193EB0"/>
                </a:solidFill>
                <a:latin typeface="SamsungOne 400" panose="020B0503030303020204" pitchFamily="34" charset="0"/>
              </a:endParaRPr>
            </a:p>
          </p:txBody>
        </p:sp>
        <p:cxnSp>
          <p:nvCxnSpPr>
            <p:cNvPr id="27" name="직선 연결선 26">
              <a:extLst>
                <a:ext uri="{FF2B5EF4-FFF2-40B4-BE49-F238E27FC236}">
                  <a16:creationId xmlns:a16="http://schemas.microsoft.com/office/drawing/2014/main" xmlns="" id="{8AF7BDA4-E2C1-4154-B18F-B95207C365BF}"/>
                </a:ext>
              </a:extLst>
            </p:cNvPr>
            <p:cNvCxnSpPr>
              <a:cxnSpLocks/>
              <a:stCxn id="3" idx="1"/>
              <a:endCxn id="26" idx="3"/>
            </p:cNvCxnSpPr>
            <p:nvPr/>
          </p:nvCxnSpPr>
          <p:spPr>
            <a:xfrm flipH="1" flipV="1">
              <a:off x="4473419" y="6082371"/>
              <a:ext cx="392942"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xmlns="" id="{58315EE7-3017-4DBE-838D-BD9556E8B4F6}"/>
                </a:ext>
              </a:extLst>
            </p:cNvPr>
            <p:cNvSpPr/>
            <p:nvPr/>
          </p:nvSpPr>
          <p:spPr>
            <a:xfrm>
              <a:off x="2038129" y="5654328"/>
              <a:ext cx="2435290" cy="228598"/>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r"/>
              <a:r>
                <a:rPr lang="en-US" altLang="ko-KR" sz="1300" dirty="0">
                  <a:solidFill>
                    <a:srgbClr val="193EB0"/>
                  </a:solidFill>
                  <a:latin typeface="SamsungOne 400" panose="020B0503030303020204" pitchFamily="34" charset="0"/>
                </a:rPr>
                <a:t>Experiment will succeed</a:t>
              </a:r>
              <a:endParaRPr lang="ko-KR" altLang="en-US" sz="1300" dirty="0">
                <a:solidFill>
                  <a:srgbClr val="193EB0"/>
                </a:solidFill>
                <a:latin typeface="SamsungOne 400" panose="020B0503030303020204" pitchFamily="34" charset="0"/>
              </a:endParaRPr>
            </a:p>
          </p:txBody>
        </p:sp>
        <p:cxnSp>
          <p:nvCxnSpPr>
            <p:cNvPr id="24" name="직선 연결선 23">
              <a:extLst>
                <a:ext uri="{FF2B5EF4-FFF2-40B4-BE49-F238E27FC236}">
                  <a16:creationId xmlns:a16="http://schemas.microsoft.com/office/drawing/2014/main" xmlns="" id="{E77B3B77-4295-40BB-90E7-A045FF2CDDF5}"/>
                </a:ext>
              </a:extLst>
            </p:cNvPr>
            <p:cNvCxnSpPr>
              <a:cxnSpLocks/>
              <a:endCxn id="23" idx="3"/>
            </p:cNvCxnSpPr>
            <p:nvPr/>
          </p:nvCxnSpPr>
          <p:spPr>
            <a:xfrm flipH="1" flipV="1">
              <a:off x="4473419" y="5768627"/>
              <a:ext cx="392942"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xmlns="" id="{E2FD48D4-4682-47DE-AF1A-5D836E1175E2}"/>
                </a:ext>
              </a:extLst>
            </p:cNvPr>
            <p:cNvSpPr/>
            <p:nvPr/>
          </p:nvSpPr>
          <p:spPr>
            <a:xfrm>
              <a:off x="2038129" y="5340584"/>
              <a:ext cx="2435290" cy="228598"/>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r"/>
              <a:r>
                <a:rPr lang="en-US" altLang="ko-KR" sz="1300" dirty="0">
                  <a:solidFill>
                    <a:srgbClr val="193EB0"/>
                  </a:solidFill>
                  <a:latin typeface="SamsungOne 400" panose="020B0503030303020204" pitchFamily="34" charset="0"/>
                </a:rPr>
                <a:t>Experiment will succeed</a:t>
              </a:r>
              <a:endParaRPr lang="ko-KR" altLang="en-US" sz="1300" dirty="0">
                <a:solidFill>
                  <a:srgbClr val="193EB0"/>
                </a:solidFill>
                <a:latin typeface="SamsungOne 400" panose="020B0503030303020204" pitchFamily="34" charset="0"/>
              </a:endParaRPr>
            </a:p>
          </p:txBody>
        </p:sp>
        <p:cxnSp>
          <p:nvCxnSpPr>
            <p:cNvPr id="28" name="직선 연결선 27">
              <a:extLst>
                <a:ext uri="{FF2B5EF4-FFF2-40B4-BE49-F238E27FC236}">
                  <a16:creationId xmlns:a16="http://schemas.microsoft.com/office/drawing/2014/main" xmlns="" id="{3264A7E5-EEAE-4AB4-B6CC-D456183E8C28}"/>
                </a:ext>
              </a:extLst>
            </p:cNvPr>
            <p:cNvCxnSpPr>
              <a:cxnSpLocks/>
              <a:endCxn id="25" idx="3"/>
            </p:cNvCxnSpPr>
            <p:nvPr/>
          </p:nvCxnSpPr>
          <p:spPr>
            <a:xfrm flipH="1" flipV="1">
              <a:off x="4473419" y="5454883"/>
              <a:ext cx="392942"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xmlns="" id="{0D4B8671-0834-4A6F-8497-D28354F0062B}"/>
                </a:ext>
              </a:extLst>
            </p:cNvPr>
            <p:cNvSpPr/>
            <p:nvPr/>
          </p:nvSpPr>
          <p:spPr>
            <a:xfrm>
              <a:off x="2038129" y="5026840"/>
              <a:ext cx="2435290" cy="228598"/>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r"/>
              <a:r>
                <a:rPr lang="en-US" altLang="ko-KR" sz="1300" dirty="0">
                  <a:solidFill>
                    <a:srgbClr val="193EB0"/>
                  </a:solidFill>
                  <a:latin typeface="SamsungOne 400" panose="020B0503030303020204" pitchFamily="34" charset="0"/>
                </a:rPr>
                <a:t>Experiment will succeed</a:t>
              </a:r>
              <a:endParaRPr lang="ko-KR" altLang="en-US" sz="1300" dirty="0">
                <a:solidFill>
                  <a:srgbClr val="193EB0"/>
                </a:solidFill>
                <a:latin typeface="SamsungOne 400" panose="020B0503030303020204" pitchFamily="34" charset="0"/>
              </a:endParaRPr>
            </a:p>
          </p:txBody>
        </p:sp>
        <p:cxnSp>
          <p:nvCxnSpPr>
            <p:cNvPr id="30" name="직선 연결선 29">
              <a:extLst>
                <a:ext uri="{FF2B5EF4-FFF2-40B4-BE49-F238E27FC236}">
                  <a16:creationId xmlns:a16="http://schemas.microsoft.com/office/drawing/2014/main" xmlns="" id="{A6A81C95-84F4-4961-9DEE-888314423540}"/>
                </a:ext>
              </a:extLst>
            </p:cNvPr>
            <p:cNvCxnSpPr>
              <a:cxnSpLocks/>
              <a:endCxn id="29" idx="3"/>
            </p:cNvCxnSpPr>
            <p:nvPr/>
          </p:nvCxnSpPr>
          <p:spPr>
            <a:xfrm flipH="1" flipV="1">
              <a:off x="4473419" y="5141139"/>
              <a:ext cx="392942"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xmlns="" id="{95A3B6BB-A6AC-46AA-A18A-F35A87F7796C}"/>
                </a:ext>
              </a:extLst>
            </p:cNvPr>
            <p:cNvSpPr/>
            <p:nvPr/>
          </p:nvSpPr>
          <p:spPr>
            <a:xfrm>
              <a:off x="2038129" y="4713096"/>
              <a:ext cx="2435290" cy="228598"/>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r"/>
              <a:r>
                <a:rPr lang="en-US" altLang="ko-KR" sz="1300" dirty="0">
                  <a:solidFill>
                    <a:srgbClr val="193EB0"/>
                  </a:solidFill>
                  <a:latin typeface="SamsungOne 400" panose="020B0503030303020204" pitchFamily="34" charset="0"/>
                </a:rPr>
                <a:t>Experiment will succeed</a:t>
              </a:r>
              <a:endParaRPr lang="ko-KR" altLang="en-US" sz="1300" dirty="0">
                <a:solidFill>
                  <a:srgbClr val="193EB0"/>
                </a:solidFill>
                <a:latin typeface="SamsungOne 400" panose="020B0503030303020204" pitchFamily="34" charset="0"/>
              </a:endParaRPr>
            </a:p>
          </p:txBody>
        </p:sp>
        <p:cxnSp>
          <p:nvCxnSpPr>
            <p:cNvPr id="32" name="직선 연결선 31">
              <a:extLst>
                <a:ext uri="{FF2B5EF4-FFF2-40B4-BE49-F238E27FC236}">
                  <a16:creationId xmlns:a16="http://schemas.microsoft.com/office/drawing/2014/main" xmlns="" id="{4CD2B85D-49D6-4581-A3B6-DFFCFA0387E6}"/>
                </a:ext>
              </a:extLst>
            </p:cNvPr>
            <p:cNvCxnSpPr>
              <a:cxnSpLocks/>
              <a:endCxn id="31" idx="3"/>
            </p:cNvCxnSpPr>
            <p:nvPr/>
          </p:nvCxnSpPr>
          <p:spPr>
            <a:xfrm flipH="1" flipV="1">
              <a:off x="4473419" y="4827395"/>
              <a:ext cx="392942"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34" name="직사각형 33">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40" name="직사각형 39">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43" name="직사각형 42">
            <a:extLst>
              <a:ext uri="{FF2B5EF4-FFF2-40B4-BE49-F238E27FC236}">
                <a16:creationId xmlns:a16="http://schemas.microsoft.com/office/drawing/2014/main" xmlns="" id="{90EFA62F-9637-4E5A-AAB1-9E61461D75DD}"/>
              </a:ext>
            </a:extLst>
          </p:cNvPr>
          <p:cNvSpPr/>
          <p:nvPr/>
        </p:nvSpPr>
        <p:spPr>
          <a:xfrm>
            <a:off x="580388" y="2120583"/>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Proceed the experiment by going up each floor, and the experiment will succeed without breaking the egg.</a:t>
            </a:r>
          </a:p>
        </p:txBody>
      </p:sp>
      <p:grpSp>
        <p:nvGrpSpPr>
          <p:cNvPr id="33" name="그룹 32"/>
          <p:cNvGrpSpPr/>
          <p:nvPr/>
        </p:nvGrpSpPr>
        <p:grpSpPr>
          <a:xfrm>
            <a:off x="361950" y="1322141"/>
            <a:ext cx="9106050" cy="743069"/>
            <a:chOff x="361950" y="1220103"/>
            <a:chExt cx="9106050" cy="743069"/>
          </a:xfrm>
        </p:grpSpPr>
        <p:sp>
          <p:nvSpPr>
            <p:cNvPr id="35" name="직사각형 34">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36" name="TextBox 35">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Egg dropping problem</a:t>
              </a:r>
            </a:p>
          </p:txBody>
        </p:sp>
      </p:grpSp>
    </p:spTree>
    <p:extLst>
      <p:ext uri="{BB962C8B-B14F-4D97-AF65-F5344CB8AC3E}">
        <p14:creationId xmlns:p14="http://schemas.microsoft.com/office/powerpoint/2010/main" val="34848381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xmlns="" id="{2DA9A384-4C91-4430-BFB6-179BAF2F5453}"/>
              </a:ext>
            </a:extLst>
          </p:cNvPr>
          <p:cNvSpPr/>
          <p:nvPr/>
        </p:nvSpPr>
        <p:spPr>
          <a:xfrm>
            <a:off x="4886237" y="5968069"/>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4" name="직사각형 3">
            <a:extLst>
              <a:ext uri="{FF2B5EF4-FFF2-40B4-BE49-F238E27FC236}">
                <a16:creationId xmlns:a16="http://schemas.microsoft.com/office/drawing/2014/main" xmlns="" id="{C5AF801A-56D1-442F-9131-2AFA7B063313}"/>
              </a:ext>
            </a:extLst>
          </p:cNvPr>
          <p:cNvSpPr/>
          <p:nvPr/>
        </p:nvSpPr>
        <p:spPr>
          <a:xfrm>
            <a:off x="4886237" y="5654325"/>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5" name="직사각형 4">
            <a:extLst>
              <a:ext uri="{FF2B5EF4-FFF2-40B4-BE49-F238E27FC236}">
                <a16:creationId xmlns:a16="http://schemas.microsoft.com/office/drawing/2014/main" xmlns="" id="{691D4070-E7B4-4D5F-946E-90282ABD917F}"/>
              </a:ext>
            </a:extLst>
          </p:cNvPr>
          <p:cNvSpPr/>
          <p:nvPr/>
        </p:nvSpPr>
        <p:spPr>
          <a:xfrm>
            <a:off x="4886237" y="534058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6" name="직사각형 5">
            <a:extLst>
              <a:ext uri="{FF2B5EF4-FFF2-40B4-BE49-F238E27FC236}">
                <a16:creationId xmlns:a16="http://schemas.microsoft.com/office/drawing/2014/main" xmlns="" id="{7D847A05-FB05-47B0-9B01-8750ED268EED}"/>
              </a:ext>
            </a:extLst>
          </p:cNvPr>
          <p:cNvSpPr/>
          <p:nvPr/>
        </p:nvSpPr>
        <p:spPr>
          <a:xfrm>
            <a:off x="4886237" y="5026837"/>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7" name="직사각형 6">
            <a:extLst>
              <a:ext uri="{FF2B5EF4-FFF2-40B4-BE49-F238E27FC236}">
                <a16:creationId xmlns:a16="http://schemas.microsoft.com/office/drawing/2014/main" xmlns="" id="{9DC48ADD-06E9-4A8E-B538-492324FBB5F8}"/>
              </a:ext>
            </a:extLst>
          </p:cNvPr>
          <p:cNvSpPr/>
          <p:nvPr/>
        </p:nvSpPr>
        <p:spPr>
          <a:xfrm>
            <a:off x="4886237" y="471309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8" name="직사각형 7">
            <a:extLst>
              <a:ext uri="{FF2B5EF4-FFF2-40B4-BE49-F238E27FC236}">
                <a16:creationId xmlns:a16="http://schemas.microsoft.com/office/drawing/2014/main" xmlns="" id="{FF61686C-EFEB-4C2A-A839-EADBF3ED3C04}"/>
              </a:ext>
            </a:extLst>
          </p:cNvPr>
          <p:cNvSpPr/>
          <p:nvPr/>
        </p:nvSpPr>
        <p:spPr>
          <a:xfrm>
            <a:off x="4886237" y="4399349"/>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6</a:t>
            </a:r>
            <a:endParaRPr lang="ko-KR" altLang="en-US" sz="1300" dirty="0">
              <a:solidFill>
                <a:schemeClr val="bg1"/>
              </a:solidFill>
              <a:latin typeface="SamsungOne 400" panose="020B0503030303020204" pitchFamily="34" charset="0"/>
            </a:endParaRPr>
          </a:p>
        </p:txBody>
      </p:sp>
      <p:sp>
        <p:nvSpPr>
          <p:cNvPr id="9" name="직사각형 8">
            <a:extLst>
              <a:ext uri="{FF2B5EF4-FFF2-40B4-BE49-F238E27FC236}">
                <a16:creationId xmlns:a16="http://schemas.microsoft.com/office/drawing/2014/main" xmlns="" id="{49C2A886-2928-480E-8DEF-617317FBB90B}"/>
              </a:ext>
            </a:extLst>
          </p:cNvPr>
          <p:cNvSpPr/>
          <p:nvPr/>
        </p:nvSpPr>
        <p:spPr>
          <a:xfrm>
            <a:off x="4886237" y="4085605"/>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7</a:t>
            </a:r>
            <a:endParaRPr lang="ko-KR" altLang="en-US" sz="1300" dirty="0">
              <a:solidFill>
                <a:schemeClr val="bg1"/>
              </a:solidFill>
              <a:latin typeface="SamsungOne 400" panose="020B0503030303020204" pitchFamily="34" charset="0"/>
            </a:endParaRPr>
          </a:p>
        </p:txBody>
      </p:sp>
      <p:sp>
        <p:nvSpPr>
          <p:cNvPr id="10" name="직사각형 9">
            <a:extLst>
              <a:ext uri="{FF2B5EF4-FFF2-40B4-BE49-F238E27FC236}">
                <a16:creationId xmlns:a16="http://schemas.microsoft.com/office/drawing/2014/main" xmlns="" id="{51ED4690-CD1A-46F0-927F-C99AD4CCCCBD}"/>
              </a:ext>
            </a:extLst>
          </p:cNvPr>
          <p:cNvSpPr/>
          <p:nvPr/>
        </p:nvSpPr>
        <p:spPr>
          <a:xfrm>
            <a:off x="4886237" y="3771861"/>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8</a:t>
            </a:r>
            <a:endParaRPr lang="ko-KR" altLang="en-US" sz="1300" dirty="0">
              <a:solidFill>
                <a:schemeClr val="bg1"/>
              </a:solidFill>
              <a:latin typeface="SamsungOne 400" panose="020B0503030303020204" pitchFamily="34" charset="0"/>
            </a:endParaRPr>
          </a:p>
        </p:txBody>
      </p:sp>
      <p:sp>
        <p:nvSpPr>
          <p:cNvPr id="11" name="직사각형 10">
            <a:extLst>
              <a:ext uri="{FF2B5EF4-FFF2-40B4-BE49-F238E27FC236}">
                <a16:creationId xmlns:a16="http://schemas.microsoft.com/office/drawing/2014/main" xmlns="" id="{1DC431B5-7EB0-4AC9-99EA-73E551D1B7A7}"/>
              </a:ext>
            </a:extLst>
          </p:cNvPr>
          <p:cNvSpPr/>
          <p:nvPr/>
        </p:nvSpPr>
        <p:spPr>
          <a:xfrm>
            <a:off x="4886237" y="3458117"/>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9</a:t>
            </a:r>
            <a:endParaRPr lang="ko-KR" altLang="en-US" sz="1300" dirty="0">
              <a:solidFill>
                <a:schemeClr val="bg1"/>
              </a:solidFill>
              <a:latin typeface="SamsungOne 400" panose="020B0503030303020204" pitchFamily="34" charset="0"/>
            </a:endParaRPr>
          </a:p>
        </p:txBody>
      </p:sp>
      <p:sp>
        <p:nvSpPr>
          <p:cNvPr id="12" name="직사각형 11">
            <a:extLst>
              <a:ext uri="{FF2B5EF4-FFF2-40B4-BE49-F238E27FC236}">
                <a16:creationId xmlns:a16="http://schemas.microsoft.com/office/drawing/2014/main" xmlns="" id="{0FC5B6FF-3B8B-4AD0-8989-34795E99A533}"/>
              </a:ext>
            </a:extLst>
          </p:cNvPr>
          <p:cNvSpPr/>
          <p:nvPr/>
        </p:nvSpPr>
        <p:spPr>
          <a:xfrm>
            <a:off x="4886237" y="3144373"/>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F1E38737-8A8E-4AE9-846D-B04C2FD5E250}"/>
              </a:ext>
            </a:extLst>
          </p:cNvPr>
          <p:cNvSpPr/>
          <p:nvPr/>
        </p:nvSpPr>
        <p:spPr>
          <a:xfrm>
            <a:off x="2669905" y="3081390"/>
            <a:ext cx="87166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height</a:t>
            </a:r>
            <a:endParaRPr lang="ko-KR" altLang="en-US" sz="1300" dirty="0">
              <a:solidFill>
                <a:srgbClr val="193EB0"/>
              </a:solidFill>
              <a:latin typeface="SamsungOne 400" panose="020B0503030303020204" pitchFamily="34" charset="0"/>
            </a:endParaRPr>
          </a:p>
        </p:txBody>
      </p:sp>
      <p:cxnSp>
        <p:nvCxnSpPr>
          <p:cNvPr id="17" name="직선 연결선 16">
            <a:extLst>
              <a:ext uri="{FF2B5EF4-FFF2-40B4-BE49-F238E27FC236}">
                <a16:creationId xmlns:a16="http://schemas.microsoft.com/office/drawing/2014/main" xmlns="" id="{1C011518-19A9-4FF6-86DC-DA6795987ABA}"/>
              </a:ext>
            </a:extLst>
          </p:cNvPr>
          <p:cNvCxnSpPr>
            <a:cxnSpLocks/>
            <a:stCxn id="12" idx="1"/>
            <a:endCxn id="16" idx="3"/>
          </p:cNvCxnSpPr>
          <p:nvPr/>
        </p:nvCxnSpPr>
        <p:spPr>
          <a:xfrm flipH="1" flipV="1">
            <a:off x="3541572" y="3258672"/>
            <a:ext cx="1344665"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xmlns="" id="{AE2C83BA-F0A7-4091-9C4D-8192364072F1}"/>
              </a:ext>
            </a:extLst>
          </p:cNvPr>
          <p:cNvSpPr/>
          <p:nvPr/>
        </p:nvSpPr>
        <p:spPr>
          <a:xfrm>
            <a:off x="6806476" y="4336366"/>
            <a:ext cx="87166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breaking</a:t>
            </a:r>
            <a:endParaRPr lang="ko-KR" altLang="en-US" sz="1300" dirty="0">
              <a:solidFill>
                <a:srgbClr val="193EB0"/>
              </a:solidFill>
              <a:latin typeface="SamsungOne 400" panose="020B0503030303020204" pitchFamily="34" charset="0"/>
            </a:endParaRPr>
          </a:p>
        </p:txBody>
      </p:sp>
      <p:cxnSp>
        <p:nvCxnSpPr>
          <p:cNvPr id="22" name="직선 연결선 21">
            <a:extLst>
              <a:ext uri="{FF2B5EF4-FFF2-40B4-BE49-F238E27FC236}">
                <a16:creationId xmlns:a16="http://schemas.microsoft.com/office/drawing/2014/main" xmlns="" id="{248FE217-6277-4D23-AB20-2FA93C4DDFEF}"/>
              </a:ext>
            </a:extLst>
          </p:cNvPr>
          <p:cNvCxnSpPr>
            <a:cxnSpLocks/>
            <a:stCxn id="8" idx="3"/>
            <a:endCxn id="21" idx="1"/>
          </p:cNvCxnSpPr>
          <p:nvPr/>
        </p:nvCxnSpPr>
        <p:spPr>
          <a:xfrm flipV="1">
            <a:off x="5496834" y="4513648"/>
            <a:ext cx="1309642"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xmlns="" id="{CE9CB98B-A152-4DBE-B779-18B3854B9589}"/>
              </a:ext>
            </a:extLst>
          </p:cNvPr>
          <p:cNvSpPr/>
          <p:nvPr/>
        </p:nvSpPr>
        <p:spPr>
          <a:xfrm>
            <a:off x="2058005" y="4392426"/>
            <a:ext cx="2435290" cy="228598"/>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r"/>
            <a:r>
              <a:rPr lang="en-US" altLang="ko-KR" sz="1300" dirty="0">
                <a:solidFill>
                  <a:srgbClr val="193EB0"/>
                </a:solidFill>
                <a:latin typeface="SamsungOne 400" panose="020B0503030303020204" pitchFamily="34" charset="0"/>
              </a:rPr>
              <a:t>Experiment will fail</a:t>
            </a:r>
            <a:endParaRPr lang="ko-KR" altLang="en-US" sz="1300" dirty="0">
              <a:solidFill>
                <a:srgbClr val="193EB0"/>
              </a:solidFill>
              <a:latin typeface="SamsungOne 400" panose="020B0503030303020204" pitchFamily="34" charset="0"/>
            </a:endParaRPr>
          </a:p>
        </p:txBody>
      </p:sp>
      <p:cxnSp>
        <p:nvCxnSpPr>
          <p:cNvPr id="34" name="직선 연결선 33">
            <a:extLst>
              <a:ext uri="{FF2B5EF4-FFF2-40B4-BE49-F238E27FC236}">
                <a16:creationId xmlns:a16="http://schemas.microsoft.com/office/drawing/2014/main" xmlns="" id="{518E436B-2BF3-46C4-9443-0601895BC9D3}"/>
              </a:ext>
            </a:extLst>
          </p:cNvPr>
          <p:cNvCxnSpPr>
            <a:cxnSpLocks/>
            <a:endCxn id="33" idx="3"/>
          </p:cNvCxnSpPr>
          <p:nvPr/>
        </p:nvCxnSpPr>
        <p:spPr>
          <a:xfrm flipH="1" flipV="1">
            <a:off x="4493295" y="4506725"/>
            <a:ext cx="392942"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xmlns="" id="{CC41DE2B-A4D9-441E-A4BF-54A23120CF84}"/>
              </a:ext>
            </a:extLst>
          </p:cNvPr>
          <p:cNvSpPr/>
          <p:nvPr/>
        </p:nvSpPr>
        <p:spPr>
          <a:xfrm>
            <a:off x="2058005" y="4621024"/>
            <a:ext cx="2435290" cy="228598"/>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r"/>
            <a:r>
              <a:rPr lang="en-US" altLang="ko-KR" sz="1300" dirty="0">
                <a:solidFill>
                  <a:srgbClr val="193EB0"/>
                </a:solidFill>
                <a:latin typeface="SamsungOne 400" panose="020B0503030303020204" pitchFamily="34" charset="0"/>
              </a:rPr>
              <a:t>return 5</a:t>
            </a:r>
            <a:endParaRPr lang="ko-KR" altLang="en-US" sz="1300" dirty="0">
              <a:solidFill>
                <a:srgbClr val="193EB0"/>
              </a:solidFill>
              <a:latin typeface="SamsungOne 400" panose="020B0503030303020204" pitchFamily="34" charset="0"/>
            </a:endParaRPr>
          </a:p>
        </p:txBody>
      </p:sp>
      <p:sp>
        <p:nvSpPr>
          <p:cNvPr id="27" name="직사각형 26">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31" name="직사각형 30">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37" name="직사각형 36">
            <a:extLst>
              <a:ext uri="{FF2B5EF4-FFF2-40B4-BE49-F238E27FC236}">
                <a16:creationId xmlns:a16="http://schemas.microsoft.com/office/drawing/2014/main" xmlns="" id="{90EFA62F-9637-4E5A-AAB1-9E61461D75DD}"/>
              </a:ext>
            </a:extLst>
          </p:cNvPr>
          <p:cNvSpPr/>
          <p:nvPr/>
        </p:nvSpPr>
        <p:spPr>
          <a:xfrm>
            <a:off x="580388" y="2118234"/>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Doing an experiment on the 6h floor will break the egg. </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So, 5</a:t>
            </a:r>
            <a:r>
              <a:rPr lang="en-US" altLang="ko-KR" sz="1300" baseline="30000" dirty="0">
                <a:solidFill>
                  <a:schemeClr val="tx1"/>
                </a:solidFill>
                <a:latin typeface="SamsungOne 400" panose="020B0503030303020204" pitchFamily="34" charset="0"/>
                <a:ea typeface="SamsungOne 400" panose="020B0503030303020204" pitchFamily="34" charset="0"/>
              </a:rPr>
              <a:t>th</a:t>
            </a:r>
            <a:r>
              <a:rPr lang="en-US" altLang="ko-KR" sz="1300" dirty="0">
                <a:solidFill>
                  <a:schemeClr val="tx1"/>
                </a:solidFill>
                <a:latin typeface="SamsungOne 400" panose="020B0503030303020204" pitchFamily="34" charset="0"/>
                <a:ea typeface="SamsungOne 400" panose="020B0503030303020204" pitchFamily="34" charset="0"/>
              </a:rPr>
              <a:t> floor is the highest floor where the egg doesn’t break. </a:t>
            </a:r>
          </a:p>
        </p:txBody>
      </p:sp>
      <p:grpSp>
        <p:nvGrpSpPr>
          <p:cNvPr id="24" name="그룹 23"/>
          <p:cNvGrpSpPr/>
          <p:nvPr/>
        </p:nvGrpSpPr>
        <p:grpSpPr>
          <a:xfrm>
            <a:off x="361950" y="1322141"/>
            <a:ext cx="9106050" cy="743069"/>
            <a:chOff x="361950" y="1220103"/>
            <a:chExt cx="9106050" cy="743069"/>
          </a:xfrm>
        </p:grpSpPr>
        <p:sp>
          <p:nvSpPr>
            <p:cNvPr id="25" name="직사각형 24">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26" name="TextBox 25">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Egg dropping problem</a:t>
              </a:r>
            </a:p>
          </p:txBody>
        </p:sp>
      </p:grpSp>
    </p:spTree>
    <p:extLst>
      <p:ext uri="{BB962C8B-B14F-4D97-AF65-F5344CB8AC3E}">
        <p14:creationId xmlns:p14="http://schemas.microsoft.com/office/powerpoint/2010/main" val="22643992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xmlns="" id="{5A1BA94A-AC02-478F-AEDC-60FB01F3E641}"/>
              </a:ext>
            </a:extLst>
          </p:cNvPr>
          <p:cNvPicPr>
            <a:picLocks noChangeAspect="1"/>
          </p:cNvPicPr>
          <p:nvPr/>
        </p:nvPicPr>
        <p:blipFill>
          <a:blip r:embed="rId2"/>
          <a:stretch>
            <a:fillRect/>
          </a:stretch>
        </p:blipFill>
        <p:spPr>
          <a:xfrm>
            <a:off x="558146" y="2402090"/>
            <a:ext cx="8879893" cy="1819389"/>
          </a:xfrm>
          <a:prstGeom prst="rect">
            <a:avLst/>
          </a:prstGeom>
        </p:spPr>
      </p:pic>
      <p:sp>
        <p:nvSpPr>
          <p:cNvPr id="12" name="직사각형 11">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4" name="직사각형 13">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17" name="직사각형 16">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egg dropping problem finds the height where the egg breaks by receiving the building ‘height’ as user input.</a:t>
            </a:r>
          </a:p>
        </p:txBody>
      </p:sp>
      <p:grpSp>
        <p:nvGrpSpPr>
          <p:cNvPr id="8" name="그룹 7"/>
          <p:cNvGrpSpPr/>
          <p:nvPr/>
        </p:nvGrpSpPr>
        <p:grpSpPr>
          <a:xfrm>
            <a:off x="361950" y="1322141"/>
            <a:ext cx="9106050" cy="743069"/>
            <a:chOff x="361950" y="1220103"/>
            <a:chExt cx="9106050" cy="743069"/>
          </a:xfrm>
        </p:grpSpPr>
        <p:sp>
          <p:nvSpPr>
            <p:cNvPr id="9" name="직사각형 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Solution</a:t>
              </a:r>
            </a:p>
          </p:txBody>
        </p:sp>
        <p:sp>
          <p:nvSpPr>
            <p:cNvPr id="10" name="TextBox 9">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3.1. How the solution works</a:t>
              </a:r>
            </a:p>
          </p:txBody>
        </p:sp>
      </p:grpSp>
    </p:spTree>
    <p:extLst>
      <p:ext uri="{BB962C8B-B14F-4D97-AF65-F5344CB8AC3E}">
        <p14:creationId xmlns:p14="http://schemas.microsoft.com/office/powerpoint/2010/main" val="32466330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xmlns="" id="{CA1CE690-9D7E-47E9-8510-C2D81072608B}"/>
              </a:ext>
            </a:extLst>
          </p:cNvPr>
          <p:cNvPicPr>
            <a:picLocks noChangeAspect="1"/>
          </p:cNvPicPr>
          <p:nvPr/>
        </p:nvPicPr>
        <p:blipFill>
          <a:blip r:embed="rId2"/>
          <a:stretch>
            <a:fillRect/>
          </a:stretch>
        </p:blipFill>
        <p:spPr>
          <a:xfrm>
            <a:off x="497389" y="2131170"/>
            <a:ext cx="8800892" cy="1675152"/>
          </a:xfrm>
          <a:prstGeom prst="rect">
            <a:avLst/>
          </a:prstGeom>
        </p:spPr>
      </p:pic>
      <p:sp>
        <p:nvSpPr>
          <p:cNvPr id="8" name="직사각형 7">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9" name="직사각형 8">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grpSp>
        <p:nvGrpSpPr>
          <p:cNvPr id="7" name="그룹 6"/>
          <p:cNvGrpSpPr/>
          <p:nvPr/>
        </p:nvGrpSpPr>
        <p:grpSpPr>
          <a:xfrm>
            <a:off x="361950" y="1322141"/>
            <a:ext cx="9106050" cy="743069"/>
            <a:chOff x="361950" y="1220103"/>
            <a:chExt cx="9106050" cy="743069"/>
          </a:xfrm>
        </p:grpSpPr>
        <p:sp>
          <p:nvSpPr>
            <p:cNvPr id="13" name="직사각형 12">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Solution</a:t>
              </a:r>
            </a:p>
          </p:txBody>
        </p:sp>
        <p:sp>
          <p:nvSpPr>
            <p:cNvPr id="14" name="TextBox 13">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3.2. Egg dropping problem final code</a:t>
              </a:r>
            </a:p>
          </p:txBody>
        </p:sp>
      </p:grpSp>
    </p:spTree>
    <p:extLst>
      <p:ext uri="{BB962C8B-B14F-4D97-AF65-F5344CB8AC3E}">
        <p14:creationId xmlns:p14="http://schemas.microsoft.com/office/powerpoint/2010/main" val="92483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Key </a:t>
            </a:r>
            <a:r>
              <a:rPr kumimoji="0" lang="en-US" altLang="ko-KR" sz="4500" dirty="0">
                <a:solidFill>
                  <a:prstClr val="white"/>
                </a:solidFill>
                <a:latin typeface="Samsung Sharp Sans" pitchFamily="2" charset="0"/>
                <a:ea typeface="Samsung Sharp Sans" pitchFamily="2" charset="0"/>
                <a:cs typeface="Samsung Sharp Sans" pitchFamily="2" charset="0"/>
              </a:rPr>
              <a:t>concept</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 </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4718598" cy="276999"/>
            <a:chOff x="558800" y="1148583"/>
            <a:chExt cx="4718598" cy="276999"/>
          </a:xfrm>
        </p:grpSpPr>
        <p:sp>
          <p:nvSpPr>
            <p:cNvPr id="12"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24.</a:t>
              </a:r>
            </a:p>
          </p:txBody>
        </p:sp>
        <p:sp>
          <p:nvSpPr>
            <p:cNvPr id="13" name="직사각형 12">
              <a:extLst>
                <a:ext uri="{FF2B5EF4-FFF2-40B4-BE49-F238E27FC236}">
                  <a16:creationId xmlns:a16="http://schemas.microsoft.com/office/drawing/2014/main" xmlns="" id="{B640FC7E-A899-44A0-93CD-28A2FA14072E}"/>
                </a:ext>
              </a:extLst>
            </p:cNvPr>
            <p:cNvSpPr/>
            <p:nvPr/>
          </p:nvSpPr>
          <p:spPr>
            <a:xfrm>
              <a:off x="1402744" y="1148583"/>
              <a:ext cx="38746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b="1" dirty="0">
                  <a:solidFill>
                    <a:prstClr val="black"/>
                  </a:solidFill>
                  <a:latin typeface="Samsung Sharp Sans" pitchFamily="2" charset="0"/>
                  <a:ea typeface="Samsung Sharp Sans" pitchFamily="2" charset="0"/>
                  <a:cs typeface="Samsung Sharp Sans" pitchFamily="2" charset="0"/>
                </a:rPr>
                <a:t>Sequential Search</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3441938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5" name="직사각형 2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19" name="직사각형 18">
            <a:extLst>
              <a:ext uri="{FF2B5EF4-FFF2-40B4-BE49-F238E27FC236}">
                <a16:creationId xmlns:a16="http://schemas.microsoft.com/office/drawing/2014/main" xmlns="" id="{E401A766-D19C-4656-A4E4-801C12BB7355}"/>
              </a:ext>
            </a:extLst>
          </p:cNvPr>
          <p:cNvSpPr/>
          <p:nvPr/>
        </p:nvSpPr>
        <p:spPr>
          <a:xfrm>
            <a:off x="463014" y="1322141"/>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Algorithms and Data Structures</a:t>
            </a:r>
          </a:p>
        </p:txBody>
      </p:sp>
      <p:sp>
        <p:nvSpPr>
          <p:cNvPr id="20" name="TextBox 19">
            <a:extLst>
              <a:ext uri="{FF2B5EF4-FFF2-40B4-BE49-F238E27FC236}">
                <a16:creationId xmlns:a16="http://schemas.microsoft.com/office/drawing/2014/main" xmlns="" id="{903CEE4E-3EC2-420E-81ED-17FD809A4691}"/>
              </a:ext>
            </a:extLst>
          </p:cNvPr>
          <p:cNvSpPr txBox="1"/>
          <p:nvPr/>
        </p:nvSpPr>
        <p:spPr>
          <a:xfrm>
            <a:off x="361950" y="1695878"/>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Pre-defined data types and user-defined data types</a:t>
            </a:r>
          </a:p>
        </p:txBody>
      </p:sp>
      <p:sp>
        <p:nvSpPr>
          <p:cNvPr id="15" name="직사각형 14">
            <a:extLst>
              <a:ext uri="{FF2B5EF4-FFF2-40B4-BE49-F238E27FC236}">
                <a16:creationId xmlns:a16="http://schemas.microsoft.com/office/drawing/2014/main" xmlns="" id="{90EFA62F-9637-4E5A-AAB1-9E61461D75DD}"/>
              </a:ext>
            </a:extLst>
          </p:cNvPr>
          <p:cNvSpPr/>
          <p:nvPr/>
        </p:nvSpPr>
        <p:spPr>
          <a:xfrm>
            <a:off x="580388" y="2126402"/>
            <a:ext cx="8887612" cy="1056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All of the programming languages provide defined data types. In Python, there are many different kinds of built-in data types including integer type, real type, logic type, string, list, dictionary, etc. </a:t>
            </a:r>
          </a:p>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Also, all of the programming languages provide a way to define a new data type</a:t>
            </a:r>
            <a:r>
              <a:rPr lang="en-US" altLang="ko-KR" sz="1300" dirty="0" smtClean="0">
                <a:solidFill>
                  <a:schemeClr val="tx1"/>
                </a:solidFill>
                <a:latin typeface="SamsungOne 400" panose="020B0503030303020204" pitchFamily="34" charset="0"/>
                <a:ea typeface="SamsungOne 400" panose="020B0503030303020204" pitchFamily="34" charset="0"/>
              </a:rPr>
              <a:t>.</a:t>
            </a:r>
            <a:endParaRPr lang="en-US" altLang="ko-KR" sz="1300" dirty="0">
              <a:solidFill>
                <a:schemeClr val="tx1"/>
              </a:solidFill>
              <a:latin typeface="SamsungOne 400" panose="020B0503030303020204" pitchFamily="34" charset="0"/>
              <a:ea typeface="SamsungOne 400" panose="020B0503030303020204" pitchFamily="34" charset="0"/>
            </a:endParaRPr>
          </a:p>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Python, users can define a new data type as a class.</a:t>
            </a:r>
          </a:p>
        </p:txBody>
      </p:sp>
      <p:grpSp>
        <p:nvGrpSpPr>
          <p:cNvPr id="16" name="그룹 15">
            <a:extLst>
              <a:ext uri="{FF2B5EF4-FFF2-40B4-BE49-F238E27FC236}">
                <a16:creationId xmlns:a16="http://schemas.microsoft.com/office/drawing/2014/main" xmlns="" id="{5F44F5F8-9B0C-4053-A0A8-1B6F49BF85D7}"/>
              </a:ext>
            </a:extLst>
          </p:cNvPr>
          <p:cNvGrpSpPr/>
          <p:nvPr/>
        </p:nvGrpSpPr>
        <p:grpSpPr>
          <a:xfrm>
            <a:off x="573671" y="3356335"/>
            <a:ext cx="8906185" cy="292388"/>
            <a:chOff x="558799" y="1985011"/>
            <a:chExt cx="8906185" cy="292388"/>
          </a:xfrm>
        </p:grpSpPr>
        <p:sp>
          <p:nvSpPr>
            <p:cNvPr id="17" name="직사각형 16">
              <a:extLst>
                <a:ext uri="{FF2B5EF4-FFF2-40B4-BE49-F238E27FC236}">
                  <a16:creationId xmlns:a16="http://schemas.microsoft.com/office/drawing/2014/main" xmlns="" id="{6AF8B6D3-6E65-4E2F-87AC-5EC1E509EFF2}"/>
                </a:ext>
              </a:extLst>
            </p:cNvPr>
            <p:cNvSpPr/>
            <p:nvPr/>
          </p:nvSpPr>
          <p:spPr>
            <a:xfrm>
              <a:off x="1285657" y="1985011"/>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rPr>
                <a:t>Abstract data type refers to the data type defined by the user. </a:t>
              </a:r>
            </a:p>
          </p:txBody>
        </p:sp>
        <p:grpSp>
          <p:nvGrpSpPr>
            <p:cNvPr id="18" name="그룹 17">
              <a:extLst>
                <a:ext uri="{FF2B5EF4-FFF2-40B4-BE49-F238E27FC236}">
                  <a16:creationId xmlns:a16="http://schemas.microsoft.com/office/drawing/2014/main" xmlns="" id="{9D4D4B22-03AC-4ED8-9F61-84EB287DF65D}"/>
                </a:ext>
              </a:extLst>
            </p:cNvPr>
            <p:cNvGrpSpPr/>
            <p:nvPr/>
          </p:nvGrpSpPr>
          <p:grpSpPr>
            <a:xfrm>
              <a:off x="558799" y="1999865"/>
              <a:ext cx="724800" cy="228600"/>
              <a:chOff x="558799" y="1542665"/>
              <a:chExt cx="724800" cy="228600"/>
            </a:xfrm>
          </p:grpSpPr>
          <p:grpSp>
            <p:nvGrpSpPr>
              <p:cNvPr id="21" name="그룹 20">
                <a:extLst>
                  <a:ext uri="{FF2B5EF4-FFF2-40B4-BE49-F238E27FC236}">
                    <a16:creationId xmlns:a16="http://schemas.microsoft.com/office/drawing/2014/main" xmlns="" id="{326E5B5C-1F04-473C-A17D-5BF2F09E75C9}"/>
                  </a:ext>
                </a:extLst>
              </p:cNvPr>
              <p:cNvGrpSpPr/>
              <p:nvPr/>
            </p:nvGrpSpPr>
            <p:grpSpPr>
              <a:xfrm>
                <a:off x="558799" y="1542665"/>
                <a:ext cx="724800" cy="228600"/>
                <a:chOff x="-220580" y="1891754"/>
                <a:chExt cx="724800" cy="228600"/>
              </a:xfrm>
            </p:grpSpPr>
            <p:sp>
              <p:nvSpPr>
                <p:cNvPr id="23" name="모서리가 둥근 직사각형 34">
                  <a:extLst>
                    <a:ext uri="{FF2B5EF4-FFF2-40B4-BE49-F238E27FC236}">
                      <a16:creationId xmlns:a16="http://schemas.microsoft.com/office/drawing/2014/main" xmlns="" id="{D848658A-F456-404D-93E1-CD4D94E5F878}"/>
                    </a:ext>
                  </a:extLst>
                </p:cNvPr>
                <p:cNvSpPr/>
                <p:nvPr/>
              </p:nvSpPr>
              <p:spPr>
                <a:xfrm>
                  <a:off x="-220580" y="1891754"/>
                  <a:ext cx="719419"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sp>
              <p:nvSpPr>
                <p:cNvPr id="35" name="직사각형 34">
                  <a:extLst>
                    <a:ext uri="{FF2B5EF4-FFF2-40B4-BE49-F238E27FC236}">
                      <a16:creationId xmlns:a16="http://schemas.microsoft.com/office/drawing/2014/main" xmlns="" id="{A695EBF4-9F5F-44E9-952B-50E015707F27}"/>
                    </a:ext>
                  </a:extLst>
                </p:cNvPr>
                <p:cNvSpPr/>
                <p:nvPr/>
              </p:nvSpPr>
              <p:spPr>
                <a:xfrm>
                  <a:off x="20359" y="1933757"/>
                  <a:ext cx="48386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36" name="그림 35">
                  <a:extLst>
                    <a:ext uri="{FF2B5EF4-FFF2-40B4-BE49-F238E27FC236}">
                      <a16:creationId xmlns:a16="http://schemas.microsoft.com/office/drawing/2014/main" xmlns="" id="{8271A235-0FE8-4EE2-895C-BE4D69802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22" name="그림 21">
                <a:extLst>
                  <a:ext uri="{FF2B5EF4-FFF2-40B4-BE49-F238E27FC236}">
                    <a16:creationId xmlns:a16="http://schemas.microsoft.com/office/drawing/2014/main" xmlns="" id="{0C92A834-6A60-4E87-9B32-3A487E7593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spTree>
    <p:extLst>
      <p:ext uri="{BB962C8B-B14F-4D97-AF65-F5344CB8AC3E}">
        <p14:creationId xmlns:p14="http://schemas.microsoft.com/office/powerpoint/2010/main" val="19374584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675887" y="3735760"/>
            <a:ext cx="8457942" cy="1339287"/>
            <a:chOff x="768989" y="4101616"/>
            <a:chExt cx="8457942" cy="1339287"/>
          </a:xfrm>
        </p:grpSpPr>
        <p:sp>
          <p:nvSpPr>
            <p:cNvPr id="2" name="직사각형 1"/>
            <p:cNvSpPr/>
            <p:nvPr/>
          </p:nvSpPr>
          <p:spPr>
            <a:xfrm>
              <a:off x="769620" y="4101616"/>
              <a:ext cx="8457311" cy="1339287"/>
            </a:xfrm>
            <a:prstGeom prst="rect">
              <a:avLst/>
            </a:prstGeom>
            <a:solidFill>
              <a:schemeClr val="bg1">
                <a:lumMod val="95000"/>
              </a:schemeClr>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dirty="0"/>
            </a:p>
          </p:txBody>
        </p:sp>
        <p:sp>
          <p:nvSpPr>
            <p:cNvPr id="87" name="직사각형 86">
              <a:extLst>
                <a:ext uri="{FF2B5EF4-FFF2-40B4-BE49-F238E27FC236}">
                  <a16:creationId xmlns:a16="http://schemas.microsoft.com/office/drawing/2014/main" xmlns="" id="{E18ED308-AF3F-4A1F-9988-D77BFF83FD40}"/>
                </a:ext>
              </a:extLst>
            </p:cNvPr>
            <p:cNvSpPr/>
            <p:nvPr/>
          </p:nvSpPr>
          <p:spPr>
            <a:xfrm>
              <a:off x="768989" y="4471407"/>
              <a:ext cx="4099802" cy="646331"/>
            </a:xfrm>
            <a:prstGeom prst="rect">
              <a:avLst/>
            </a:prstGeom>
          </p:spPr>
          <p:txBody>
            <a:bodyPr wrap="square">
              <a:spAutoFit/>
            </a:bodyPr>
            <a:lstStyle/>
            <a:p>
              <a:pPr algn="ctr"/>
              <a:r>
                <a:rPr lang="en-US" altLang="ko-KR" b="1" dirty="0">
                  <a:solidFill>
                    <a:srgbClr val="002060"/>
                  </a:solidFill>
                  <a:latin typeface="SamsungOne 400" panose="020B0503030303020204" pitchFamily="34" charset="0"/>
                </a:rPr>
                <a:t>Sequential</a:t>
              </a:r>
            </a:p>
            <a:p>
              <a:pPr algn="ctr"/>
              <a:r>
                <a:rPr lang="en-US" altLang="ko-KR" b="1" dirty="0">
                  <a:solidFill>
                    <a:srgbClr val="002060"/>
                  </a:solidFill>
                  <a:latin typeface="SamsungOne 400" panose="020B0503030303020204" pitchFamily="34" charset="0"/>
                </a:rPr>
                <a:t>Search</a:t>
              </a:r>
              <a:endParaRPr lang="ko-KR" altLang="en-US" b="1" dirty="0">
                <a:solidFill>
                  <a:srgbClr val="002060"/>
                </a:solidFill>
                <a:latin typeface="SamsungOne 400" panose="020B0503030303020204" pitchFamily="34" charset="0"/>
              </a:endParaRPr>
            </a:p>
          </p:txBody>
        </p:sp>
        <p:sp>
          <p:nvSpPr>
            <p:cNvPr id="88" name="직사각형 87">
              <a:extLst>
                <a:ext uri="{FF2B5EF4-FFF2-40B4-BE49-F238E27FC236}">
                  <a16:creationId xmlns:a16="http://schemas.microsoft.com/office/drawing/2014/main" xmlns="" id="{34563224-FDCE-469A-8C94-990B9F904B21}"/>
                </a:ext>
              </a:extLst>
            </p:cNvPr>
            <p:cNvSpPr/>
            <p:nvPr/>
          </p:nvSpPr>
          <p:spPr>
            <a:xfrm>
              <a:off x="4937052" y="4471406"/>
              <a:ext cx="4099802" cy="646331"/>
            </a:xfrm>
            <a:prstGeom prst="rect">
              <a:avLst/>
            </a:prstGeom>
          </p:spPr>
          <p:txBody>
            <a:bodyPr wrap="square">
              <a:spAutoFit/>
            </a:bodyPr>
            <a:lstStyle/>
            <a:p>
              <a:pPr algn="ctr"/>
              <a:r>
                <a:rPr lang="en-US" altLang="ko-KR" b="1" dirty="0">
                  <a:solidFill>
                    <a:srgbClr val="002060"/>
                  </a:solidFill>
                  <a:latin typeface="SamsungOne 400" panose="020B0503030303020204" pitchFamily="34" charset="0"/>
                </a:rPr>
                <a:t>Binary</a:t>
              </a:r>
            </a:p>
            <a:p>
              <a:pPr algn="ctr"/>
              <a:r>
                <a:rPr lang="en-US" altLang="ko-KR" b="1" dirty="0">
                  <a:solidFill>
                    <a:srgbClr val="002060"/>
                  </a:solidFill>
                  <a:latin typeface="SamsungOne 400" panose="020B0503030303020204" pitchFamily="34" charset="0"/>
                </a:rPr>
                <a:t>Search</a:t>
              </a:r>
              <a:endParaRPr lang="ko-KR" altLang="en-US" b="1" dirty="0">
                <a:solidFill>
                  <a:srgbClr val="002060"/>
                </a:solidFill>
                <a:latin typeface="SamsungOne 400" panose="020B0503030303020204" pitchFamily="34" charset="0"/>
              </a:endParaRPr>
            </a:p>
          </p:txBody>
        </p:sp>
        <p:sp>
          <p:nvSpPr>
            <p:cNvPr id="89" name="직사각형 88">
              <a:extLst>
                <a:ext uri="{FF2B5EF4-FFF2-40B4-BE49-F238E27FC236}">
                  <a16:creationId xmlns:a16="http://schemas.microsoft.com/office/drawing/2014/main" xmlns="" id="{CF8B3346-195B-4ABA-AF5B-675C6B8C6290}"/>
                </a:ext>
              </a:extLst>
            </p:cNvPr>
            <p:cNvSpPr/>
            <p:nvPr/>
          </p:nvSpPr>
          <p:spPr>
            <a:xfrm>
              <a:off x="2818890" y="4397552"/>
              <a:ext cx="4099802" cy="747417"/>
            </a:xfrm>
            <a:prstGeom prst="rect">
              <a:avLst/>
            </a:prstGeom>
          </p:spPr>
          <p:txBody>
            <a:bodyPr wrap="square" anchor="ctr">
              <a:noAutofit/>
            </a:bodyPr>
            <a:lstStyle/>
            <a:p>
              <a:pPr algn="ctr"/>
              <a:r>
                <a:rPr lang="en-US" altLang="ko-KR" b="1" dirty="0">
                  <a:solidFill>
                    <a:srgbClr val="002060"/>
                  </a:solidFill>
                  <a:latin typeface="SamsungOne 400" panose="020B0503030303020204" pitchFamily="34" charset="0"/>
                </a:rPr>
                <a:t>vs.</a:t>
              </a:r>
              <a:endParaRPr lang="ko-KR" altLang="en-US" b="1" dirty="0">
                <a:solidFill>
                  <a:srgbClr val="002060"/>
                </a:solidFill>
                <a:latin typeface="SamsungOne 400" panose="020B0503030303020204" pitchFamily="34" charset="0"/>
              </a:endParaRPr>
            </a:p>
          </p:txBody>
        </p:sp>
      </p:grpSp>
      <p:sp>
        <p:nvSpPr>
          <p:cNvPr id="25" name="직사각형 24">
            <a:extLst>
              <a:ext uri="{FF2B5EF4-FFF2-40B4-BE49-F238E27FC236}">
                <a16:creationId xmlns:a16="http://schemas.microsoft.com/office/drawing/2014/main" xmlns="" id="{90EFA62F-9637-4E5A-AAB1-9E61461D75DD}"/>
              </a:ext>
            </a:extLst>
          </p:cNvPr>
          <p:cNvSpPr/>
          <p:nvPr/>
        </p:nvSpPr>
        <p:spPr>
          <a:xfrm>
            <a:off x="580388" y="2118234"/>
            <a:ext cx="8887612" cy="1785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computer programming, one of the most frequently done processes is to find a specified item in given data. </a:t>
            </a:r>
          </a:p>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the given data does not have any rules, you need to check all of it. For instance, consider a problem to find the location of a random value x from the list S where N integers are randomly</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listed.</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What</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if</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x</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does</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not</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exist</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in</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the</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given</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list</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S?</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You</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won’t</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be</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able</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to</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find</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the</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location</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of</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x</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until</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checking</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all</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of</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the</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elements</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in</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S.</a:t>
            </a:r>
          </a:p>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the given data has rules, the searching problem can be more efficiently solved. For example, if the given data is an ordered sequence, the binary search can be used which will be discussed later.</a:t>
            </a:r>
          </a:p>
          <a:p>
            <a:pPr marL="115888" indent="-115888" latinLnBrk="0">
              <a:spcAft>
                <a:spcPts val="1000"/>
              </a:spcAft>
              <a:buSzPct val="120000"/>
              <a:buBlip>
                <a:blip r:embed="rId3"/>
              </a:buBlip>
              <a:defRPr/>
            </a:pPr>
            <a:endParaRPr lang="en-US" altLang="ko-KR" sz="1300" dirty="0">
              <a:solidFill>
                <a:schemeClr val="tx1"/>
              </a:solidFill>
              <a:latin typeface="SamsungOne 400" panose="020B0503030303020204" pitchFamily="34" charset="0"/>
              <a:ea typeface="SamsungOne 400" panose="020B0503030303020204" pitchFamily="34" charset="0"/>
            </a:endParaRPr>
          </a:p>
        </p:txBody>
      </p:sp>
      <p:sp>
        <p:nvSpPr>
          <p:cNvPr id="26" name="직사각형 2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7" name="직사각형 2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10" name="그룹 9"/>
          <p:cNvGrpSpPr/>
          <p:nvPr/>
        </p:nvGrpSpPr>
        <p:grpSpPr>
          <a:xfrm>
            <a:off x="361950" y="1322141"/>
            <a:ext cx="9106050" cy="743069"/>
            <a:chOff x="361950" y="1220103"/>
            <a:chExt cx="9106050" cy="743069"/>
          </a:xfrm>
        </p:grpSpPr>
        <p:sp>
          <p:nvSpPr>
            <p:cNvPr id="11" name="직사각형 10">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Searching Problem</a:t>
              </a:r>
            </a:p>
          </p:txBody>
        </p:sp>
        <p:sp>
          <p:nvSpPr>
            <p:cNvPr id="12" name="TextBox 11">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smtClean="0">
                  <a:solidFill>
                    <a:srgbClr val="000000"/>
                  </a:solidFill>
                  <a:latin typeface="Samsung Sharp Sans" pitchFamily="2" charset="0"/>
                  <a:ea typeface="Samsung Sharp Sans" pitchFamily="2" charset="0"/>
                  <a:cs typeface="Samsung Sharp Sans" pitchFamily="2" charset="0"/>
                </a:rPr>
                <a:t>1.1</a:t>
              </a:r>
              <a:r>
                <a:rPr lang="en-US" altLang="ko-KR" b="1" dirty="0">
                  <a:solidFill>
                    <a:srgbClr val="000000"/>
                  </a:solidFill>
                  <a:latin typeface="Samsung Sharp Sans" pitchFamily="2" charset="0"/>
                  <a:ea typeface="Samsung Sharp Sans" pitchFamily="2" charset="0"/>
                  <a:cs typeface="Samsung Sharp Sans" pitchFamily="2" charset="0"/>
                </a:rPr>
                <a:t>. Two types of searching</a:t>
              </a:r>
            </a:p>
          </p:txBody>
        </p:sp>
      </p:grpSp>
    </p:spTree>
    <p:extLst>
      <p:ext uri="{BB962C8B-B14F-4D97-AF65-F5344CB8AC3E}">
        <p14:creationId xmlns:p14="http://schemas.microsoft.com/office/powerpoint/2010/main" val="21606595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10" name="그룹 9"/>
          <p:cNvGrpSpPr/>
          <p:nvPr/>
        </p:nvGrpSpPr>
        <p:grpSpPr>
          <a:xfrm>
            <a:off x="361950" y="1322141"/>
            <a:ext cx="9106050" cy="743069"/>
            <a:chOff x="361950" y="1220103"/>
            <a:chExt cx="9106050" cy="743069"/>
          </a:xfrm>
        </p:grpSpPr>
        <p:sp>
          <p:nvSpPr>
            <p:cNvPr id="11" name="직사각형 10">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Searching Problem</a:t>
              </a:r>
            </a:p>
          </p:txBody>
        </p:sp>
        <p:sp>
          <p:nvSpPr>
            <p:cNvPr id="12" name="TextBox 11">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smtClean="0">
                  <a:solidFill>
                    <a:srgbClr val="000000"/>
                  </a:solidFill>
                  <a:latin typeface="Samsung Sharp Sans" pitchFamily="2" charset="0"/>
                  <a:ea typeface="Samsung Sharp Sans" pitchFamily="2" charset="0"/>
                  <a:cs typeface="Samsung Sharp Sans" pitchFamily="2" charset="0"/>
                </a:rPr>
                <a:t>1.2</a:t>
              </a:r>
              <a:r>
                <a:rPr lang="en-US" altLang="ko-KR" b="1" dirty="0">
                  <a:solidFill>
                    <a:srgbClr val="000000"/>
                  </a:solidFill>
                  <a:latin typeface="Samsung Sharp Sans" pitchFamily="2" charset="0"/>
                  <a:ea typeface="Samsung Sharp Sans" pitchFamily="2" charset="0"/>
                  <a:cs typeface="Samsung Sharp Sans" pitchFamily="2" charset="0"/>
                </a:rPr>
                <a:t>. Sequential search</a:t>
              </a:r>
            </a:p>
          </p:txBody>
        </p:sp>
      </p:grpSp>
      <p:sp>
        <p:nvSpPr>
          <p:cNvPr id="14" name="직사각형 13">
            <a:extLst>
              <a:ext uri="{FF2B5EF4-FFF2-40B4-BE49-F238E27FC236}">
                <a16:creationId xmlns:a16="http://schemas.microsoft.com/office/drawing/2014/main" xmlns="" id="{90EFA62F-9637-4E5A-AAB1-9E61461D75DD}"/>
              </a:ext>
            </a:extLst>
          </p:cNvPr>
          <p:cNvSpPr/>
          <p:nvPr/>
        </p:nvSpPr>
        <p:spPr>
          <a:xfrm>
            <a:off x="580388" y="2118234"/>
            <a:ext cx="8887612" cy="72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Sequential search refers to an algorithm that does investigation by checking all of the items one by one in order. </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Sequential search is done for randomly given data. So, because searching is done without any rules, it is also referred to ‘finding a needle in a haystack.’ </a:t>
            </a:r>
          </a:p>
        </p:txBody>
      </p:sp>
      <p:grpSp>
        <p:nvGrpSpPr>
          <p:cNvPr id="2" name="그룹 1"/>
          <p:cNvGrpSpPr/>
          <p:nvPr/>
        </p:nvGrpSpPr>
        <p:grpSpPr>
          <a:xfrm>
            <a:off x="1889763" y="3612559"/>
            <a:ext cx="6016946" cy="2061651"/>
            <a:chOff x="1793511" y="3756938"/>
            <a:chExt cx="6016946" cy="2061651"/>
          </a:xfrm>
        </p:grpSpPr>
        <p:sp>
          <p:nvSpPr>
            <p:cNvPr id="23" name="타원 22"/>
            <p:cNvSpPr/>
            <p:nvPr/>
          </p:nvSpPr>
          <p:spPr>
            <a:xfrm>
              <a:off x="3592828" y="5710215"/>
              <a:ext cx="236577" cy="59836"/>
            </a:xfrm>
            <a:prstGeom prst="ellipse">
              <a:avLst/>
            </a:prstGeom>
            <a:solidFill>
              <a:schemeClr val="bg1">
                <a:lumMod val="85000"/>
                <a:alpha val="45000"/>
              </a:schemeClr>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4" name="타원 23"/>
            <p:cNvSpPr/>
            <p:nvPr/>
          </p:nvSpPr>
          <p:spPr>
            <a:xfrm>
              <a:off x="3874816" y="5710215"/>
              <a:ext cx="236577" cy="59836"/>
            </a:xfrm>
            <a:prstGeom prst="ellipse">
              <a:avLst/>
            </a:prstGeom>
            <a:solidFill>
              <a:schemeClr val="bg1">
                <a:lumMod val="85000"/>
                <a:alpha val="45000"/>
              </a:schemeClr>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5" name="타원 24"/>
            <p:cNvSpPr/>
            <p:nvPr/>
          </p:nvSpPr>
          <p:spPr>
            <a:xfrm>
              <a:off x="4156804" y="5710215"/>
              <a:ext cx="236577" cy="59836"/>
            </a:xfrm>
            <a:prstGeom prst="ellipse">
              <a:avLst/>
            </a:prstGeom>
            <a:solidFill>
              <a:schemeClr val="bg1">
                <a:lumMod val="85000"/>
                <a:alpha val="45000"/>
              </a:schemeClr>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6" name="타원 25"/>
            <p:cNvSpPr/>
            <p:nvPr/>
          </p:nvSpPr>
          <p:spPr>
            <a:xfrm>
              <a:off x="4574605" y="5710215"/>
              <a:ext cx="236577" cy="59836"/>
            </a:xfrm>
            <a:prstGeom prst="ellipse">
              <a:avLst/>
            </a:prstGeom>
            <a:solidFill>
              <a:schemeClr val="bg1">
                <a:lumMod val="85000"/>
                <a:alpha val="45000"/>
              </a:schemeClr>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7" name="타원 26"/>
            <p:cNvSpPr/>
            <p:nvPr/>
          </p:nvSpPr>
          <p:spPr>
            <a:xfrm>
              <a:off x="4921427" y="5710215"/>
              <a:ext cx="236577" cy="59836"/>
            </a:xfrm>
            <a:prstGeom prst="ellipse">
              <a:avLst/>
            </a:prstGeom>
            <a:solidFill>
              <a:schemeClr val="bg1">
                <a:lumMod val="85000"/>
                <a:alpha val="45000"/>
              </a:schemeClr>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8" name="타원 27"/>
            <p:cNvSpPr/>
            <p:nvPr/>
          </p:nvSpPr>
          <p:spPr>
            <a:xfrm>
              <a:off x="5208785" y="5710215"/>
              <a:ext cx="236577" cy="59836"/>
            </a:xfrm>
            <a:prstGeom prst="ellipse">
              <a:avLst/>
            </a:prstGeom>
            <a:solidFill>
              <a:schemeClr val="bg1">
                <a:lumMod val="85000"/>
                <a:alpha val="45000"/>
              </a:schemeClr>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0" name="타원 19"/>
            <p:cNvSpPr/>
            <p:nvPr/>
          </p:nvSpPr>
          <p:spPr>
            <a:xfrm>
              <a:off x="3324689" y="5710215"/>
              <a:ext cx="236577" cy="59836"/>
            </a:xfrm>
            <a:prstGeom prst="ellipse">
              <a:avLst/>
            </a:prstGeom>
            <a:solidFill>
              <a:schemeClr val="bg1">
                <a:lumMod val="85000"/>
                <a:alpha val="45000"/>
              </a:schemeClr>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9" name="타원 18"/>
            <p:cNvSpPr/>
            <p:nvPr/>
          </p:nvSpPr>
          <p:spPr>
            <a:xfrm>
              <a:off x="5465561" y="5527751"/>
              <a:ext cx="2344896" cy="284472"/>
            </a:xfrm>
            <a:prstGeom prst="ellipse">
              <a:avLst/>
            </a:prstGeom>
            <a:solidFill>
              <a:schemeClr val="bg1">
                <a:lumMod val="85000"/>
              </a:schemeClr>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6" name="타원 15"/>
            <p:cNvSpPr/>
            <p:nvPr/>
          </p:nvSpPr>
          <p:spPr>
            <a:xfrm>
              <a:off x="1793511" y="5527751"/>
              <a:ext cx="1328061" cy="284472"/>
            </a:xfrm>
            <a:prstGeom prst="ellipse">
              <a:avLst/>
            </a:prstGeom>
            <a:solidFill>
              <a:schemeClr val="bg1">
                <a:lumMod val="85000"/>
              </a:schemeClr>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0100" y="3756938"/>
              <a:ext cx="4383866" cy="2061651"/>
            </a:xfrm>
            <a:prstGeom prst="rect">
              <a:avLst/>
            </a:prstGeom>
          </p:spPr>
        </p:pic>
        <p:pic>
          <p:nvPicPr>
            <p:cNvPr id="9" name="그림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9635" y="4007693"/>
              <a:ext cx="1627782" cy="1722193"/>
            </a:xfrm>
            <a:prstGeom prst="rect">
              <a:avLst/>
            </a:prstGeom>
          </p:spPr>
        </p:pic>
      </p:grpSp>
    </p:spTree>
    <p:extLst>
      <p:ext uri="{BB962C8B-B14F-4D97-AF65-F5344CB8AC3E}">
        <p14:creationId xmlns:p14="http://schemas.microsoft.com/office/powerpoint/2010/main" val="19056653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xmlns="" id="{FFE1D083-22B0-4079-A4A7-41ABBE89FEF7}"/>
              </a:ext>
            </a:extLst>
          </p:cNvPr>
          <p:cNvPicPr>
            <a:picLocks noChangeAspect="1"/>
          </p:cNvPicPr>
          <p:nvPr/>
        </p:nvPicPr>
        <p:blipFill>
          <a:blip r:embed="rId2"/>
          <a:stretch>
            <a:fillRect/>
          </a:stretch>
        </p:blipFill>
        <p:spPr>
          <a:xfrm>
            <a:off x="634211" y="3688033"/>
            <a:ext cx="8840330" cy="1209261"/>
          </a:xfrm>
          <a:prstGeom prst="rect">
            <a:avLst/>
          </a:prstGeom>
        </p:spPr>
      </p:pic>
      <p:sp>
        <p:nvSpPr>
          <p:cNvPr id="23" name="직사각형 2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27" name="직사각형 26">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Consider a sequential search algorithm that finds a specific integer in the given list of integers. </a:t>
            </a:r>
          </a:p>
        </p:txBody>
      </p:sp>
      <p:sp>
        <p:nvSpPr>
          <p:cNvPr id="36" name="직사각형 35">
            <a:extLst>
              <a:ext uri="{FF2B5EF4-FFF2-40B4-BE49-F238E27FC236}">
                <a16:creationId xmlns:a16="http://schemas.microsoft.com/office/drawing/2014/main" xmlns="" id="{F1B12DA7-C15F-4B00-8AB3-088BA5E0B6A4}"/>
              </a:ext>
            </a:extLst>
          </p:cNvPr>
          <p:cNvSpPr/>
          <p:nvPr/>
        </p:nvSpPr>
        <p:spPr>
          <a:xfrm>
            <a:off x="690341" y="2768383"/>
            <a:ext cx="8619913" cy="805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Problem: Does a random integer x exist in the S, the set of given integers?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Input: S as the list of integers, x as a random integer to find.</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Output: The index location if x exists in the list S, and -1 if it does not exist.</a:t>
            </a:r>
          </a:p>
        </p:txBody>
      </p:sp>
      <p:grpSp>
        <p:nvGrpSpPr>
          <p:cNvPr id="17" name="그룹 16"/>
          <p:cNvGrpSpPr/>
          <p:nvPr/>
        </p:nvGrpSpPr>
        <p:grpSpPr>
          <a:xfrm>
            <a:off x="361950" y="1322141"/>
            <a:ext cx="9106050" cy="743069"/>
            <a:chOff x="361950" y="1220103"/>
            <a:chExt cx="9106050" cy="743069"/>
          </a:xfrm>
        </p:grpSpPr>
        <p:sp>
          <p:nvSpPr>
            <p:cNvPr id="18" name="직사각형 17">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Sequential Search</a:t>
              </a:r>
            </a:p>
          </p:txBody>
        </p:sp>
        <p:sp>
          <p:nvSpPr>
            <p:cNvPr id="19" name="TextBox 18">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smtClean="0">
                  <a:solidFill>
                    <a:srgbClr val="000000"/>
                  </a:solidFill>
                  <a:latin typeface="Samsung Sharp Sans" pitchFamily="2" charset="0"/>
                  <a:ea typeface="Samsung Sharp Sans" pitchFamily="2" charset="0"/>
                  <a:cs typeface="Samsung Sharp Sans" pitchFamily="2" charset="0"/>
                </a:rPr>
                <a:t>2.1. </a:t>
              </a:r>
              <a:r>
                <a:rPr lang="en-US" altLang="ko-KR" b="1" dirty="0">
                  <a:solidFill>
                    <a:srgbClr val="000000"/>
                  </a:solidFill>
                  <a:latin typeface="Samsung Sharp Sans" pitchFamily="2" charset="0"/>
                  <a:ea typeface="Samsung Sharp Sans" pitchFamily="2" charset="0"/>
                  <a:cs typeface="Samsung Sharp Sans" pitchFamily="2" charset="0"/>
                </a:rPr>
                <a:t>An algorithm for the sequential search</a:t>
              </a:r>
            </a:p>
          </p:txBody>
        </p:sp>
      </p:grpSp>
      <p:grpSp>
        <p:nvGrpSpPr>
          <p:cNvPr id="3" name="그룹 2"/>
          <p:cNvGrpSpPr/>
          <p:nvPr/>
        </p:nvGrpSpPr>
        <p:grpSpPr>
          <a:xfrm>
            <a:off x="573671" y="2384781"/>
            <a:ext cx="8803058" cy="292388"/>
            <a:chOff x="573671" y="2384781"/>
            <a:chExt cx="8803058" cy="292388"/>
          </a:xfrm>
        </p:grpSpPr>
        <p:sp>
          <p:nvSpPr>
            <p:cNvPr id="21" name="직사각형 20">
              <a:extLst>
                <a:ext uri="{FF2B5EF4-FFF2-40B4-BE49-F238E27FC236}">
                  <a16:creationId xmlns:a16="http://schemas.microsoft.com/office/drawing/2014/main" xmlns="" id="{6AF8B6D3-6E65-4E2F-87AC-5EC1E509EFF2}"/>
                </a:ext>
              </a:extLst>
            </p:cNvPr>
            <p:cNvSpPr/>
            <p:nvPr/>
          </p:nvSpPr>
          <p:spPr>
            <a:xfrm>
              <a:off x="1197402" y="2384781"/>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following shows the sequential search algorithm problem, and its input and output.</a:t>
              </a:r>
            </a:p>
          </p:txBody>
        </p:sp>
        <p:grpSp>
          <p:nvGrpSpPr>
            <p:cNvPr id="2" name="그룹 1"/>
            <p:cNvGrpSpPr/>
            <p:nvPr/>
          </p:nvGrpSpPr>
          <p:grpSpPr>
            <a:xfrm>
              <a:off x="573671" y="2420503"/>
              <a:ext cx="655689" cy="228600"/>
              <a:chOff x="573671" y="2460408"/>
              <a:chExt cx="655689" cy="228600"/>
            </a:xfrm>
          </p:grpSpPr>
          <p:sp>
            <p:nvSpPr>
              <p:cNvPr id="28" name="모서리가 둥근 직사각형 34">
                <a:extLst>
                  <a:ext uri="{FF2B5EF4-FFF2-40B4-BE49-F238E27FC236}">
                    <a16:creationId xmlns:a16="http://schemas.microsoft.com/office/drawing/2014/main" xmlns="" id="{D848658A-F456-404D-93E1-CD4D94E5F878}"/>
                  </a:ext>
                </a:extLst>
              </p:cNvPr>
              <p:cNvSpPr/>
              <p:nvPr/>
            </p:nvSpPr>
            <p:spPr>
              <a:xfrm>
                <a:off x="573671" y="2460408"/>
                <a:ext cx="655689"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sp>
            <p:nvSpPr>
              <p:cNvPr id="29" name="직사각형 28">
                <a:extLst>
                  <a:ext uri="{FF2B5EF4-FFF2-40B4-BE49-F238E27FC236}">
                    <a16:creationId xmlns:a16="http://schemas.microsoft.com/office/drawing/2014/main" xmlns="" id="{A695EBF4-9F5F-44E9-952B-50E015707F27}"/>
                  </a:ext>
                </a:extLst>
              </p:cNvPr>
              <p:cNvSpPr/>
              <p:nvPr/>
            </p:nvSpPr>
            <p:spPr>
              <a:xfrm>
                <a:off x="814611" y="2502411"/>
                <a:ext cx="384270"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smtClean="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30" name="그림 29">
                <a:extLst>
                  <a:ext uri="{FF2B5EF4-FFF2-40B4-BE49-F238E27FC236}">
                    <a16:creationId xmlns:a16="http://schemas.microsoft.com/office/drawing/2014/main" xmlns="" id="{0C92A834-6A60-4E87-9B32-3A487E759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730" y="2493947"/>
                <a:ext cx="146322" cy="146322"/>
              </a:xfrm>
              <a:prstGeom prst="rect">
                <a:avLst/>
              </a:prstGeom>
            </p:spPr>
          </p:pic>
        </p:grpSp>
      </p:grpSp>
    </p:spTree>
    <p:extLst>
      <p:ext uri="{BB962C8B-B14F-4D97-AF65-F5344CB8AC3E}">
        <p14:creationId xmlns:p14="http://schemas.microsoft.com/office/powerpoint/2010/main" val="42793468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542576" y="3303930"/>
            <a:ext cx="6122728" cy="2176491"/>
            <a:chOff x="1542576" y="3303930"/>
            <a:chExt cx="6122728" cy="2176491"/>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2194454" y="3679100"/>
              <a:ext cx="5470850" cy="354564"/>
              <a:chOff x="3060441" y="2873829"/>
              <a:chExt cx="5470850" cy="354564"/>
            </a:xfrm>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F5F1860C-ED6C-4CB8-86F7-DB0D16858BD8}"/>
                </a:ext>
              </a:extLst>
            </p:cNvPr>
            <p:cNvSpPr/>
            <p:nvPr/>
          </p:nvSpPr>
          <p:spPr>
            <a:xfrm>
              <a:off x="1542576" y="3679100"/>
              <a:ext cx="37542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S:</a:t>
              </a:r>
              <a:endParaRPr lang="ko-KR" altLang="en-US" dirty="0">
                <a:solidFill>
                  <a:srgbClr val="193EB0"/>
                </a:solidFill>
                <a:latin typeface="SamsungOne 400" panose="020B0503030303020204" pitchFamily="34" charset="0"/>
              </a:endParaRPr>
            </a:p>
          </p:txBody>
        </p:sp>
        <p:sp>
          <p:nvSpPr>
            <p:cNvPr id="24" name="직사각형 23">
              <a:extLst>
                <a:ext uri="{FF2B5EF4-FFF2-40B4-BE49-F238E27FC236}">
                  <a16:creationId xmlns:a16="http://schemas.microsoft.com/office/drawing/2014/main" xmlns="" id="{B824C000-A18E-4146-A5A1-64F966A29EBA}"/>
                </a:ext>
              </a:extLst>
            </p:cNvPr>
            <p:cNvSpPr/>
            <p:nvPr/>
          </p:nvSpPr>
          <p:spPr>
            <a:xfrm>
              <a:off x="1581048" y="5101758"/>
              <a:ext cx="298479"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x</a:t>
              </a:r>
              <a:endParaRPr lang="ko-KR" altLang="en-US" dirty="0">
                <a:solidFill>
                  <a:srgbClr val="193EB0"/>
                </a:solidFill>
                <a:latin typeface="SamsungOne 400" panose="020B0503030303020204" pitchFamily="34" charset="0"/>
              </a:endParaRPr>
            </a:p>
          </p:txBody>
        </p:sp>
        <p:sp>
          <p:nvSpPr>
            <p:cNvPr id="26" name="직사각형 25">
              <a:extLst>
                <a:ext uri="{FF2B5EF4-FFF2-40B4-BE49-F238E27FC236}">
                  <a16:creationId xmlns:a16="http://schemas.microsoft.com/office/drawing/2014/main" xmlns="" id="{591BD4A2-A0C7-430A-A393-D0C68402368A}"/>
                </a:ext>
              </a:extLst>
            </p:cNvPr>
            <p:cNvSpPr/>
            <p:nvPr/>
          </p:nvSpPr>
          <p:spPr>
            <a:xfrm>
              <a:off x="2194454" y="5125857"/>
              <a:ext cx="354564" cy="354564"/>
            </a:xfrm>
            <a:prstGeom prst="rect">
              <a:avLst/>
            </a:prstGeom>
            <a:solidFill>
              <a:schemeClr val="accent2">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cxnSp>
          <p:nvCxnSpPr>
            <p:cNvPr id="28" name="직선 연결선 27">
              <a:extLst>
                <a:ext uri="{FF2B5EF4-FFF2-40B4-BE49-F238E27FC236}">
                  <a16:creationId xmlns:a16="http://schemas.microsoft.com/office/drawing/2014/main" xmlns="" id="{D43DAB8C-99BC-4728-8508-D4E459AE5BD0}"/>
                </a:ext>
              </a:extLst>
            </p:cNvPr>
            <p:cNvCxnSpPr>
              <a:cxnSpLocks/>
              <a:stCxn id="7" idx="2"/>
              <a:endCxn id="26" idx="0"/>
            </p:cNvCxnSpPr>
            <p:nvPr/>
          </p:nvCxnSpPr>
          <p:spPr>
            <a:xfrm>
              <a:off x="2371736" y="4033664"/>
              <a:ext cx="0" cy="1092193"/>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29" name="그룹 28">
              <a:extLst>
                <a:ext uri="{FF2B5EF4-FFF2-40B4-BE49-F238E27FC236}">
                  <a16:creationId xmlns:a16="http://schemas.microsoft.com/office/drawing/2014/main" xmlns="" id="{E09E8ED3-290A-4913-8D01-AC290470FA2B}"/>
                </a:ext>
              </a:extLst>
            </p:cNvPr>
            <p:cNvGrpSpPr/>
            <p:nvPr/>
          </p:nvGrpSpPr>
          <p:grpSpPr>
            <a:xfrm>
              <a:off x="2194454" y="3303930"/>
              <a:ext cx="5470850" cy="354564"/>
              <a:chOff x="3060441" y="2873829"/>
              <a:chExt cx="5470850" cy="354564"/>
            </a:xfrm>
          </p:grpSpPr>
          <p:sp>
            <p:nvSpPr>
              <p:cNvPr id="30" name="직사각형 29">
                <a:extLst>
                  <a:ext uri="{FF2B5EF4-FFF2-40B4-BE49-F238E27FC236}">
                    <a16:creationId xmlns:a16="http://schemas.microsoft.com/office/drawing/2014/main" xmlns="" id="{88EB60AD-C3FF-4F2C-91D2-5B64DFAA1F18}"/>
                  </a:ext>
                </a:extLst>
              </p:cNvPr>
              <p:cNvSpPr/>
              <p:nvPr/>
            </p:nvSpPr>
            <p:spPr>
              <a:xfrm>
                <a:off x="306044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DA3EC45C-9100-4D16-A96F-B01C10612138}"/>
                  </a:ext>
                </a:extLst>
              </p:cNvPr>
              <p:cNvSpPr/>
              <p:nvPr/>
            </p:nvSpPr>
            <p:spPr>
              <a:xfrm>
                <a:off x="379133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2E7ACE36-4EA5-4A35-8DD8-DE38F62A785D}"/>
                  </a:ext>
                </a:extLst>
              </p:cNvPr>
              <p:cNvSpPr/>
              <p:nvPr/>
            </p:nvSpPr>
            <p:spPr>
              <a:xfrm>
                <a:off x="452223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62CBDAA4-FE8B-4BA6-9053-02C6671E5504}"/>
                  </a:ext>
                </a:extLst>
              </p:cNvPr>
              <p:cNvSpPr/>
              <p:nvPr/>
            </p:nvSpPr>
            <p:spPr>
              <a:xfrm>
                <a:off x="5253135"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73B8D6D-251A-4E3C-95D6-0FDC84593A14}"/>
                  </a:ext>
                </a:extLst>
              </p:cNvPr>
              <p:cNvSpPr/>
              <p:nvPr/>
            </p:nvSpPr>
            <p:spPr>
              <a:xfrm>
                <a:off x="5984033"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0C04929B-7C4F-43DB-9921-1A0C5890AE57}"/>
                  </a:ext>
                </a:extLst>
              </p:cNvPr>
              <p:cNvSpPr/>
              <p:nvPr/>
            </p:nvSpPr>
            <p:spPr>
              <a:xfrm>
                <a:off x="671493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05FA3D4E-9F30-478F-9AAC-9061E831999C}"/>
                  </a:ext>
                </a:extLst>
              </p:cNvPr>
              <p:cNvSpPr/>
              <p:nvPr/>
            </p:nvSpPr>
            <p:spPr>
              <a:xfrm>
                <a:off x="744582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29D70840-53BF-4F6F-90F3-020B1287CA57}"/>
                  </a:ext>
                </a:extLst>
              </p:cNvPr>
              <p:cNvSpPr/>
              <p:nvPr/>
            </p:nvSpPr>
            <p:spPr>
              <a:xfrm>
                <a:off x="817672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grpSp>
        <p:sp>
          <p:nvSpPr>
            <p:cNvPr id="38" name="직사각형 37">
              <a:extLst>
                <a:ext uri="{FF2B5EF4-FFF2-40B4-BE49-F238E27FC236}">
                  <a16:creationId xmlns:a16="http://schemas.microsoft.com/office/drawing/2014/main" xmlns="" id="{55F803A7-5080-479F-A5A7-59523EADD70E}"/>
                </a:ext>
              </a:extLst>
            </p:cNvPr>
            <p:cNvSpPr/>
            <p:nvPr/>
          </p:nvSpPr>
          <p:spPr>
            <a:xfrm>
              <a:off x="1998727" y="4401961"/>
              <a:ext cx="39145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a:t>
              </a:r>
              <a:endParaRPr lang="ko-KR" altLang="en-US" dirty="0">
                <a:solidFill>
                  <a:srgbClr val="193EB0"/>
                </a:solidFill>
                <a:latin typeface="SamsungOne 400" panose="020B0503030303020204" pitchFamily="34" charset="0"/>
              </a:endParaRPr>
            </a:p>
          </p:txBody>
        </p:sp>
      </p:grpSp>
      <p:sp>
        <p:nvSpPr>
          <p:cNvPr id="46" name="직사각형 4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47" name="직사각형 4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48" name="직사각형 47">
            <a:extLst>
              <a:ext uri="{FF2B5EF4-FFF2-40B4-BE49-F238E27FC236}">
                <a16:creationId xmlns:a16="http://schemas.microsoft.com/office/drawing/2014/main" xmlns="" id="{90EFA62F-9637-4E5A-AAB1-9E61461D75DD}"/>
              </a:ext>
            </a:extLst>
          </p:cNvPr>
          <p:cNvSpPr/>
          <p:nvPr/>
        </p:nvSpPr>
        <p:spPr>
          <a:xfrm>
            <a:off x="580388" y="2118234"/>
            <a:ext cx="8887612" cy="72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Sequential search algorithm compares the x value to find with each of the element in the given list S.</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When starting the sequential search, it returns index 0 if the value is the same as the first element, and if not, it makes another comparison with next element. </a:t>
            </a:r>
          </a:p>
        </p:txBody>
      </p:sp>
      <p:grpSp>
        <p:nvGrpSpPr>
          <p:cNvPr id="40" name="그룹 39"/>
          <p:cNvGrpSpPr/>
          <p:nvPr/>
        </p:nvGrpSpPr>
        <p:grpSpPr>
          <a:xfrm>
            <a:off x="361950" y="1322141"/>
            <a:ext cx="9106050" cy="743069"/>
            <a:chOff x="361950" y="1220103"/>
            <a:chExt cx="9106050" cy="743069"/>
          </a:xfrm>
        </p:grpSpPr>
        <p:sp>
          <p:nvSpPr>
            <p:cNvPr id="41" name="직사각형 40">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Sequential Search</a:t>
              </a:r>
            </a:p>
          </p:txBody>
        </p:sp>
        <p:sp>
          <p:nvSpPr>
            <p:cNvPr id="42" name="TextBox 41">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smtClean="0">
                  <a:solidFill>
                    <a:srgbClr val="000000"/>
                  </a:solidFill>
                  <a:latin typeface="Samsung Sharp Sans" pitchFamily="2" charset="0"/>
                  <a:ea typeface="Samsung Sharp Sans" pitchFamily="2" charset="0"/>
                  <a:cs typeface="Samsung Sharp Sans" pitchFamily="2" charset="0"/>
                </a:rPr>
                <a:t>2.2. </a:t>
              </a:r>
              <a:r>
                <a:rPr lang="en-US" altLang="ko-KR" b="1" dirty="0">
                  <a:solidFill>
                    <a:srgbClr val="000000"/>
                  </a:solidFill>
                  <a:latin typeface="Samsung Sharp Sans" pitchFamily="2" charset="0"/>
                  <a:ea typeface="Samsung Sharp Sans" pitchFamily="2" charset="0"/>
                  <a:cs typeface="Samsung Sharp Sans" pitchFamily="2" charset="0"/>
                </a:rPr>
                <a:t>An algorithm for the sequential search</a:t>
              </a:r>
            </a:p>
          </p:txBody>
        </p:sp>
      </p:grpSp>
    </p:spTree>
    <p:extLst>
      <p:ext uri="{BB962C8B-B14F-4D97-AF65-F5344CB8AC3E}">
        <p14:creationId xmlns:p14="http://schemas.microsoft.com/office/powerpoint/2010/main" val="31139034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552514" y="3303931"/>
            <a:ext cx="6122728" cy="2176491"/>
            <a:chOff x="1552514" y="3303931"/>
            <a:chExt cx="6122728" cy="2176491"/>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2204392" y="3679101"/>
              <a:ext cx="5470850" cy="354564"/>
              <a:chOff x="3060441" y="2873829"/>
              <a:chExt cx="5470850" cy="354564"/>
            </a:xfrm>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F5F1860C-ED6C-4CB8-86F7-DB0D16858BD8}"/>
                </a:ext>
              </a:extLst>
            </p:cNvPr>
            <p:cNvSpPr/>
            <p:nvPr/>
          </p:nvSpPr>
          <p:spPr>
            <a:xfrm>
              <a:off x="1552514" y="3679101"/>
              <a:ext cx="37542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S:</a:t>
              </a:r>
              <a:endParaRPr lang="ko-KR" altLang="en-US" dirty="0">
                <a:solidFill>
                  <a:srgbClr val="193EB0"/>
                </a:solidFill>
                <a:latin typeface="SamsungOne 400" panose="020B0503030303020204" pitchFamily="34" charset="0"/>
              </a:endParaRPr>
            </a:p>
          </p:txBody>
        </p:sp>
        <p:sp>
          <p:nvSpPr>
            <p:cNvPr id="24" name="직사각형 23">
              <a:extLst>
                <a:ext uri="{FF2B5EF4-FFF2-40B4-BE49-F238E27FC236}">
                  <a16:creationId xmlns:a16="http://schemas.microsoft.com/office/drawing/2014/main" xmlns="" id="{B824C000-A18E-4146-A5A1-64F966A29EBA}"/>
                </a:ext>
              </a:extLst>
            </p:cNvPr>
            <p:cNvSpPr/>
            <p:nvPr/>
          </p:nvSpPr>
          <p:spPr>
            <a:xfrm>
              <a:off x="1590986" y="5101759"/>
              <a:ext cx="298479"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x</a:t>
              </a:r>
              <a:endParaRPr lang="ko-KR" altLang="en-US" dirty="0">
                <a:solidFill>
                  <a:srgbClr val="193EB0"/>
                </a:solidFill>
                <a:latin typeface="SamsungOne 400" panose="020B0503030303020204" pitchFamily="34" charset="0"/>
              </a:endParaRPr>
            </a:p>
          </p:txBody>
        </p:sp>
        <p:sp>
          <p:nvSpPr>
            <p:cNvPr id="26" name="직사각형 25">
              <a:extLst>
                <a:ext uri="{FF2B5EF4-FFF2-40B4-BE49-F238E27FC236}">
                  <a16:creationId xmlns:a16="http://schemas.microsoft.com/office/drawing/2014/main" xmlns="" id="{591BD4A2-A0C7-430A-A393-D0C68402368A}"/>
                </a:ext>
              </a:extLst>
            </p:cNvPr>
            <p:cNvSpPr/>
            <p:nvPr/>
          </p:nvSpPr>
          <p:spPr>
            <a:xfrm>
              <a:off x="2932180" y="5125858"/>
              <a:ext cx="354564" cy="354564"/>
            </a:xfrm>
            <a:prstGeom prst="rect">
              <a:avLst/>
            </a:prstGeom>
            <a:solidFill>
              <a:schemeClr val="accent2">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cxnSp>
          <p:nvCxnSpPr>
            <p:cNvPr id="28" name="직선 연결선 27">
              <a:extLst>
                <a:ext uri="{FF2B5EF4-FFF2-40B4-BE49-F238E27FC236}">
                  <a16:creationId xmlns:a16="http://schemas.microsoft.com/office/drawing/2014/main" xmlns="" id="{D43DAB8C-99BC-4728-8508-D4E459AE5BD0}"/>
                </a:ext>
              </a:extLst>
            </p:cNvPr>
            <p:cNvCxnSpPr>
              <a:cxnSpLocks/>
              <a:endCxn id="26" idx="0"/>
            </p:cNvCxnSpPr>
            <p:nvPr/>
          </p:nvCxnSpPr>
          <p:spPr>
            <a:xfrm>
              <a:off x="3109462" y="4033665"/>
              <a:ext cx="0" cy="1092193"/>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29" name="그룹 28">
              <a:extLst>
                <a:ext uri="{FF2B5EF4-FFF2-40B4-BE49-F238E27FC236}">
                  <a16:creationId xmlns:a16="http://schemas.microsoft.com/office/drawing/2014/main" xmlns="" id="{E09E8ED3-290A-4913-8D01-AC290470FA2B}"/>
                </a:ext>
              </a:extLst>
            </p:cNvPr>
            <p:cNvGrpSpPr/>
            <p:nvPr/>
          </p:nvGrpSpPr>
          <p:grpSpPr>
            <a:xfrm>
              <a:off x="2204392" y="3303931"/>
              <a:ext cx="5470850" cy="354564"/>
              <a:chOff x="3060441" y="2873829"/>
              <a:chExt cx="5470850" cy="354564"/>
            </a:xfrm>
          </p:grpSpPr>
          <p:sp>
            <p:nvSpPr>
              <p:cNvPr id="30" name="직사각형 29">
                <a:extLst>
                  <a:ext uri="{FF2B5EF4-FFF2-40B4-BE49-F238E27FC236}">
                    <a16:creationId xmlns:a16="http://schemas.microsoft.com/office/drawing/2014/main" xmlns="" id="{88EB60AD-C3FF-4F2C-91D2-5B64DFAA1F18}"/>
                  </a:ext>
                </a:extLst>
              </p:cNvPr>
              <p:cNvSpPr/>
              <p:nvPr/>
            </p:nvSpPr>
            <p:spPr>
              <a:xfrm>
                <a:off x="306044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DA3EC45C-9100-4D16-A96F-B01C10612138}"/>
                  </a:ext>
                </a:extLst>
              </p:cNvPr>
              <p:cNvSpPr/>
              <p:nvPr/>
            </p:nvSpPr>
            <p:spPr>
              <a:xfrm>
                <a:off x="379133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2E7ACE36-4EA5-4A35-8DD8-DE38F62A785D}"/>
                  </a:ext>
                </a:extLst>
              </p:cNvPr>
              <p:cNvSpPr/>
              <p:nvPr/>
            </p:nvSpPr>
            <p:spPr>
              <a:xfrm>
                <a:off x="452223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62CBDAA4-FE8B-4BA6-9053-02C6671E5504}"/>
                  </a:ext>
                </a:extLst>
              </p:cNvPr>
              <p:cNvSpPr/>
              <p:nvPr/>
            </p:nvSpPr>
            <p:spPr>
              <a:xfrm>
                <a:off x="5253135"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73B8D6D-251A-4E3C-95D6-0FDC84593A14}"/>
                  </a:ext>
                </a:extLst>
              </p:cNvPr>
              <p:cNvSpPr/>
              <p:nvPr/>
            </p:nvSpPr>
            <p:spPr>
              <a:xfrm>
                <a:off x="5984033"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0C04929B-7C4F-43DB-9921-1A0C5890AE57}"/>
                  </a:ext>
                </a:extLst>
              </p:cNvPr>
              <p:cNvSpPr/>
              <p:nvPr/>
            </p:nvSpPr>
            <p:spPr>
              <a:xfrm>
                <a:off x="671493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05FA3D4E-9F30-478F-9AAC-9061E831999C}"/>
                  </a:ext>
                </a:extLst>
              </p:cNvPr>
              <p:cNvSpPr/>
              <p:nvPr/>
            </p:nvSpPr>
            <p:spPr>
              <a:xfrm>
                <a:off x="744582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29D70840-53BF-4F6F-90F3-020B1287CA57}"/>
                  </a:ext>
                </a:extLst>
              </p:cNvPr>
              <p:cNvSpPr/>
              <p:nvPr/>
            </p:nvSpPr>
            <p:spPr>
              <a:xfrm>
                <a:off x="817672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grpSp>
        <p:sp>
          <p:nvSpPr>
            <p:cNvPr id="38" name="직사각형 37">
              <a:extLst>
                <a:ext uri="{FF2B5EF4-FFF2-40B4-BE49-F238E27FC236}">
                  <a16:creationId xmlns:a16="http://schemas.microsoft.com/office/drawing/2014/main" xmlns="" id="{55F803A7-5080-479F-A5A7-59523EADD70E}"/>
                </a:ext>
              </a:extLst>
            </p:cNvPr>
            <p:cNvSpPr/>
            <p:nvPr/>
          </p:nvSpPr>
          <p:spPr>
            <a:xfrm>
              <a:off x="2736453" y="4401962"/>
              <a:ext cx="39145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a:t>
              </a:r>
              <a:endParaRPr lang="ko-KR" altLang="en-US" dirty="0">
                <a:solidFill>
                  <a:srgbClr val="193EB0"/>
                </a:solidFill>
                <a:latin typeface="SamsungOne 400" panose="020B0503030303020204" pitchFamily="34" charset="0"/>
              </a:endParaRPr>
            </a:p>
          </p:txBody>
        </p:sp>
      </p:grpSp>
      <p:sp>
        <p:nvSpPr>
          <p:cNvPr id="46" name="직사각형 4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47" name="직사각형 4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48" name="직사각형 47">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If the value is not the same as the next element S[1], move to the next one.</a:t>
            </a:r>
          </a:p>
        </p:txBody>
      </p:sp>
      <p:grpSp>
        <p:nvGrpSpPr>
          <p:cNvPr id="40" name="그룹 39"/>
          <p:cNvGrpSpPr/>
          <p:nvPr/>
        </p:nvGrpSpPr>
        <p:grpSpPr>
          <a:xfrm>
            <a:off x="361950" y="1322141"/>
            <a:ext cx="9106050" cy="743069"/>
            <a:chOff x="361950" y="1220103"/>
            <a:chExt cx="9106050" cy="743069"/>
          </a:xfrm>
        </p:grpSpPr>
        <p:sp>
          <p:nvSpPr>
            <p:cNvPr id="41" name="직사각형 40">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Sequential Search</a:t>
              </a:r>
            </a:p>
          </p:txBody>
        </p:sp>
        <p:sp>
          <p:nvSpPr>
            <p:cNvPr id="42" name="TextBox 41">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2.3. An algorithm for the sequential search</a:t>
              </a:r>
            </a:p>
          </p:txBody>
        </p:sp>
      </p:grpSp>
    </p:spTree>
    <p:extLst>
      <p:ext uri="{BB962C8B-B14F-4D97-AF65-F5344CB8AC3E}">
        <p14:creationId xmlns:p14="http://schemas.microsoft.com/office/powerpoint/2010/main" val="33210015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562454" y="3303928"/>
            <a:ext cx="6122728" cy="2176491"/>
            <a:chOff x="1562454" y="3303928"/>
            <a:chExt cx="6122728" cy="2176491"/>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2214332" y="3679098"/>
              <a:ext cx="5470850" cy="354564"/>
              <a:chOff x="3060441" y="2873829"/>
              <a:chExt cx="5470850" cy="354564"/>
            </a:xfrm>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F5F1860C-ED6C-4CB8-86F7-DB0D16858BD8}"/>
                </a:ext>
              </a:extLst>
            </p:cNvPr>
            <p:cNvSpPr/>
            <p:nvPr/>
          </p:nvSpPr>
          <p:spPr>
            <a:xfrm>
              <a:off x="1562454" y="3679098"/>
              <a:ext cx="37542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S:</a:t>
              </a:r>
              <a:endParaRPr lang="ko-KR" altLang="en-US" dirty="0">
                <a:solidFill>
                  <a:srgbClr val="193EB0"/>
                </a:solidFill>
                <a:latin typeface="SamsungOne 400" panose="020B0503030303020204" pitchFamily="34" charset="0"/>
              </a:endParaRPr>
            </a:p>
          </p:txBody>
        </p:sp>
        <p:sp>
          <p:nvSpPr>
            <p:cNvPr id="24" name="직사각형 23">
              <a:extLst>
                <a:ext uri="{FF2B5EF4-FFF2-40B4-BE49-F238E27FC236}">
                  <a16:creationId xmlns:a16="http://schemas.microsoft.com/office/drawing/2014/main" xmlns="" id="{B824C000-A18E-4146-A5A1-64F966A29EBA}"/>
                </a:ext>
              </a:extLst>
            </p:cNvPr>
            <p:cNvSpPr/>
            <p:nvPr/>
          </p:nvSpPr>
          <p:spPr>
            <a:xfrm>
              <a:off x="1600926" y="5101756"/>
              <a:ext cx="298479"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x</a:t>
              </a:r>
              <a:endParaRPr lang="ko-KR" altLang="en-US" dirty="0">
                <a:solidFill>
                  <a:srgbClr val="193EB0"/>
                </a:solidFill>
                <a:latin typeface="SamsungOne 400" panose="020B0503030303020204" pitchFamily="34" charset="0"/>
              </a:endParaRPr>
            </a:p>
          </p:txBody>
        </p:sp>
        <p:sp>
          <p:nvSpPr>
            <p:cNvPr id="26" name="직사각형 25">
              <a:extLst>
                <a:ext uri="{FF2B5EF4-FFF2-40B4-BE49-F238E27FC236}">
                  <a16:creationId xmlns:a16="http://schemas.microsoft.com/office/drawing/2014/main" xmlns="" id="{591BD4A2-A0C7-430A-A393-D0C68402368A}"/>
                </a:ext>
              </a:extLst>
            </p:cNvPr>
            <p:cNvSpPr/>
            <p:nvPr/>
          </p:nvSpPr>
          <p:spPr>
            <a:xfrm>
              <a:off x="3679236" y="5125855"/>
              <a:ext cx="354564" cy="354564"/>
            </a:xfrm>
            <a:prstGeom prst="rect">
              <a:avLst/>
            </a:prstGeom>
            <a:solidFill>
              <a:schemeClr val="accent2">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cxnSp>
          <p:nvCxnSpPr>
            <p:cNvPr id="28" name="직선 연결선 27">
              <a:extLst>
                <a:ext uri="{FF2B5EF4-FFF2-40B4-BE49-F238E27FC236}">
                  <a16:creationId xmlns:a16="http://schemas.microsoft.com/office/drawing/2014/main" xmlns="" id="{D43DAB8C-99BC-4728-8508-D4E459AE5BD0}"/>
                </a:ext>
              </a:extLst>
            </p:cNvPr>
            <p:cNvCxnSpPr>
              <a:cxnSpLocks/>
              <a:endCxn id="26" idx="0"/>
            </p:cNvCxnSpPr>
            <p:nvPr/>
          </p:nvCxnSpPr>
          <p:spPr>
            <a:xfrm>
              <a:off x="3856518" y="4033662"/>
              <a:ext cx="0" cy="1092193"/>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29" name="그룹 28">
              <a:extLst>
                <a:ext uri="{FF2B5EF4-FFF2-40B4-BE49-F238E27FC236}">
                  <a16:creationId xmlns:a16="http://schemas.microsoft.com/office/drawing/2014/main" xmlns="" id="{E09E8ED3-290A-4913-8D01-AC290470FA2B}"/>
                </a:ext>
              </a:extLst>
            </p:cNvPr>
            <p:cNvGrpSpPr/>
            <p:nvPr/>
          </p:nvGrpSpPr>
          <p:grpSpPr>
            <a:xfrm>
              <a:off x="2214332" y="3303928"/>
              <a:ext cx="5470850" cy="354564"/>
              <a:chOff x="3060441" y="2873829"/>
              <a:chExt cx="5470850" cy="354564"/>
            </a:xfrm>
          </p:grpSpPr>
          <p:sp>
            <p:nvSpPr>
              <p:cNvPr id="30" name="직사각형 29">
                <a:extLst>
                  <a:ext uri="{FF2B5EF4-FFF2-40B4-BE49-F238E27FC236}">
                    <a16:creationId xmlns:a16="http://schemas.microsoft.com/office/drawing/2014/main" xmlns="" id="{88EB60AD-C3FF-4F2C-91D2-5B64DFAA1F18}"/>
                  </a:ext>
                </a:extLst>
              </p:cNvPr>
              <p:cNvSpPr/>
              <p:nvPr/>
            </p:nvSpPr>
            <p:spPr>
              <a:xfrm>
                <a:off x="306044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DA3EC45C-9100-4D16-A96F-B01C10612138}"/>
                  </a:ext>
                </a:extLst>
              </p:cNvPr>
              <p:cNvSpPr/>
              <p:nvPr/>
            </p:nvSpPr>
            <p:spPr>
              <a:xfrm>
                <a:off x="379133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2E7ACE36-4EA5-4A35-8DD8-DE38F62A785D}"/>
                  </a:ext>
                </a:extLst>
              </p:cNvPr>
              <p:cNvSpPr/>
              <p:nvPr/>
            </p:nvSpPr>
            <p:spPr>
              <a:xfrm>
                <a:off x="452223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62CBDAA4-FE8B-4BA6-9053-02C6671E5504}"/>
                  </a:ext>
                </a:extLst>
              </p:cNvPr>
              <p:cNvSpPr/>
              <p:nvPr/>
            </p:nvSpPr>
            <p:spPr>
              <a:xfrm>
                <a:off x="5253135"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73B8D6D-251A-4E3C-95D6-0FDC84593A14}"/>
                  </a:ext>
                </a:extLst>
              </p:cNvPr>
              <p:cNvSpPr/>
              <p:nvPr/>
            </p:nvSpPr>
            <p:spPr>
              <a:xfrm>
                <a:off x="5984033"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0C04929B-7C4F-43DB-9921-1A0C5890AE57}"/>
                  </a:ext>
                </a:extLst>
              </p:cNvPr>
              <p:cNvSpPr/>
              <p:nvPr/>
            </p:nvSpPr>
            <p:spPr>
              <a:xfrm>
                <a:off x="671493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05FA3D4E-9F30-478F-9AAC-9061E831999C}"/>
                  </a:ext>
                </a:extLst>
              </p:cNvPr>
              <p:cNvSpPr/>
              <p:nvPr/>
            </p:nvSpPr>
            <p:spPr>
              <a:xfrm>
                <a:off x="744582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29D70840-53BF-4F6F-90F3-020B1287CA57}"/>
                  </a:ext>
                </a:extLst>
              </p:cNvPr>
              <p:cNvSpPr/>
              <p:nvPr/>
            </p:nvSpPr>
            <p:spPr>
              <a:xfrm>
                <a:off x="817672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grpSp>
        <p:sp>
          <p:nvSpPr>
            <p:cNvPr id="38" name="직사각형 37">
              <a:extLst>
                <a:ext uri="{FF2B5EF4-FFF2-40B4-BE49-F238E27FC236}">
                  <a16:creationId xmlns:a16="http://schemas.microsoft.com/office/drawing/2014/main" xmlns="" id="{55F803A7-5080-479F-A5A7-59523EADD70E}"/>
                </a:ext>
              </a:extLst>
            </p:cNvPr>
            <p:cNvSpPr/>
            <p:nvPr/>
          </p:nvSpPr>
          <p:spPr>
            <a:xfrm>
              <a:off x="3458663" y="4401959"/>
              <a:ext cx="441147"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a:t>
              </a:r>
              <a:endParaRPr lang="ko-KR" altLang="en-US" dirty="0">
                <a:solidFill>
                  <a:srgbClr val="193EB0"/>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F6CC64DF-1037-481F-A906-1F07F661037A}"/>
                </a:ext>
              </a:extLst>
            </p:cNvPr>
            <p:cNvSpPr/>
            <p:nvPr/>
          </p:nvSpPr>
          <p:spPr>
            <a:xfrm>
              <a:off x="3906371" y="4433564"/>
              <a:ext cx="782587" cy="292388"/>
            </a:xfrm>
            <a:prstGeom prst="rect">
              <a:avLst/>
            </a:prstGeom>
          </p:spPr>
          <p:txBody>
            <a:bodyPr wrap="none">
              <a:spAutoFit/>
            </a:bodyPr>
            <a:lstStyle/>
            <a:p>
              <a:r>
                <a:rPr lang="en-US" altLang="ko-KR" sz="1300" dirty="0">
                  <a:solidFill>
                    <a:srgbClr val="193EB0"/>
                  </a:solidFill>
                  <a:latin typeface="SamsungOne 400" panose="020B0503030303020204" pitchFamily="34" charset="0"/>
                </a:rPr>
                <a:t>return 2</a:t>
              </a:r>
              <a:endParaRPr lang="ko-KR" altLang="en-US" sz="1300" dirty="0">
                <a:solidFill>
                  <a:srgbClr val="193EB0"/>
                </a:solidFill>
                <a:latin typeface="SamsungOne 400" panose="020B0503030303020204" pitchFamily="34" charset="0"/>
              </a:endParaRPr>
            </a:p>
          </p:txBody>
        </p:sp>
      </p:grpSp>
      <p:sp>
        <p:nvSpPr>
          <p:cNvPr id="47" name="직사각형 4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48" name="직사각형 4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49" name="직사각형 48">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x value is the same as the element S[2], so it returns 2 and finishes, </a:t>
            </a:r>
          </a:p>
        </p:txBody>
      </p:sp>
      <p:grpSp>
        <p:nvGrpSpPr>
          <p:cNvPr id="41" name="그룹 40"/>
          <p:cNvGrpSpPr/>
          <p:nvPr/>
        </p:nvGrpSpPr>
        <p:grpSpPr>
          <a:xfrm>
            <a:off x="361950" y="1322141"/>
            <a:ext cx="9106050" cy="743069"/>
            <a:chOff x="361950" y="1220103"/>
            <a:chExt cx="9106050" cy="743069"/>
          </a:xfrm>
        </p:grpSpPr>
        <p:sp>
          <p:nvSpPr>
            <p:cNvPr id="42" name="직사각형 41">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Sequential Search</a:t>
              </a:r>
            </a:p>
          </p:txBody>
        </p:sp>
        <p:sp>
          <p:nvSpPr>
            <p:cNvPr id="43" name="TextBox 42">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2.3. An algorithm for the sequential search</a:t>
              </a:r>
            </a:p>
          </p:txBody>
        </p:sp>
      </p:grpSp>
    </p:spTree>
    <p:extLst>
      <p:ext uri="{BB962C8B-B14F-4D97-AF65-F5344CB8AC3E}">
        <p14:creationId xmlns:p14="http://schemas.microsoft.com/office/powerpoint/2010/main" val="12703209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562452" y="3293992"/>
            <a:ext cx="6122728" cy="2176491"/>
            <a:chOff x="1562452" y="3293992"/>
            <a:chExt cx="6122728" cy="2176491"/>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2214330" y="3669162"/>
              <a:ext cx="5470850" cy="354564"/>
              <a:chOff x="3060441" y="2873829"/>
              <a:chExt cx="5470850" cy="354564"/>
            </a:xfrm>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F5F1860C-ED6C-4CB8-86F7-DB0D16858BD8}"/>
                </a:ext>
              </a:extLst>
            </p:cNvPr>
            <p:cNvSpPr/>
            <p:nvPr/>
          </p:nvSpPr>
          <p:spPr>
            <a:xfrm>
              <a:off x="1562452" y="3669162"/>
              <a:ext cx="37542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S:</a:t>
              </a:r>
              <a:endParaRPr lang="ko-KR" altLang="en-US" dirty="0">
                <a:solidFill>
                  <a:srgbClr val="193EB0"/>
                </a:solidFill>
                <a:latin typeface="SamsungOne 400" panose="020B0503030303020204" pitchFamily="34" charset="0"/>
              </a:endParaRPr>
            </a:p>
          </p:txBody>
        </p:sp>
        <p:sp>
          <p:nvSpPr>
            <p:cNvPr id="24" name="직사각형 23">
              <a:extLst>
                <a:ext uri="{FF2B5EF4-FFF2-40B4-BE49-F238E27FC236}">
                  <a16:creationId xmlns:a16="http://schemas.microsoft.com/office/drawing/2014/main" xmlns="" id="{B824C000-A18E-4146-A5A1-64F966A29EBA}"/>
                </a:ext>
              </a:extLst>
            </p:cNvPr>
            <p:cNvSpPr/>
            <p:nvPr/>
          </p:nvSpPr>
          <p:spPr>
            <a:xfrm>
              <a:off x="1600924" y="5091820"/>
              <a:ext cx="298479"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x</a:t>
              </a:r>
              <a:endParaRPr lang="ko-KR" altLang="en-US" dirty="0">
                <a:solidFill>
                  <a:srgbClr val="193EB0"/>
                </a:solidFill>
                <a:latin typeface="SamsungOne 400" panose="020B0503030303020204" pitchFamily="34" charset="0"/>
              </a:endParaRPr>
            </a:p>
          </p:txBody>
        </p:sp>
        <p:sp>
          <p:nvSpPr>
            <p:cNvPr id="26" name="직사각형 25">
              <a:extLst>
                <a:ext uri="{FF2B5EF4-FFF2-40B4-BE49-F238E27FC236}">
                  <a16:creationId xmlns:a16="http://schemas.microsoft.com/office/drawing/2014/main" xmlns="" id="{591BD4A2-A0C7-430A-A393-D0C68402368A}"/>
                </a:ext>
              </a:extLst>
            </p:cNvPr>
            <p:cNvSpPr/>
            <p:nvPr/>
          </p:nvSpPr>
          <p:spPr>
            <a:xfrm>
              <a:off x="2214330" y="5115919"/>
              <a:ext cx="354564" cy="354564"/>
            </a:xfrm>
            <a:prstGeom prst="rect">
              <a:avLst/>
            </a:prstGeom>
            <a:solidFill>
              <a:schemeClr val="accent2">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cxnSp>
          <p:nvCxnSpPr>
            <p:cNvPr id="28" name="직선 연결선 27">
              <a:extLst>
                <a:ext uri="{FF2B5EF4-FFF2-40B4-BE49-F238E27FC236}">
                  <a16:creationId xmlns:a16="http://schemas.microsoft.com/office/drawing/2014/main" xmlns="" id="{D43DAB8C-99BC-4728-8508-D4E459AE5BD0}"/>
                </a:ext>
              </a:extLst>
            </p:cNvPr>
            <p:cNvCxnSpPr>
              <a:cxnSpLocks/>
              <a:stCxn id="7" idx="2"/>
              <a:endCxn id="26" idx="0"/>
            </p:cNvCxnSpPr>
            <p:nvPr/>
          </p:nvCxnSpPr>
          <p:spPr>
            <a:xfrm>
              <a:off x="2391612" y="4023726"/>
              <a:ext cx="0" cy="1092193"/>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29" name="그룹 28">
              <a:extLst>
                <a:ext uri="{FF2B5EF4-FFF2-40B4-BE49-F238E27FC236}">
                  <a16:creationId xmlns:a16="http://schemas.microsoft.com/office/drawing/2014/main" xmlns="" id="{E09E8ED3-290A-4913-8D01-AC290470FA2B}"/>
                </a:ext>
              </a:extLst>
            </p:cNvPr>
            <p:cNvGrpSpPr/>
            <p:nvPr/>
          </p:nvGrpSpPr>
          <p:grpSpPr>
            <a:xfrm>
              <a:off x="2214330" y="3293992"/>
              <a:ext cx="5470850" cy="354564"/>
              <a:chOff x="3060441" y="2873829"/>
              <a:chExt cx="5470850" cy="354564"/>
            </a:xfrm>
          </p:grpSpPr>
          <p:sp>
            <p:nvSpPr>
              <p:cNvPr id="30" name="직사각형 29">
                <a:extLst>
                  <a:ext uri="{FF2B5EF4-FFF2-40B4-BE49-F238E27FC236}">
                    <a16:creationId xmlns:a16="http://schemas.microsoft.com/office/drawing/2014/main" xmlns="" id="{88EB60AD-C3FF-4F2C-91D2-5B64DFAA1F18}"/>
                  </a:ext>
                </a:extLst>
              </p:cNvPr>
              <p:cNvSpPr/>
              <p:nvPr/>
            </p:nvSpPr>
            <p:spPr>
              <a:xfrm>
                <a:off x="306044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DA3EC45C-9100-4D16-A96F-B01C10612138}"/>
                  </a:ext>
                </a:extLst>
              </p:cNvPr>
              <p:cNvSpPr/>
              <p:nvPr/>
            </p:nvSpPr>
            <p:spPr>
              <a:xfrm>
                <a:off x="379133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2E7ACE36-4EA5-4A35-8DD8-DE38F62A785D}"/>
                  </a:ext>
                </a:extLst>
              </p:cNvPr>
              <p:cNvSpPr/>
              <p:nvPr/>
            </p:nvSpPr>
            <p:spPr>
              <a:xfrm>
                <a:off x="452223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62CBDAA4-FE8B-4BA6-9053-02C6671E5504}"/>
                  </a:ext>
                </a:extLst>
              </p:cNvPr>
              <p:cNvSpPr/>
              <p:nvPr/>
            </p:nvSpPr>
            <p:spPr>
              <a:xfrm>
                <a:off x="5253135"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73B8D6D-251A-4E3C-95D6-0FDC84593A14}"/>
                  </a:ext>
                </a:extLst>
              </p:cNvPr>
              <p:cNvSpPr/>
              <p:nvPr/>
            </p:nvSpPr>
            <p:spPr>
              <a:xfrm>
                <a:off x="5984033"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0C04929B-7C4F-43DB-9921-1A0C5890AE57}"/>
                  </a:ext>
                </a:extLst>
              </p:cNvPr>
              <p:cNvSpPr/>
              <p:nvPr/>
            </p:nvSpPr>
            <p:spPr>
              <a:xfrm>
                <a:off x="671493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05FA3D4E-9F30-478F-9AAC-9061E831999C}"/>
                  </a:ext>
                </a:extLst>
              </p:cNvPr>
              <p:cNvSpPr/>
              <p:nvPr/>
            </p:nvSpPr>
            <p:spPr>
              <a:xfrm>
                <a:off x="744582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29D70840-53BF-4F6F-90F3-020B1287CA57}"/>
                  </a:ext>
                </a:extLst>
              </p:cNvPr>
              <p:cNvSpPr/>
              <p:nvPr/>
            </p:nvSpPr>
            <p:spPr>
              <a:xfrm>
                <a:off x="817672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grpSp>
        <p:sp>
          <p:nvSpPr>
            <p:cNvPr id="38" name="직사각형 37">
              <a:extLst>
                <a:ext uri="{FF2B5EF4-FFF2-40B4-BE49-F238E27FC236}">
                  <a16:creationId xmlns:a16="http://schemas.microsoft.com/office/drawing/2014/main" xmlns="" id="{55F803A7-5080-479F-A5A7-59523EADD70E}"/>
                </a:ext>
              </a:extLst>
            </p:cNvPr>
            <p:cNvSpPr/>
            <p:nvPr/>
          </p:nvSpPr>
          <p:spPr>
            <a:xfrm>
              <a:off x="2018603" y="4392023"/>
              <a:ext cx="39145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a:t>
              </a:r>
              <a:endParaRPr lang="ko-KR" altLang="en-US" dirty="0">
                <a:solidFill>
                  <a:srgbClr val="193EB0"/>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169E294E-54C2-495D-BCE7-FC8BE941B569}"/>
                </a:ext>
              </a:extLst>
            </p:cNvPr>
            <p:cNvSpPr/>
            <p:nvPr/>
          </p:nvSpPr>
          <p:spPr>
            <a:xfrm>
              <a:off x="2472499" y="4430495"/>
              <a:ext cx="782587" cy="292388"/>
            </a:xfrm>
            <a:prstGeom prst="rect">
              <a:avLst/>
            </a:prstGeom>
          </p:spPr>
          <p:txBody>
            <a:bodyPr wrap="none">
              <a:spAutoFit/>
            </a:bodyPr>
            <a:lstStyle/>
            <a:p>
              <a:r>
                <a:rPr lang="en-US" altLang="ko-KR" sz="1300" dirty="0">
                  <a:solidFill>
                    <a:srgbClr val="193EB0"/>
                  </a:solidFill>
                  <a:latin typeface="SamsungOne 400" panose="020B0503030303020204" pitchFamily="34" charset="0"/>
                </a:rPr>
                <a:t>return 0</a:t>
              </a:r>
              <a:endParaRPr lang="ko-KR" altLang="en-US" sz="1300" dirty="0">
                <a:solidFill>
                  <a:srgbClr val="193EB0"/>
                </a:solidFill>
                <a:latin typeface="SamsungOne 400" panose="020B0503030303020204" pitchFamily="34" charset="0"/>
              </a:endParaRPr>
            </a:p>
          </p:txBody>
        </p:sp>
      </p:grpSp>
      <p:sp>
        <p:nvSpPr>
          <p:cNvPr id="45" name="직사각형 4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48" name="직사각형 4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49" name="직사각형 48">
            <a:extLst>
              <a:ext uri="{FF2B5EF4-FFF2-40B4-BE49-F238E27FC236}">
                <a16:creationId xmlns:a16="http://schemas.microsoft.com/office/drawing/2014/main" xmlns="" id="{90EFA62F-9637-4E5A-AAB1-9E61461D75DD}"/>
              </a:ext>
            </a:extLst>
          </p:cNvPr>
          <p:cNvSpPr/>
          <p:nvPr/>
        </p:nvSpPr>
        <p:spPr>
          <a:xfrm>
            <a:off x="580388" y="2118234"/>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In the sequential search, if the element to find is S[0] which is the first one, only one comparison operation</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can</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be</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done</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to</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finish</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search,</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which</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is</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referred</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to</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’base-case.’</a:t>
            </a:r>
          </a:p>
        </p:txBody>
      </p:sp>
      <p:grpSp>
        <p:nvGrpSpPr>
          <p:cNvPr id="41" name="그룹 40"/>
          <p:cNvGrpSpPr/>
          <p:nvPr/>
        </p:nvGrpSpPr>
        <p:grpSpPr>
          <a:xfrm>
            <a:off x="361950" y="1322141"/>
            <a:ext cx="9106050" cy="743069"/>
            <a:chOff x="361950" y="1220103"/>
            <a:chExt cx="9106050" cy="743069"/>
          </a:xfrm>
        </p:grpSpPr>
        <p:sp>
          <p:nvSpPr>
            <p:cNvPr id="42" name="직사각형 41">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Sequential Search</a:t>
              </a:r>
            </a:p>
          </p:txBody>
        </p:sp>
        <p:sp>
          <p:nvSpPr>
            <p:cNvPr id="43" name="TextBox 42">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2.3. An algorithm for the sequential search</a:t>
              </a:r>
            </a:p>
          </p:txBody>
        </p:sp>
      </p:grpSp>
    </p:spTree>
    <p:extLst>
      <p:ext uri="{BB962C8B-B14F-4D97-AF65-F5344CB8AC3E}">
        <p14:creationId xmlns:p14="http://schemas.microsoft.com/office/powerpoint/2010/main" val="23672794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169859" y="3125026"/>
            <a:ext cx="7504602" cy="2190998"/>
            <a:chOff x="1169859" y="3125026"/>
            <a:chExt cx="7504602" cy="2190998"/>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1821737" y="3500196"/>
              <a:ext cx="5470850" cy="354564"/>
              <a:chOff x="3060441" y="2873829"/>
              <a:chExt cx="5470850" cy="354564"/>
            </a:xfrm>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F5F1860C-ED6C-4CB8-86F7-DB0D16858BD8}"/>
                </a:ext>
              </a:extLst>
            </p:cNvPr>
            <p:cNvSpPr/>
            <p:nvPr/>
          </p:nvSpPr>
          <p:spPr>
            <a:xfrm>
              <a:off x="1169859" y="3500196"/>
              <a:ext cx="37542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S:</a:t>
              </a:r>
              <a:endParaRPr lang="ko-KR" altLang="en-US" dirty="0">
                <a:solidFill>
                  <a:srgbClr val="193EB0"/>
                </a:solidFill>
                <a:latin typeface="SamsungOne 400" panose="020B0503030303020204" pitchFamily="34" charset="0"/>
              </a:endParaRPr>
            </a:p>
          </p:txBody>
        </p:sp>
        <p:grpSp>
          <p:nvGrpSpPr>
            <p:cNvPr id="29" name="그룹 28">
              <a:extLst>
                <a:ext uri="{FF2B5EF4-FFF2-40B4-BE49-F238E27FC236}">
                  <a16:creationId xmlns:a16="http://schemas.microsoft.com/office/drawing/2014/main" xmlns="" id="{E09E8ED3-290A-4913-8D01-AC290470FA2B}"/>
                </a:ext>
              </a:extLst>
            </p:cNvPr>
            <p:cNvGrpSpPr/>
            <p:nvPr/>
          </p:nvGrpSpPr>
          <p:grpSpPr>
            <a:xfrm>
              <a:off x="1821737" y="3125026"/>
              <a:ext cx="5470850" cy="354564"/>
              <a:chOff x="3060441" y="2873829"/>
              <a:chExt cx="5470850" cy="354564"/>
            </a:xfrm>
          </p:grpSpPr>
          <p:sp>
            <p:nvSpPr>
              <p:cNvPr id="30" name="직사각형 29">
                <a:extLst>
                  <a:ext uri="{FF2B5EF4-FFF2-40B4-BE49-F238E27FC236}">
                    <a16:creationId xmlns:a16="http://schemas.microsoft.com/office/drawing/2014/main" xmlns="" id="{88EB60AD-C3FF-4F2C-91D2-5B64DFAA1F18}"/>
                  </a:ext>
                </a:extLst>
              </p:cNvPr>
              <p:cNvSpPr/>
              <p:nvPr/>
            </p:nvSpPr>
            <p:spPr>
              <a:xfrm>
                <a:off x="306044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DA3EC45C-9100-4D16-A96F-B01C10612138}"/>
                  </a:ext>
                </a:extLst>
              </p:cNvPr>
              <p:cNvSpPr/>
              <p:nvPr/>
            </p:nvSpPr>
            <p:spPr>
              <a:xfrm>
                <a:off x="379133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2E7ACE36-4EA5-4A35-8DD8-DE38F62A785D}"/>
                  </a:ext>
                </a:extLst>
              </p:cNvPr>
              <p:cNvSpPr/>
              <p:nvPr/>
            </p:nvSpPr>
            <p:spPr>
              <a:xfrm>
                <a:off x="452223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62CBDAA4-FE8B-4BA6-9053-02C6671E5504}"/>
                  </a:ext>
                </a:extLst>
              </p:cNvPr>
              <p:cNvSpPr/>
              <p:nvPr/>
            </p:nvSpPr>
            <p:spPr>
              <a:xfrm>
                <a:off x="5253135"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73B8D6D-251A-4E3C-95D6-0FDC84593A14}"/>
                  </a:ext>
                </a:extLst>
              </p:cNvPr>
              <p:cNvSpPr/>
              <p:nvPr/>
            </p:nvSpPr>
            <p:spPr>
              <a:xfrm>
                <a:off x="5984033"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0C04929B-7C4F-43DB-9921-1A0C5890AE57}"/>
                  </a:ext>
                </a:extLst>
              </p:cNvPr>
              <p:cNvSpPr/>
              <p:nvPr/>
            </p:nvSpPr>
            <p:spPr>
              <a:xfrm>
                <a:off x="671493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05FA3D4E-9F30-478F-9AAC-9061E831999C}"/>
                  </a:ext>
                </a:extLst>
              </p:cNvPr>
              <p:cNvSpPr/>
              <p:nvPr/>
            </p:nvSpPr>
            <p:spPr>
              <a:xfrm>
                <a:off x="744582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29D70840-53BF-4F6F-90F3-020B1287CA57}"/>
                  </a:ext>
                </a:extLst>
              </p:cNvPr>
              <p:cNvSpPr/>
              <p:nvPr/>
            </p:nvSpPr>
            <p:spPr>
              <a:xfrm>
                <a:off x="817672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grpSp>
        <p:grpSp>
          <p:nvGrpSpPr>
            <p:cNvPr id="8" name="그룹 7">
              <a:extLst>
                <a:ext uri="{FF2B5EF4-FFF2-40B4-BE49-F238E27FC236}">
                  <a16:creationId xmlns:a16="http://schemas.microsoft.com/office/drawing/2014/main" xmlns="" id="{202B60F8-A63F-4F9B-8E9E-23A2D80838FA}"/>
                </a:ext>
              </a:extLst>
            </p:cNvPr>
            <p:cNvGrpSpPr/>
            <p:nvPr/>
          </p:nvGrpSpPr>
          <p:grpSpPr>
            <a:xfrm>
              <a:off x="1566668" y="4118006"/>
              <a:ext cx="450796" cy="1092193"/>
              <a:chOff x="1999019" y="3854760"/>
              <a:chExt cx="450796" cy="1092193"/>
            </a:xfrm>
          </p:grpSpPr>
          <p:cxnSp>
            <p:nvCxnSpPr>
              <p:cNvPr id="28" name="직선 연결선 27">
                <a:extLst>
                  <a:ext uri="{FF2B5EF4-FFF2-40B4-BE49-F238E27FC236}">
                    <a16:creationId xmlns:a16="http://schemas.microsoft.com/office/drawing/2014/main" xmlns="" id="{D43DAB8C-99BC-4728-8508-D4E459AE5BD0}"/>
                  </a:ext>
                </a:extLst>
              </p:cNvPr>
              <p:cNvCxnSpPr>
                <a:cxnSpLocks/>
                <a:stCxn id="7" idx="2"/>
              </p:cNvCxnSpPr>
              <p:nvPr/>
            </p:nvCxnSpPr>
            <p:spPr>
              <a:xfrm>
                <a:off x="1999019" y="3854760"/>
                <a:ext cx="0" cy="1092193"/>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xmlns="" id="{55F803A7-5080-479F-A5A7-59523EADD70E}"/>
                  </a:ext>
                </a:extLst>
              </p:cNvPr>
              <p:cNvSpPr/>
              <p:nvPr/>
            </p:nvSpPr>
            <p:spPr>
              <a:xfrm>
                <a:off x="2058361" y="3974579"/>
                <a:ext cx="39145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a:t>
                </a:r>
                <a:endParaRPr lang="ko-KR" altLang="en-US" dirty="0">
                  <a:solidFill>
                    <a:srgbClr val="193EB0"/>
                  </a:solidFill>
                  <a:latin typeface="SamsungOne 400" panose="020B0503030303020204" pitchFamily="34" charset="0"/>
                </a:endParaRPr>
              </a:p>
            </p:txBody>
          </p:sp>
        </p:grpSp>
        <p:sp>
          <p:nvSpPr>
            <p:cNvPr id="39" name="직사각형 38">
              <a:extLst>
                <a:ext uri="{FF2B5EF4-FFF2-40B4-BE49-F238E27FC236}">
                  <a16:creationId xmlns:a16="http://schemas.microsoft.com/office/drawing/2014/main" xmlns="" id="{10A7E63C-1B01-4475-855D-AF065421F50D}"/>
                </a:ext>
              </a:extLst>
            </p:cNvPr>
            <p:cNvSpPr/>
            <p:nvPr/>
          </p:nvSpPr>
          <p:spPr>
            <a:xfrm>
              <a:off x="7906964" y="4961460"/>
              <a:ext cx="354564" cy="354564"/>
            </a:xfrm>
            <a:prstGeom prst="rect">
              <a:avLst/>
            </a:prstGeom>
            <a:solidFill>
              <a:schemeClr val="accent2">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88</a:t>
              </a:r>
              <a:endParaRPr lang="ko-KR" altLang="en-US" sz="1300" dirty="0">
                <a:solidFill>
                  <a:srgbClr val="193EB0"/>
                </a:solidFill>
                <a:latin typeface="SamsungOne 400" panose="020B0503030303020204" pitchFamily="34" charset="0"/>
              </a:endParaRPr>
            </a:p>
          </p:txBody>
        </p:sp>
        <p:grpSp>
          <p:nvGrpSpPr>
            <p:cNvPr id="58" name="그룹 57">
              <a:extLst>
                <a:ext uri="{FF2B5EF4-FFF2-40B4-BE49-F238E27FC236}">
                  <a16:creationId xmlns:a16="http://schemas.microsoft.com/office/drawing/2014/main" xmlns="" id="{AABFB22F-C8A0-41A4-8049-1150117422FC}"/>
                </a:ext>
              </a:extLst>
            </p:cNvPr>
            <p:cNvGrpSpPr/>
            <p:nvPr/>
          </p:nvGrpSpPr>
          <p:grpSpPr>
            <a:xfrm>
              <a:off x="2360000" y="3869528"/>
              <a:ext cx="391454" cy="1092193"/>
              <a:chOff x="2058361" y="3606282"/>
              <a:chExt cx="391454" cy="1092193"/>
            </a:xfrm>
          </p:grpSpPr>
          <p:cxnSp>
            <p:nvCxnSpPr>
              <p:cNvPr id="59" name="직선 연결선 58">
                <a:extLst>
                  <a:ext uri="{FF2B5EF4-FFF2-40B4-BE49-F238E27FC236}">
                    <a16:creationId xmlns:a16="http://schemas.microsoft.com/office/drawing/2014/main" xmlns="" id="{C3F0356D-4F1A-4AC3-A293-6AE2D9D69239}"/>
                  </a:ext>
                </a:extLst>
              </p:cNvPr>
              <p:cNvCxnSpPr>
                <a:cxnSpLocks/>
              </p:cNvCxnSpPr>
              <p:nvPr/>
            </p:nvCxnSpPr>
            <p:spPr>
              <a:xfrm>
                <a:off x="2431370" y="3606282"/>
                <a:ext cx="0" cy="1092193"/>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xmlns="" id="{A6BEDF21-49AE-4457-B0C5-5483F7629F2D}"/>
                  </a:ext>
                </a:extLst>
              </p:cNvPr>
              <p:cNvSpPr/>
              <p:nvPr/>
            </p:nvSpPr>
            <p:spPr>
              <a:xfrm>
                <a:off x="2058361" y="3974579"/>
                <a:ext cx="39145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a:t>
                </a:r>
                <a:endParaRPr lang="ko-KR" altLang="en-US" dirty="0">
                  <a:solidFill>
                    <a:srgbClr val="193EB0"/>
                  </a:solidFill>
                  <a:latin typeface="SamsungOne 400" panose="020B0503030303020204" pitchFamily="34" charset="0"/>
                </a:endParaRPr>
              </a:p>
            </p:txBody>
          </p:sp>
        </p:grpSp>
        <p:grpSp>
          <p:nvGrpSpPr>
            <p:cNvPr id="61" name="그룹 60">
              <a:extLst>
                <a:ext uri="{FF2B5EF4-FFF2-40B4-BE49-F238E27FC236}">
                  <a16:creationId xmlns:a16="http://schemas.microsoft.com/office/drawing/2014/main" xmlns="" id="{B1B54175-ACA9-4A96-A8DD-8167262DEACF}"/>
                </a:ext>
              </a:extLst>
            </p:cNvPr>
            <p:cNvGrpSpPr/>
            <p:nvPr/>
          </p:nvGrpSpPr>
          <p:grpSpPr>
            <a:xfrm>
              <a:off x="3093990" y="3869528"/>
              <a:ext cx="391454" cy="1092193"/>
              <a:chOff x="2058361" y="3606282"/>
              <a:chExt cx="391454" cy="1092193"/>
            </a:xfrm>
          </p:grpSpPr>
          <p:cxnSp>
            <p:nvCxnSpPr>
              <p:cNvPr id="62" name="직선 연결선 61">
                <a:extLst>
                  <a:ext uri="{FF2B5EF4-FFF2-40B4-BE49-F238E27FC236}">
                    <a16:creationId xmlns:a16="http://schemas.microsoft.com/office/drawing/2014/main" xmlns="" id="{3FE098C6-0DA9-47CE-A3FF-58C8917DF71A}"/>
                  </a:ext>
                </a:extLst>
              </p:cNvPr>
              <p:cNvCxnSpPr>
                <a:cxnSpLocks/>
              </p:cNvCxnSpPr>
              <p:nvPr/>
            </p:nvCxnSpPr>
            <p:spPr>
              <a:xfrm>
                <a:off x="2431370" y="3606282"/>
                <a:ext cx="0" cy="1092193"/>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xmlns="" id="{0D49AEEF-71F3-4848-9063-63C78533DD42}"/>
                  </a:ext>
                </a:extLst>
              </p:cNvPr>
              <p:cNvSpPr/>
              <p:nvPr/>
            </p:nvSpPr>
            <p:spPr>
              <a:xfrm>
                <a:off x="2058361" y="3974579"/>
                <a:ext cx="39145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a:t>
                </a:r>
                <a:endParaRPr lang="ko-KR" altLang="en-US" dirty="0">
                  <a:solidFill>
                    <a:srgbClr val="193EB0"/>
                  </a:solidFill>
                  <a:latin typeface="SamsungOne 400" panose="020B0503030303020204" pitchFamily="34" charset="0"/>
                </a:endParaRPr>
              </a:p>
            </p:txBody>
          </p:sp>
        </p:grpSp>
        <p:grpSp>
          <p:nvGrpSpPr>
            <p:cNvPr id="64" name="그룹 63">
              <a:extLst>
                <a:ext uri="{FF2B5EF4-FFF2-40B4-BE49-F238E27FC236}">
                  <a16:creationId xmlns:a16="http://schemas.microsoft.com/office/drawing/2014/main" xmlns="" id="{226C5EDB-A2EA-451E-92B0-D1DB5EF88831}"/>
                </a:ext>
              </a:extLst>
            </p:cNvPr>
            <p:cNvGrpSpPr/>
            <p:nvPr/>
          </p:nvGrpSpPr>
          <p:grpSpPr>
            <a:xfrm>
              <a:off x="3827980" y="3869528"/>
              <a:ext cx="391454" cy="1092193"/>
              <a:chOff x="2058361" y="3606282"/>
              <a:chExt cx="391454" cy="1092193"/>
            </a:xfrm>
          </p:grpSpPr>
          <p:cxnSp>
            <p:nvCxnSpPr>
              <p:cNvPr id="65" name="직선 연결선 64">
                <a:extLst>
                  <a:ext uri="{FF2B5EF4-FFF2-40B4-BE49-F238E27FC236}">
                    <a16:creationId xmlns:a16="http://schemas.microsoft.com/office/drawing/2014/main" xmlns="" id="{21E6F938-A370-4275-9E15-66CA054A17A8}"/>
                  </a:ext>
                </a:extLst>
              </p:cNvPr>
              <p:cNvCxnSpPr>
                <a:cxnSpLocks/>
              </p:cNvCxnSpPr>
              <p:nvPr/>
            </p:nvCxnSpPr>
            <p:spPr>
              <a:xfrm>
                <a:off x="2431370" y="3606282"/>
                <a:ext cx="0" cy="1092193"/>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6" name="직사각형 65">
                <a:extLst>
                  <a:ext uri="{FF2B5EF4-FFF2-40B4-BE49-F238E27FC236}">
                    <a16:creationId xmlns:a16="http://schemas.microsoft.com/office/drawing/2014/main" xmlns="" id="{BBDA83F7-783C-4F37-A687-DD75CFF32122}"/>
                  </a:ext>
                </a:extLst>
              </p:cNvPr>
              <p:cNvSpPr/>
              <p:nvPr/>
            </p:nvSpPr>
            <p:spPr>
              <a:xfrm>
                <a:off x="2058361" y="3974579"/>
                <a:ext cx="39145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a:t>
                </a:r>
                <a:endParaRPr lang="ko-KR" altLang="en-US" dirty="0">
                  <a:solidFill>
                    <a:srgbClr val="193EB0"/>
                  </a:solidFill>
                  <a:latin typeface="SamsungOne 400" panose="020B0503030303020204" pitchFamily="34" charset="0"/>
                </a:endParaRPr>
              </a:p>
            </p:txBody>
          </p:sp>
        </p:grpSp>
        <p:sp>
          <p:nvSpPr>
            <p:cNvPr id="74" name="직사각형 73">
              <a:extLst>
                <a:ext uri="{FF2B5EF4-FFF2-40B4-BE49-F238E27FC236}">
                  <a16:creationId xmlns:a16="http://schemas.microsoft.com/office/drawing/2014/main" xmlns="" id="{4CE197EB-E92C-4A8F-9FE3-6F959EFE6A0B}"/>
                </a:ext>
              </a:extLst>
            </p:cNvPr>
            <p:cNvSpPr/>
            <p:nvPr/>
          </p:nvSpPr>
          <p:spPr>
            <a:xfrm>
              <a:off x="7848594" y="4269430"/>
              <a:ext cx="825867" cy="292388"/>
            </a:xfrm>
            <a:prstGeom prst="rect">
              <a:avLst/>
            </a:prstGeom>
          </p:spPr>
          <p:txBody>
            <a:bodyPr wrap="none">
              <a:spAutoFit/>
            </a:bodyPr>
            <a:lstStyle/>
            <a:p>
              <a:r>
                <a:rPr lang="en-US" altLang="ko-KR" sz="1300" dirty="0">
                  <a:solidFill>
                    <a:srgbClr val="193EB0"/>
                  </a:solidFill>
                  <a:latin typeface="SamsungOne 400" panose="020B0503030303020204" pitchFamily="34" charset="0"/>
                </a:rPr>
                <a:t>return -1</a:t>
              </a:r>
              <a:endParaRPr lang="ko-KR" altLang="en-US" sz="1300" dirty="0">
                <a:solidFill>
                  <a:srgbClr val="193EB0"/>
                </a:solidFill>
                <a:latin typeface="SamsungOne 400" panose="020B0503030303020204" pitchFamily="34" charset="0"/>
              </a:endParaRPr>
            </a:p>
          </p:txBody>
        </p:sp>
        <p:grpSp>
          <p:nvGrpSpPr>
            <p:cNvPr id="43" name="그룹 42">
              <a:extLst>
                <a:ext uri="{FF2B5EF4-FFF2-40B4-BE49-F238E27FC236}">
                  <a16:creationId xmlns:a16="http://schemas.microsoft.com/office/drawing/2014/main" xmlns="" id="{BB1BBE68-4584-4066-A285-A038238FB3BC}"/>
                </a:ext>
              </a:extLst>
            </p:cNvPr>
            <p:cNvGrpSpPr/>
            <p:nvPr/>
          </p:nvGrpSpPr>
          <p:grpSpPr>
            <a:xfrm>
              <a:off x="4559067" y="3869528"/>
              <a:ext cx="391454" cy="1092193"/>
              <a:chOff x="2058361" y="3606282"/>
              <a:chExt cx="391454" cy="1092193"/>
            </a:xfrm>
          </p:grpSpPr>
          <p:cxnSp>
            <p:nvCxnSpPr>
              <p:cNvPr id="44" name="직선 연결선 43">
                <a:extLst>
                  <a:ext uri="{FF2B5EF4-FFF2-40B4-BE49-F238E27FC236}">
                    <a16:creationId xmlns:a16="http://schemas.microsoft.com/office/drawing/2014/main" xmlns="" id="{0EAD3021-6248-4AAE-9983-427A85627E6F}"/>
                  </a:ext>
                </a:extLst>
              </p:cNvPr>
              <p:cNvCxnSpPr>
                <a:cxnSpLocks/>
              </p:cNvCxnSpPr>
              <p:nvPr/>
            </p:nvCxnSpPr>
            <p:spPr>
              <a:xfrm>
                <a:off x="2431370" y="3606282"/>
                <a:ext cx="0" cy="1092193"/>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xmlns="" id="{2E822A69-6D10-4521-A185-ED37C9148908}"/>
                  </a:ext>
                </a:extLst>
              </p:cNvPr>
              <p:cNvSpPr/>
              <p:nvPr/>
            </p:nvSpPr>
            <p:spPr>
              <a:xfrm>
                <a:off x="2058361" y="3974579"/>
                <a:ext cx="39145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a:t>
                </a:r>
                <a:endParaRPr lang="ko-KR" altLang="en-US" dirty="0">
                  <a:solidFill>
                    <a:srgbClr val="193EB0"/>
                  </a:solidFill>
                  <a:latin typeface="SamsungOne 400" panose="020B0503030303020204" pitchFamily="34" charset="0"/>
                </a:endParaRPr>
              </a:p>
            </p:txBody>
          </p:sp>
        </p:grpSp>
        <p:grpSp>
          <p:nvGrpSpPr>
            <p:cNvPr id="46" name="그룹 45">
              <a:extLst>
                <a:ext uri="{FF2B5EF4-FFF2-40B4-BE49-F238E27FC236}">
                  <a16:creationId xmlns:a16="http://schemas.microsoft.com/office/drawing/2014/main" xmlns="" id="{D7C39321-ED28-4CE9-87BC-87E5D94CF5BF}"/>
                </a:ext>
              </a:extLst>
            </p:cNvPr>
            <p:cNvGrpSpPr/>
            <p:nvPr/>
          </p:nvGrpSpPr>
          <p:grpSpPr>
            <a:xfrm>
              <a:off x="5293057" y="3869528"/>
              <a:ext cx="391454" cy="1092193"/>
              <a:chOff x="2058361" y="3606282"/>
              <a:chExt cx="391454" cy="1092193"/>
            </a:xfrm>
          </p:grpSpPr>
          <p:cxnSp>
            <p:nvCxnSpPr>
              <p:cNvPr id="47" name="직선 연결선 46">
                <a:extLst>
                  <a:ext uri="{FF2B5EF4-FFF2-40B4-BE49-F238E27FC236}">
                    <a16:creationId xmlns:a16="http://schemas.microsoft.com/office/drawing/2014/main" xmlns="" id="{826180A9-4F4A-445D-9540-0FFC29E95E8F}"/>
                  </a:ext>
                </a:extLst>
              </p:cNvPr>
              <p:cNvCxnSpPr>
                <a:cxnSpLocks/>
              </p:cNvCxnSpPr>
              <p:nvPr/>
            </p:nvCxnSpPr>
            <p:spPr>
              <a:xfrm>
                <a:off x="2431370" y="3606282"/>
                <a:ext cx="0" cy="1092193"/>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xmlns="" id="{95D673BC-FFDC-4489-9470-925553C9470F}"/>
                  </a:ext>
                </a:extLst>
              </p:cNvPr>
              <p:cNvSpPr/>
              <p:nvPr/>
            </p:nvSpPr>
            <p:spPr>
              <a:xfrm>
                <a:off x="2058361" y="3974579"/>
                <a:ext cx="39145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a:t>
                </a:r>
                <a:endParaRPr lang="ko-KR" altLang="en-US" dirty="0">
                  <a:solidFill>
                    <a:srgbClr val="193EB0"/>
                  </a:solidFill>
                  <a:latin typeface="SamsungOne 400" panose="020B0503030303020204" pitchFamily="34" charset="0"/>
                </a:endParaRPr>
              </a:p>
            </p:txBody>
          </p:sp>
        </p:grpSp>
        <p:grpSp>
          <p:nvGrpSpPr>
            <p:cNvPr id="49" name="그룹 48">
              <a:extLst>
                <a:ext uri="{FF2B5EF4-FFF2-40B4-BE49-F238E27FC236}">
                  <a16:creationId xmlns:a16="http://schemas.microsoft.com/office/drawing/2014/main" xmlns="" id="{EB7960D3-57D4-4124-AB86-68997A903EDB}"/>
                </a:ext>
              </a:extLst>
            </p:cNvPr>
            <p:cNvGrpSpPr/>
            <p:nvPr/>
          </p:nvGrpSpPr>
          <p:grpSpPr>
            <a:xfrm>
              <a:off x="6027047" y="3869528"/>
              <a:ext cx="391454" cy="1092193"/>
              <a:chOff x="2058361" y="3606282"/>
              <a:chExt cx="391454" cy="1092193"/>
            </a:xfrm>
          </p:grpSpPr>
          <p:cxnSp>
            <p:nvCxnSpPr>
              <p:cNvPr id="50" name="직선 연결선 49">
                <a:extLst>
                  <a:ext uri="{FF2B5EF4-FFF2-40B4-BE49-F238E27FC236}">
                    <a16:creationId xmlns:a16="http://schemas.microsoft.com/office/drawing/2014/main" xmlns="" id="{C2803F70-BFD2-464F-B676-08EDFC14D6E0}"/>
                  </a:ext>
                </a:extLst>
              </p:cNvPr>
              <p:cNvCxnSpPr>
                <a:cxnSpLocks/>
              </p:cNvCxnSpPr>
              <p:nvPr/>
            </p:nvCxnSpPr>
            <p:spPr>
              <a:xfrm>
                <a:off x="2431370" y="3606282"/>
                <a:ext cx="0" cy="1092193"/>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1" name="직사각형 50">
                <a:extLst>
                  <a:ext uri="{FF2B5EF4-FFF2-40B4-BE49-F238E27FC236}">
                    <a16:creationId xmlns:a16="http://schemas.microsoft.com/office/drawing/2014/main" xmlns="" id="{BE14BFA1-BDB7-4CEC-96E1-C4184918DA2A}"/>
                  </a:ext>
                </a:extLst>
              </p:cNvPr>
              <p:cNvSpPr/>
              <p:nvPr/>
            </p:nvSpPr>
            <p:spPr>
              <a:xfrm>
                <a:off x="2058361" y="3974579"/>
                <a:ext cx="39145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a:t>
                </a:r>
                <a:endParaRPr lang="ko-KR" altLang="en-US" dirty="0">
                  <a:solidFill>
                    <a:srgbClr val="193EB0"/>
                  </a:solidFill>
                  <a:latin typeface="SamsungOne 400" panose="020B0503030303020204" pitchFamily="34" charset="0"/>
                </a:endParaRPr>
              </a:p>
            </p:txBody>
          </p:sp>
        </p:grpSp>
        <p:grpSp>
          <p:nvGrpSpPr>
            <p:cNvPr id="52" name="그룹 51">
              <a:extLst>
                <a:ext uri="{FF2B5EF4-FFF2-40B4-BE49-F238E27FC236}">
                  <a16:creationId xmlns:a16="http://schemas.microsoft.com/office/drawing/2014/main" xmlns="" id="{D4DA0D60-6944-4E77-9F12-3BE7315EE081}"/>
                </a:ext>
              </a:extLst>
            </p:cNvPr>
            <p:cNvGrpSpPr/>
            <p:nvPr/>
          </p:nvGrpSpPr>
          <p:grpSpPr>
            <a:xfrm>
              <a:off x="6761037" y="3869528"/>
              <a:ext cx="391454" cy="1092193"/>
              <a:chOff x="2058361" y="3606282"/>
              <a:chExt cx="391454" cy="1092193"/>
            </a:xfrm>
          </p:grpSpPr>
          <p:cxnSp>
            <p:nvCxnSpPr>
              <p:cNvPr id="53" name="직선 연결선 52">
                <a:extLst>
                  <a:ext uri="{FF2B5EF4-FFF2-40B4-BE49-F238E27FC236}">
                    <a16:creationId xmlns:a16="http://schemas.microsoft.com/office/drawing/2014/main" xmlns="" id="{F57E29CD-3287-46C5-BBD1-C37727C6EE77}"/>
                  </a:ext>
                </a:extLst>
              </p:cNvPr>
              <p:cNvCxnSpPr>
                <a:cxnSpLocks/>
              </p:cNvCxnSpPr>
              <p:nvPr/>
            </p:nvCxnSpPr>
            <p:spPr>
              <a:xfrm>
                <a:off x="2431370" y="3606282"/>
                <a:ext cx="0" cy="1092193"/>
              </a:xfrm>
              <a:prstGeom prst="line">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xmlns="" id="{E5B29922-89A6-4E8E-B511-3BAEC8E25FDB}"/>
                  </a:ext>
                </a:extLst>
              </p:cNvPr>
              <p:cNvSpPr/>
              <p:nvPr/>
            </p:nvSpPr>
            <p:spPr>
              <a:xfrm>
                <a:off x="2058361" y="3974579"/>
                <a:ext cx="39145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a:t>
                </a:r>
                <a:endParaRPr lang="ko-KR" altLang="en-US" dirty="0">
                  <a:solidFill>
                    <a:srgbClr val="193EB0"/>
                  </a:solidFill>
                  <a:latin typeface="SamsungOne 400" panose="020B0503030303020204" pitchFamily="34" charset="0"/>
                </a:endParaRPr>
              </a:p>
            </p:txBody>
          </p:sp>
        </p:grpSp>
        <p:sp>
          <p:nvSpPr>
            <p:cNvPr id="68" name="직사각형 67">
              <a:extLst>
                <a:ext uri="{FF2B5EF4-FFF2-40B4-BE49-F238E27FC236}">
                  <a16:creationId xmlns:a16="http://schemas.microsoft.com/office/drawing/2014/main" xmlns="" id="{83666480-80D8-4C30-8D15-74635F83F67C}"/>
                </a:ext>
              </a:extLst>
            </p:cNvPr>
            <p:cNvSpPr/>
            <p:nvPr/>
          </p:nvSpPr>
          <p:spPr>
            <a:xfrm>
              <a:off x="1208331" y="4922854"/>
              <a:ext cx="298479"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x</a:t>
              </a:r>
              <a:endParaRPr lang="ko-KR" altLang="en-US" dirty="0">
                <a:solidFill>
                  <a:srgbClr val="193EB0"/>
                </a:solidFill>
                <a:latin typeface="SamsungOne 400" panose="020B0503030303020204" pitchFamily="34" charset="0"/>
              </a:endParaRPr>
            </a:p>
          </p:txBody>
        </p:sp>
        <p:sp>
          <p:nvSpPr>
            <p:cNvPr id="69" name="직사각형 68">
              <a:extLst>
                <a:ext uri="{FF2B5EF4-FFF2-40B4-BE49-F238E27FC236}">
                  <a16:creationId xmlns:a16="http://schemas.microsoft.com/office/drawing/2014/main" xmlns="" id="{ED6EDFFC-C042-4B43-B507-B523F831AC70}"/>
                </a:ext>
              </a:extLst>
            </p:cNvPr>
            <p:cNvSpPr/>
            <p:nvPr/>
          </p:nvSpPr>
          <p:spPr>
            <a:xfrm>
              <a:off x="1813253" y="4961460"/>
              <a:ext cx="354564" cy="354564"/>
            </a:xfrm>
            <a:prstGeom prst="rect">
              <a:avLst/>
            </a:prstGeom>
            <a:solidFill>
              <a:schemeClr val="bg1">
                <a:lumMod val="95000"/>
              </a:schemeClr>
            </a:solidFill>
            <a:ln w="19050">
              <a:solidFill>
                <a:schemeClr val="tx1"/>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88</a:t>
              </a:r>
              <a:endParaRPr lang="ko-KR" altLang="en-US" sz="1300" dirty="0">
                <a:solidFill>
                  <a:srgbClr val="193EB0"/>
                </a:solidFill>
                <a:latin typeface="SamsungOne 400" panose="020B0503030303020204" pitchFamily="34" charset="0"/>
              </a:endParaRPr>
            </a:p>
          </p:txBody>
        </p:sp>
        <p:sp>
          <p:nvSpPr>
            <p:cNvPr id="70" name="직사각형 69">
              <a:extLst>
                <a:ext uri="{FF2B5EF4-FFF2-40B4-BE49-F238E27FC236}">
                  <a16:creationId xmlns:a16="http://schemas.microsoft.com/office/drawing/2014/main" xmlns="" id="{AAAB486A-8D97-4B9E-8ADA-61E393629409}"/>
                </a:ext>
              </a:extLst>
            </p:cNvPr>
            <p:cNvSpPr/>
            <p:nvPr/>
          </p:nvSpPr>
          <p:spPr>
            <a:xfrm>
              <a:off x="2549362" y="4961460"/>
              <a:ext cx="354564" cy="354564"/>
            </a:xfrm>
            <a:prstGeom prst="rect">
              <a:avLst/>
            </a:prstGeom>
            <a:solidFill>
              <a:schemeClr val="bg1">
                <a:lumMod val="95000"/>
              </a:schemeClr>
            </a:solidFill>
            <a:ln w="19050">
              <a:solidFill>
                <a:schemeClr val="tx1"/>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88</a:t>
              </a:r>
              <a:endParaRPr lang="ko-KR" altLang="en-US" sz="1300" dirty="0">
                <a:solidFill>
                  <a:srgbClr val="193EB0"/>
                </a:solidFill>
                <a:latin typeface="SamsungOne 400" panose="020B0503030303020204" pitchFamily="34" charset="0"/>
              </a:endParaRPr>
            </a:p>
          </p:txBody>
        </p:sp>
        <p:sp>
          <p:nvSpPr>
            <p:cNvPr id="71" name="직사각형 70">
              <a:extLst>
                <a:ext uri="{FF2B5EF4-FFF2-40B4-BE49-F238E27FC236}">
                  <a16:creationId xmlns:a16="http://schemas.microsoft.com/office/drawing/2014/main" xmlns="" id="{935A4051-70DC-4414-944A-241047FFE62B}"/>
                </a:ext>
              </a:extLst>
            </p:cNvPr>
            <p:cNvSpPr/>
            <p:nvPr/>
          </p:nvSpPr>
          <p:spPr>
            <a:xfrm>
              <a:off x="3285471" y="4961460"/>
              <a:ext cx="354564" cy="354564"/>
            </a:xfrm>
            <a:prstGeom prst="rect">
              <a:avLst/>
            </a:prstGeom>
            <a:solidFill>
              <a:schemeClr val="bg1">
                <a:lumMod val="95000"/>
              </a:schemeClr>
            </a:solidFill>
            <a:ln w="19050">
              <a:solidFill>
                <a:schemeClr val="tx1"/>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88</a:t>
              </a:r>
              <a:endParaRPr lang="ko-KR" altLang="en-US" sz="1300" dirty="0">
                <a:solidFill>
                  <a:srgbClr val="193EB0"/>
                </a:solidFill>
                <a:latin typeface="SamsungOne 400" panose="020B0503030303020204" pitchFamily="34" charset="0"/>
              </a:endParaRPr>
            </a:p>
          </p:txBody>
        </p:sp>
        <p:sp>
          <p:nvSpPr>
            <p:cNvPr id="72" name="직사각형 71">
              <a:extLst>
                <a:ext uri="{FF2B5EF4-FFF2-40B4-BE49-F238E27FC236}">
                  <a16:creationId xmlns:a16="http://schemas.microsoft.com/office/drawing/2014/main" xmlns="" id="{4404C201-1343-400A-B4E5-3A33AB84714D}"/>
                </a:ext>
              </a:extLst>
            </p:cNvPr>
            <p:cNvSpPr/>
            <p:nvPr/>
          </p:nvSpPr>
          <p:spPr>
            <a:xfrm>
              <a:off x="4021580" y="4961460"/>
              <a:ext cx="354564" cy="354564"/>
            </a:xfrm>
            <a:prstGeom prst="rect">
              <a:avLst/>
            </a:prstGeom>
            <a:solidFill>
              <a:schemeClr val="bg1">
                <a:lumMod val="95000"/>
              </a:schemeClr>
            </a:solidFill>
            <a:ln w="19050">
              <a:solidFill>
                <a:schemeClr val="tx1"/>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88</a:t>
              </a:r>
              <a:endParaRPr lang="ko-KR" altLang="en-US" sz="1300" dirty="0">
                <a:solidFill>
                  <a:srgbClr val="193EB0"/>
                </a:solidFill>
                <a:latin typeface="SamsungOne 400" panose="020B0503030303020204" pitchFamily="34" charset="0"/>
              </a:endParaRPr>
            </a:p>
          </p:txBody>
        </p:sp>
        <p:sp>
          <p:nvSpPr>
            <p:cNvPr id="73" name="직사각형 72">
              <a:extLst>
                <a:ext uri="{FF2B5EF4-FFF2-40B4-BE49-F238E27FC236}">
                  <a16:creationId xmlns:a16="http://schemas.microsoft.com/office/drawing/2014/main" xmlns="" id="{152C7FF0-E7DD-4BFD-9189-E31918191F8A}"/>
                </a:ext>
              </a:extLst>
            </p:cNvPr>
            <p:cNvSpPr/>
            <p:nvPr/>
          </p:nvSpPr>
          <p:spPr>
            <a:xfrm>
              <a:off x="4757689" y="4961460"/>
              <a:ext cx="354564" cy="354564"/>
            </a:xfrm>
            <a:prstGeom prst="rect">
              <a:avLst/>
            </a:prstGeom>
            <a:solidFill>
              <a:schemeClr val="bg1">
                <a:lumMod val="95000"/>
              </a:schemeClr>
            </a:solidFill>
            <a:ln w="19050">
              <a:solidFill>
                <a:schemeClr val="tx1"/>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88</a:t>
              </a:r>
              <a:endParaRPr lang="ko-KR" altLang="en-US" sz="1300" dirty="0">
                <a:solidFill>
                  <a:srgbClr val="193EB0"/>
                </a:solidFill>
                <a:latin typeface="SamsungOne 400" panose="020B0503030303020204" pitchFamily="34" charset="0"/>
              </a:endParaRPr>
            </a:p>
          </p:txBody>
        </p:sp>
        <p:sp>
          <p:nvSpPr>
            <p:cNvPr id="75" name="직사각형 74">
              <a:extLst>
                <a:ext uri="{FF2B5EF4-FFF2-40B4-BE49-F238E27FC236}">
                  <a16:creationId xmlns:a16="http://schemas.microsoft.com/office/drawing/2014/main" xmlns="" id="{1126F62B-4277-4BCF-A3AE-C81C268045AD}"/>
                </a:ext>
              </a:extLst>
            </p:cNvPr>
            <p:cNvSpPr/>
            <p:nvPr/>
          </p:nvSpPr>
          <p:spPr>
            <a:xfrm>
              <a:off x="5493798" y="4961460"/>
              <a:ext cx="354564" cy="354564"/>
            </a:xfrm>
            <a:prstGeom prst="rect">
              <a:avLst/>
            </a:prstGeom>
            <a:solidFill>
              <a:schemeClr val="bg1">
                <a:lumMod val="95000"/>
              </a:schemeClr>
            </a:solidFill>
            <a:ln w="19050">
              <a:solidFill>
                <a:schemeClr val="tx1"/>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88</a:t>
              </a:r>
              <a:endParaRPr lang="ko-KR" altLang="en-US" sz="1300" dirty="0">
                <a:solidFill>
                  <a:srgbClr val="193EB0"/>
                </a:solidFill>
                <a:latin typeface="SamsungOne 400" panose="020B0503030303020204" pitchFamily="34" charset="0"/>
              </a:endParaRPr>
            </a:p>
          </p:txBody>
        </p:sp>
        <p:sp>
          <p:nvSpPr>
            <p:cNvPr id="76" name="직사각형 75">
              <a:extLst>
                <a:ext uri="{FF2B5EF4-FFF2-40B4-BE49-F238E27FC236}">
                  <a16:creationId xmlns:a16="http://schemas.microsoft.com/office/drawing/2014/main" xmlns="" id="{F12DD045-AF29-4F43-93EC-7F067E7969C6}"/>
                </a:ext>
              </a:extLst>
            </p:cNvPr>
            <p:cNvSpPr/>
            <p:nvPr/>
          </p:nvSpPr>
          <p:spPr>
            <a:xfrm>
              <a:off x="6229907" y="4961460"/>
              <a:ext cx="354564" cy="354564"/>
            </a:xfrm>
            <a:prstGeom prst="rect">
              <a:avLst/>
            </a:prstGeom>
            <a:solidFill>
              <a:schemeClr val="bg1">
                <a:lumMod val="95000"/>
              </a:schemeClr>
            </a:solidFill>
            <a:ln w="19050">
              <a:solidFill>
                <a:schemeClr val="tx1"/>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88</a:t>
              </a:r>
              <a:endParaRPr lang="ko-KR" altLang="en-US" sz="1300" dirty="0">
                <a:solidFill>
                  <a:srgbClr val="193EB0"/>
                </a:solidFill>
                <a:latin typeface="SamsungOne 400" panose="020B0503030303020204" pitchFamily="34" charset="0"/>
              </a:endParaRPr>
            </a:p>
          </p:txBody>
        </p:sp>
        <p:sp>
          <p:nvSpPr>
            <p:cNvPr id="77" name="직사각형 76">
              <a:extLst>
                <a:ext uri="{FF2B5EF4-FFF2-40B4-BE49-F238E27FC236}">
                  <a16:creationId xmlns:a16="http://schemas.microsoft.com/office/drawing/2014/main" xmlns="" id="{BEA3DBB1-78DA-4191-A222-6B268952497C}"/>
                </a:ext>
              </a:extLst>
            </p:cNvPr>
            <p:cNvSpPr/>
            <p:nvPr/>
          </p:nvSpPr>
          <p:spPr>
            <a:xfrm>
              <a:off x="6966016" y="4961460"/>
              <a:ext cx="354564" cy="354564"/>
            </a:xfrm>
            <a:prstGeom prst="rect">
              <a:avLst/>
            </a:prstGeom>
            <a:solidFill>
              <a:schemeClr val="bg1">
                <a:lumMod val="95000"/>
              </a:schemeClr>
            </a:solidFill>
            <a:ln w="19050">
              <a:solidFill>
                <a:schemeClr val="tx1"/>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88</a:t>
              </a:r>
              <a:endParaRPr lang="ko-KR" altLang="en-US" sz="1300" dirty="0">
                <a:solidFill>
                  <a:srgbClr val="193EB0"/>
                </a:solidFill>
                <a:latin typeface="SamsungOne 400" panose="020B0503030303020204" pitchFamily="34" charset="0"/>
              </a:endParaRPr>
            </a:p>
          </p:txBody>
        </p:sp>
      </p:grpSp>
      <p:sp>
        <p:nvSpPr>
          <p:cNvPr id="82" name="직사각형 8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83" name="직사각형 8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86" name="직사각형 85">
            <a:extLst>
              <a:ext uri="{FF2B5EF4-FFF2-40B4-BE49-F238E27FC236}">
                <a16:creationId xmlns:a16="http://schemas.microsoft.com/office/drawing/2014/main" xmlns="" id="{90EFA62F-9637-4E5A-AAB1-9E61461D75DD}"/>
              </a:ext>
            </a:extLst>
          </p:cNvPr>
          <p:cNvSpPr/>
          <p:nvPr/>
        </p:nvSpPr>
        <p:spPr>
          <a:xfrm>
            <a:off x="580388" y="2118234"/>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In sequential search, if the element to find does not exist in S, comparison must be done to all elements of S. </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If there are n elements in S, a total of n comparison operation should be done. If so, it is called ‘worst-case.’</a:t>
            </a:r>
          </a:p>
        </p:txBody>
      </p:sp>
      <p:grpSp>
        <p:nvGrpSpPr>
          <p:cNvPr id="78" name="그룹 77"/>
          <p:cNvGrpSpPr/>
          <p:nvPr/>
        </p:nvGrpSpPr>
        <p:grpSpPr>
          <a:xfrm>
            <a:off x="361950" y="1322141"/>
            <a:ext cx="9106050" cy="743069"/>
            <a:chOff x="361950" y="1220103"/>
            <a:chExt cx="9106050" cy="743069"/>
          </a:xfrm>
        </p:grpSpPr>
        <p:sp>
          <p:nvSpPr>
            <p:cNvPr id="79" name="직사각형 7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Sequential Search</a:t>
              </a:r>
            </a:p>
          </p:txBody>
        </p:sp>
        <p:sp>
          <p:nvSpPr>
            <p:cNvPr id="80" name="TextBox 79">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2.3. An algorithm for the sequential search</a:t>
              </a:r>
            </a:p>
          </p:txBody>
        </p:sp>
      </p:grpSp>
    </p:spTree>
    <p:extLst>
      <p:ext uri="{BB962C8B-B14F-4D97-AF65-F5344CB8AC3E}">
        <p14:creationId xmlns:p14="http://schemas.microsoft.com/office/powerpoint/2010/main" val="29081011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xmlns="" id="{09FAF1F3-A060-42FE-AAF7-3C3001F6EB41}"/>
              </a:ext>
            </a:extLst>
          </p:cNvPr>
          <p:cNvPicPr>
            <a:picLocks noChangeAspect="1"/>
          </p:cNvPicPr>
          <p:nvPr/>
        </p:nvPicPr>
        <p:blipFill>
          <a:blip r:embed="rId2"/>
          <a:stretch>
            <a:fillRect/>
          </a:stretch>
        </p:blipFill>
        <p:spPr>
          <a:xfrm>
            <a:off x="634549" y="2721066"/>
            <a:ext cx="8694000" cy="1147559"/>
          </a:xfrm>
          <a:prstGeom prst="rect">
            <a:avLst/>
          </a:prstGeom>
        </p:spPr>
      </p:pic>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23" name="직사각형 22">
            <a:extLst>
              <a:ext uri="{FF2B5EF4-FFF2-40B4-BE49-F238E27FC236}">
                <a16:creationId xmlns:a16="http://schemas.microsoft.com/office/drawing/2014/main" xmlns="" id="{90EFA62F-9637-4E5A-AAB1-9E61461D75DD}"/>
              </a:ext>
            </a:extLst>
          </p:cNvPr>
          <p:cNvSpPr/>
          <p:nvPr/>
        </p:nvSpPr>
        <p:spPr>
          <a:xfrm>
            <a:off x="580388" y="2118234"/>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Sequential search algorithm can be implemented as follows.</a:t>
            </a:r>
          </a:p>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Receive ’</a:t>
            </a:r>
            <a:r>
              <a:rPr lang="en-US" altLang="ko-KR" sz="1300" dirty="0" err="1">
                <a:solidFill>
                  <a:schemeClr val="tx1"/>
                </a:solidFill>
                <a:latin typeface="SamsungOne 400" panose="020B0503030303020204" pitchFamily="34" charset="0"/>
                <a:ea typeface="SamsungOne 400" panose="020B0503030303020204" pitchFamily="34" charset="0"/>
              </a:rPr>
              <a:t>nums</a:t>
            </a:r>
            <a:r>
              <a:rPr lang="en-US" altLang="ko-KR" sz="1300" dirty="0">
                <a:solidFill>
                  <a:schemeClr val="tx1"/>
                </a:solidFill>
                <a:latin typeface="SamsungOne 400" panose="020B0503030303020204" pitchFamily="34" charset="0"/>
                <a:ea typeface="SamsungOne 400" panose="020B0503030303020204" pitchFamily="34" charset="0"/>
              </a:rPr>
              <a:t>’ and x as input to proceed with sequential searching of the elements in </a:t>
            </a:r>
            <a:r>
              <a:rPr lang="en-US" altLang="ko-KR" sz="1300" dirty="0" err="1">
                <a:solidFill>
                  <a:schemeClr val="tx1"/>
                </a:solidFill>
                <a:latin typeface="SamsungOne 400" panose="020B0503030303020204" pitchFamily="34" charset="0"/>
                <a:ea typeface="SamsungOne 400" panose="020B0503030303020204" pitchFamily="34" charset="0"/>
              </a:rPr>
              <a:t>nums</a:t>
            </a:r>
            <a:r>
              <a:rPr lang="en-US" altLang="ko-KR" sz="1300" dirty="0">
                <a:solidFill>
                  <a:schemeClr val="tx1"/>
                </a:solidFill>
                <a:latin typeface="SamsungOne 400" panose="020B0503030303020204" pitchFamily="34" charset="0"/>
                <a:ea typeface="SamsungOne 400" panose="020B0503030303020204" pitchFamily="34" charset="0"/>
              </a:rPr>
              <a:t>.</a:t>
            </a:r>
          </a:p>
        </p:txBody>
      </p:sp>
      <p:grpSp>
        <p:nvGrpSpPr>
          <p:cNvPr id="24" name="그룹 23">
            <a:extLst>
              <a:ext uri="{FF2B5EF4-FFF2-40B4-BE49-F238E27FC236}">
                <a16:creationId xmlns:a16="http://schemas.microsoft.com/office/drawing/2014/main" xmlns="" id="{A9DB7DD0-AA7A-4B07-8996-7FC36E5F9099}"/>
              </a:ext>
            </a:extLst>
          </p:cNvPr>
          <p:cNvGrpSpPr/>
          <p:nvPr/>
        </p:nvGrpSpPr>
        <p:grpSpPr>
          <a:xfrm>
            <a:off x="667021" y="3934597"/>
            <a:ext cx="8597052" cy="1313924"/>
            <a:chOff x="676852" y="3081411"/>
            <a:chExt cx="8597052" cy="1313924"/>
          </a:xfrm>
        </p:grpSpPr>
        <p:sp>
          <p:nvSpPr>
            <p:cNvPr id="25"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3139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6"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2-5</a:t>
              </a:r>
            </a:p>
          </p:txBody>
        </p:sp>
        <p:sp>
          <p:nvSpPr>
            <p:cNvPr id="28" name="TextBox 21">
              <a:extLst>
                <a:ext uri="{FF2B5EF4-FFF2-40B4-BE49-F238E27FC236}">
                  <a16:creationId xmlns:a16="http://schemas.microsoft.com/office/drawing/2014/main" xmlns="" id="{56521AD1-2372-4709-9497-BC4191E7C8E0}"/>
                </a:ext>
              </a:extLst>
            </p:cNvPr>
            <p:cNvSpPr txBox="1"/>
            <p:nvPr/>
          </p:nvSpPr>
          <p:spPr>
            <a:xfrm>
              <a:off x="1036274" y="3504419"/>
              <a:ext cx="8108322" cy="754053"/>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Line 2 is the for-loop for sequential searching of elements in </a:t>
              </a:r>
              <a:r>
                <a:rPr lang="en-US" altLang="ko-KR" sz="1300" dirty="0" err="1">
                  <a:solidFill>
                    <a:prstClr val="black">
                      <a:lumMod val="85000"/>
                      <a:lumOff val="15000"/>
                    </a:prstClr>
                  </a:solidFill>
                  <a:latin typeface="SamsungOne 400" panose="020B0503030303020204" pitchFamily="34" charset="0"/>
                  <a:cs typeface="+mn-cs"/>
                </a:rPr>
                <a:t>nums</a:t>
              </a:r>
              <a:r>
                <a:rPr lang="en-US" altLang="ko-KR" sz="1300" dirty="0">
                  <a:solidFill>
                    <a:prstClr val="black">
                      <a:lumMod val="85000"/>
                      <a:lumOff val="15000"/>
                    </a:prstClr>
                  </a:solidFill>
                  <a:latin typeface="SamsungOne 400" panose="020B0503030303020204" pitchFamily="34" charset="0"/>
                  <a:cs typeface="+mn-cs"/>
                </a:rPr>
                <a:t>. </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Line 3 and 4 return ‘</a:t>
              </a:r>
              <a:r>
                <a:rPr lang="en-US" altLang="ko-KR" sz="1300" dirty="0" err="1">
                  <a:solidFill>
                    <a:prstClr val="black">
                      <a:lumMod val="85000"/>
                      <a:lumOff val="15000"/>
                    </a:prstClr>
                  </a:solidFill>
                  <a:latin typeface="SamsungOne 400" panose="020B0503030303020204" pitchFamily="34" charset="0"/>
                  <a:cs typeface="+mn-cs"/>
                </a:rPr>
                <a:t>i</a:t>
              </a:r>
              <a:r>
                <a:rPr lang="en-US" altLang="ko-KR" sz="1300" dirty="0">
                  <a:solidFill>
                    <a:prstClr val="black">
                      <a:lumMod val="85000"/>
                      <a:lumOff val="15000"/>
                    </a:prstClr>
                  </a:solidFill>
                  <a:latin typeface="SamsungOne 400" panose="020B0503030303020204" pitchFamily="34" charset="0"/>
                  <a:cs typeface="+mn-cs"/>
                </a:rPr>
                <a:t>’ if the</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err="1">
                  <a:solidFill>
                    <a:prstClr val="black">
                      <a:lumMod val="85000"/>
                      <a:lumOff val="15000"/>
                    </a:prstClr>
                  </a:solidFill>
                  <a:latin typeface="SamsungOne 400" panose="020B0503030303020204" pitchFamily="34" charset="0"/>
                  <a:cs typeface="+mn-cs"/>
                </a:rPr>
                <a:t>nums</a:t>
              </a:r>
              <a:r>
                <a:rPr lang="en-US" altLang="ko-KR" sz="1300" dirty="0">
                  <a:solidFill>
                    <a:prstClr val="black">
                      <a:lumMod val="85000"/>
                      <a:lumOff val="15000"/>
                    </a:prstClr>
                  </a:solidFill>
                  <a:latin typeface="SamsungOne 400" panose="020B0503030303020204" pitchFamily="34" charset="0"/>
                  <a:cs typeface="+mn-cs"/>
                </a:rPr>
                <a:t>[</a:t>
              </a:r>
              <a:r>
                <a:rPr lang="en-US" altLang="ko-KR" sz="1300" dirty="0" err="1">
                  <a:solidFill>
                    <a:prstClr val="black">
                      <a:lumMod val="85000"/>
                      <a:lumOff val="15000"/>
                    </a:prstClr>
                  </a:solidFill>
                  <a:latin typeface="SamsungOne 400" panose="020B0503030303020204" pitchFamily="34" charset="0"/>
                  <a:cs typeface="+mn-cs"/>
                </a:rPr>
                <a:t>i</a:t>
              </a:r>
              <a:r>
                <a:rPr lang="en-US" altLang="ko-KR" sz="1300" dirty="0">
                  <a:solidFill>
                    <a:prstClr val="black">
                      <a:lumMod val="85000"/>
                      <a:lumOff val="15000"/>
                    </a:prstClr>
                  </a:solidFill>
                  <a:latin typeface="SamsungOne 400" panose="020B0503030303020204" pitchFamily="34" charset="0"/>
                  <a:cs typeface="+mn-cs"/>
                </a:rPr>
                <a:t>] and x value are the same. </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Line 5 returns -1 because</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err="1">
                  <a:solidFill>
                    <a:prstClr val="black">
                      <a:lumMod val="85000"/>
                      <a:lumOff val="15000"/>
                    </a:prstClr>
                  </a:solidFill>
                  <a:latin typeface="SamsungOne 400" panose="020B0503030303020204" pitchFamily="34" charset="0"/>
                  <a:cs typeface="+mn-cs"/>
                </a:rPr>
                <a:t>nums</a:t>
              </a:r>
              <a:r>
                <a:rPr lang="en-US" altLang="ko-KR" sz="1300" dirty="0">
                  <a:solidFill>
                    <a:prstClr val="black">
                      <a:lumMod val="85000"/>
                      <a:lumOff val="15000"/>
                    </a:prstClr>
                  </a:solidFill>
                  <a:latin typeface="SamsungOne 400" panose="020B0503030303020204" pitchFamily="34" charset="0"/>
                  <a:cs typeface="+mn-cs"/>
                </a:rPr>
                <a:t> does not have</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cs typeface="+mn-cs"/>
                </a:rPr>
                <a:t>x. </a:t>
              </a:r>
            </a:p>
          </p:txBody>
        </p:sp>
      </p:grpSp>
      <p:grpSp>
        <p:nvGrpSpPr>
          <p:cNvPr id="13" name="그룹 12"/>
          <p:cNvGrpSpPr/>
          <p:nvPr/>
        </p:nvGrpSpPr>
        <p:grpSpPr>
          <a:xfrm>
            <a:off x="361950" y="1322141"/>
            <a:ext cx="9106050" cy="743069"/>
            <a:chOff x="361950" y="1220103"/>
            <a:chExt cx="9106050" cy="743069"/>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Sequential Search</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2.4. Implement the sequential search</a:t>
              </a:r>
            </a:p>
          </p:txBody>
        </p:sp>
      </p:grpSp>
    </p:spTree>
    <p:extLst>
      <p:ext uri="{BB962C8B-B14F-4D97-AF65-F5344CB8AC3E}">
        <p14:creationId xmlns:p14="http://schemas.microsoft.com/office/powerpoint/2010/main" val="196120886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xmlns="" id="{97533D3D-1212-495A-B420-D9F82745BF52}"/>
              </a:ext>
            </a:extLst>
          </p:cNvPr>
          <p:cNvPicPr>
            <a:picLocks noChangeAspect="1"/>
          </p:cNvPicPr>
          <p:nvPr/>
        </p:nvPicPr>
        <p:blipFill>
          <a:blip r:embed="rId2"/>
          <a:stretch>
            <a:fillRect/>
          </a:stretch>
        </p:blipFill>
        <p:spPr>
          <a:xfrm>
            <a:off x="634513" y="2442183"/>
            <a:ext cx="8660476" cy="1188571"/>
          </a:xfrm>
          <a:prstGeom prst="rect">
            <a:avLst/>
          </a:prstGeom>
        </p:spPr>
      </p:pic>
      <p:pic>
        <p:nvPicPr>
          <p:cNvPr id="15" name="그림 14">
            <a:extLst>
              <a:ext uri="{FF2B5EF4-FFF2-40B4-BE49-F238E27FC236}">
                <a16:creationId xmlns:a16="http://schemas.microsoft.com/office/drawing/2014/main" xmlns="" id="{DB0E4AE7-9AD9-4537-9B9E-142EFE594D55}"/>
              </a:ext>
            </a:extLst>
          </p:cNvPr>
          <p:cNvPicPr>
            <a:picLocks noChangeAspect="1"/>
          </p:cNvPicPr>
          <p:nvPr/>
        </p:nvPicPr>
        <p:blipFill>
          <a:blip r:embed="rId3"/>
          <a:stretch>
            <a:fillRect/>
          </a:stretch>
        </p:blipFill>
        <p:spPr>
          <a:xfrm>
            <a:off x="634513" y="3754648"/>
            <a:ext cx="8610952" cy="1200952"/>
          </a:xfrm>
          <a:prstGeom prst="rect">
            <a:avLst/>
          </a:prstGeom>
        </p:spPr>
      </p:pic>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21" name="직사각형 20">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a:t>
            </a:r>
            <a:r>
              <a:rPr lang="en-US" altLang="ko-KR" sz="1300" dirty="0" err="1">
                <a:solidFill>
                  <a:schemeClr val="tx1"/>
                </a:solidFill>
                <a:latin typeface="SamsungOne 400" panose="020B0503030303020204" pitchFamily="34" charset="0"/>
                <a:ea typeface="SamsungOne 400" panose="020B0503030303020204" pitchFamily="34" charset="0"/>
              </a:rPr>
              <a:t>seq_search</a:t>
            </a:r>
            <a:r>
              <a:rPr lang="en-US" altLang="ko-KR" sz="1300" dirty="0">
                <a:solidFill>
                  <a:schemeClr val="tx1"/>
                </a:solidFill>
                <a:latin typeface="SamsungOne 400" panose="020B0503030303020204" pitchFamily="34" charset="0"/>
                <a:ea typeface="SamsungOne 400" panose="020B0503030303020204" pitchFamily="34" charset="0"/>
              </a:rPr>
              <a:t>() function that was implemented previously can be applied to find list elements as follows.  </a:t>
            </a:r>
          </a:p>
        </p:txBody>
      </p:sp>
      <p:grpSp>
        <p:nvGrpSpPr>
          <p:cNvPr id="9" name="그룹 8"/>
          <p:cNvGrpSpPr/>
          <p:nvPr/>
        </p:nvGrpSpPr>
        <p:grpSpPr>
          <a:xfrm>
            <a:off x="361950" y="1322141"/>
            <a:ext cx="9106050" cy="743069"/>
            <a:chOff x="361950" y="1220103"/>
            <a:chExt cx="9106050" cy="743069"/>
          </a:xfrm>
        </p:grpSpPr>
        <p:sp>
          <p:nvSpPr>
            <p:cNvPr id="10" name="직사각형 9">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Sequential Search</a:t>
              </a:r>
            </a:p>
          </p:txBody>
        </p:sp>
        <p:sp>
          <p:nvSpPr>
            <p:cNvPr id="11" name="TextBox 10">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2.4. Implement the sequential search</a:t>
              </a:r>
            </a:p>
          </p:txBody>
        </p:sp>
      </p:grpSp>
    </p:spTree>
    <p:extLst>
      <p:ext uri="{BB962C8B-B14F-4D97-AF65-F5344CB8AC3E}">
        <p14:creationId xmlns:p14="http://schemas.microsoft.com/office/powerpoint/2010/main" val="1483674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xmlns="" id="{FAAF7EFD-C00B-44FC-85C3-B48A95039424}"/>
              </a:ext>
            </a:extLst>
          </p:cNvPr>
          <p:cNvSpPr/>
          <p:nvPr/>
        </p:nvSpPr>
        <p:spPr>
          <a:xfrm>
            <a:off x="463014" y="1322965"/>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Algorithms and Data Structures</a:t>
            </a:r>
          </a:p>
        </p:txBody>
      </p:sp>
      <p:sp>
        <p:nvSpPr>
          <p:cNvPr id="24" name="TextBox 23">
            <a:extLst>
              <a:ext uri="{FF2B5EF4-FFF2-40B4-BE49-F238E27FC236}">
                <a16:creationId xmlns:a16="http://schemas.microsoft.com/office/drawing/2014/main" xmlns="" id="{F19CC24E-A2BB-4E2A-BB13-4BD1D588FDEB}"/>
              </a:ext>
            </a:extLst>
          </p:cNvPr>
          <p:cNvSpPr txBox="1"/>
          <p:nvPr/>
        </p:nvSpPr>
        <p:spPr>
          <a:xfrm>
            <a:off x="361949" y="1696702"/>
            <a:ext cx="6893615" cy="369332"/>
          </a:xfrm>
          <a:prstGeom prst="rect">
            <a:avLst/>
          </a:prstGeom>
          <a:noFill/>
        </p:spPr>
        <p:txBody>
          <a:bodyPr wrap="square">
            <a:spAutoFit/>
          </a:bodyPr>
          <a:lstStyle>
            <a:defPPr>
              <a:defRPr lang="ko-KR"/>
            </a:defPPr>
            <a:lvl1pPr defTabSz="-45199300">
              <a:defRPr sz="1600" b="1">
                <a:solidFill>
                  <a:srgbClr val="000000"/>
                </a:solidFill>
                <a:latin typeface="Samsung Sharp Sans" pitchFamily="2" charset="0"/>
                <a:ea typeface="Samsung Sharp Sans" pitchFamily="2" charset="0"/>
                <a:cs typeface="Samsung Sharp Sans" pitchFamily="2" charset="0"/>
              </a:defRPr>
            </a:lvl1pPr>
          </a:lstStyle>
          <a:p>
            <a:r>
              <a:rPr lang="en-US" altLang="ko-KR" sz="1800" dirty="0"/>
              <a:t>1.2. Algorithms and data structures</a:t>
            </a:r>
          </a:p>
        </p:txBody>
      </p:sp>
      <p:sp>
        <p:nvSpPr>
          <p:cNvPr id="25" name="직사각형 24">
            <a:extLst>
              <a:ext uri="{FF2B5EF4-FFF2-40B4-BE49-F238E27FC236}">
                <a16:creationId xmlns:a16="http://schemas.microsoft.com/office/drawing/2014/main" xmlns="" id="{90EFA62F-9637-4E5A-AAB1-9E61461D75DD}"/>
              </a:ext>
            </a:extLst>
          </p:cNvPr>
          <p:cNvSpPr/>
          <p:nvPr/>
        </p:nvSpPr>
        <p:spPr>
          <a:xfrm>
            <a:off x="580388" y="2125823"/>
            <a:ext cx="8887612" cy="928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Algorithm refers to a step-by-step procedure to solve a given problem in an effective manner</a:t>
            </a:r>
            <a:r>
              <a:rPr lang="en-US" altLang="ko-KR" sz="1300" dirty="0" smtClean="0">
                <a:solidFill>
                  <a:schemeClr val="tx1"/>
                </a:solidFill>
                <a:latin typeface="SamsungOne 400" panose="020B0503030303020204" pitchFamily="34" charset="0"/>
                <a:ea typeface="SamsungOne 400" panose="020B0503030303020204" pitchFamily="34" charset="0"/>
              </a:rPr>
              <a:t>. Data </a:t>
            </a:r>
            <a:r>
              <a:rPr lang="en-US" altLang="ko-KR" sz="1300" dirty="0">
                <a:solidFill>
                  <a:schemeClr val="tx1"/>
                </a:solidFill>
                <a:latin typeface="SamsungOne 400" panose="020B0503030303020204" pitchFamily="34" charset="0"/>
                <a:ea typeface="SamsungOne 400" panose="020B0503030303020204" pitchFamily="34" charset="0"/>
              </a:rPr>
              <a:t>structure is an abstract concept that forms and organizes data for effective insertion and extraction</a:t>
            </a:r>
            <a:r>
              <a:rPr lang="en-US" altLang="ko-KR" sz="1300" dirty="0" smtClean="0">
                <a:solidFill>
                  <a:schemeClr val="tx1"/>
                </a:solidFill>
                <a:latin typeface="SamsungOne 400" panose="020B0503030303020204" pitchFamily="34" charset="0"/>
                <a:ea typeface="SamsungOne 400" panose="020B0503030303020204" pitchFamily="34" charset="0"/>
              </a:rPr>
              <a:t>.</a:t>
            </a:r>
            <a:endParaRPr lang="en-US" altLang="ko-KR" sz="1300" dirty="0">
              <a:solidFill>
                <a:schemeClr val="tx1"/>
              </a:solidFill>
              <a:latin typeface="SamsungOne 400" panose="020B0503030303020204" pitchFamily="34" charset="0"/>
              <a:ea typeface="SamsungOne 400" panose="020B0503030303020204" pitchFamily="34" charset="0"/>
            </a:endParaRPr>
          </a:p>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Thus, an efficient algorithm must be used to define a data structure, and an appropriate data structure should </a:t>
            </a:r>
            <a:r>
              <a:rPr lang="en-US" altLang="ko-KR" sz="1300" dirty="0" smtClean="0">
                <a:solidFill>
                  <a:schemeClr val="tx1"/>
                </a:solidFill>
                <a:latin typeface="SamsungOne 400" panose="020B0503030303020204" pitchFamily="34" charset="0"/>
                <a:ea typeface="SamsungOne 400" panose="020B0503030303020204" pitchFamily="34" charset="0"/>
              </a:rPr>
              <a:t>be selected </a:t>
            </a:r>
            <a:r>
              <a:rPr lang="en-US" altLang="ko-KR" sz="1300" dirty="0">
                <a:solidFill>
                  <a:schemeClr val="tx1"/>
                </a:solidFill>
                <a:latin typeface="SamsungOne 400" panose="020B0503030303020204" pitchFamily="34" charset="0"/>
                <a:ea typeface="SamsungOne 400" panose="020B0503030303020204" pitchFamily="34" charset="0"/>
              </a:rPr>
              <a:t>to design an efficient algorithm</a:t>
            </a:r>
            <a:r>
              <a:rPr lang="en-US" altLang="ko-KR" sz="1300" dirty="0" smtClean="0">
                <a:solidFill>
                  <a:schemeClr val="tx1"/>
                </a:solidFill>
                <a:latin typeface="SamsungOne 400" panose="020B0503030303020204" pitchFamily="34" charset="0"/>
                <a:ea typeface="SamsungOne 400" panose="020B0503030303020204" pitchFamily="34" charset="0"/>
              </a:rPr>
              <a:t>.</a:t>
            </a:r>
            <a:endParaRPr lang="en-US" altLang="ko-KR" sz="1300" dirty="0">
              <a:solidFill>
                <a:schemeClr val="tx1"/>
              </a:solidFill>
              <a:latin typeface="SamsungOne 400" panose="020B0503030303020204" pitchFamily="34" charset="0"/>
              <a:ea typeface="SamsungOne 400" panose="020B0503030303020204" pitchFamily="34" charset="0"/>
            </a:endParaRPr>
          </a:p>
        </p:txBody>
      </p:sp>
      <p:sp>
        <p:nvSpPr>
          <p:cNvPr id="26" name="직사각형 2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7" name="직사각형 2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grpSp>
        <p:nvGrpSpPr>
          <p:cNvPr id="28" name="그룹 27">
            <a:extLst>
              <a:ext uri="{FF2B5EF4-FFF2-40B4-BE49-F238E27FC236}">
                <a16:creationId xmlns:a16="http://schemas.microsoft.com/office/drawing/2014/main" xmlns="" id="{5F44F5F8-9B0C-4053-A0A8-1B6F49BF85D7}"/>
              </a:ext>
            </a:extLst>
          </p:cNvPr>
          <p:cNvGrpSpPr/>
          <p:nvPr/>
        </p:nvGrpSpPr>
        <p:grpSpPr>
          <a:xfrm>
            <a:off x="573671" y="3227026"/>
            <a:ext cx="8906185" cy="292388"/>
            <a:chOff x="558799" y="1985011"/>
            <a:chExt cx="8906185" cy="292388"/>
          </a:xfrm>
        </p:grpSpPr>
        <p:sp>
          <p:nvSpPr>
            <p:cNvPr id="29" name="직사각형 28">
              <a:extLst>
                <a:ext uri="{FF2B5EF4-FFF2-40B4-BE49-F238E27FC236}">
                  <a16:creationId xmlns:a16="http://schemas.microsoft.com/office/drawing/2014/main" xmlns="" id="{6AF8B6D3-6E65-4E2F-87AC-5EC1E509EFF2}"/>
                </a:ext>
              </a:extLst>
            </p:cNvPr>
            <p:cNvSpPr/>
            <p:nvPr/>
          </p:nvSpPr>
          <p:spPr>
            <a:xfrm>
              <a:off x="1285657" y="1985011"/>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mn-ea"/>
                  <a:cs typeface="+mn-cs"/>
                </a:rPr>
                <a:t>Computer program is a set of data structure and algorithm.</a:t>
              </a:r>
            </a:p>
          </p:txBody>
        </p:sp>
        <p:grpSp>
          <p:nvGrpSpPr>
            <p:cNvPr id="30" name="그룹 29">
              <a:extLst>
                <a:ext uri="{FF2B5EF4-FFF2-40B4-BE49-F238E27FC236}">
                  <a16:creationId xmlns:a16="http://schemas.microsoft.com/office/drawing/2014/main" xmlns="" id="{9D4D4B22-03AC-4ED8-9F61-84EB287DF65D}"/>
                </a:ext>
              </a:extLst>
            </p:cNvPr>
            <p:cNvGrpSpPr/>
            <p:nvPr/>
          </p:nvGrpSpPr>
          <p:grpSpPr>
            <a:xfrm>
              <a:off x="558799" y="1999865"/>
              <a:ext cx="724800" cy="228600"/>
              <a:chOff x="558799" y="1542665"/>
              <a:chExt cx="724800" cy="228600"/>
            </a:xfrm>
          </p:grpSpPr>
          <p:grpSp>
            <p:nvGrpSpPr>
              <p:cNvPr id="31" name="그룹 30">
                <a:extLst>
                  <a:ext uri="{FF2B5EF4-FFF2-40B4-BE49-F238E27FC236}">
                    <a16:creationId xmlns:a16="http://schemas.microsoft.com/office/drawing/2014/main" xmlns="" id="{326E5B5C-1F04-473C-A17D-5BF2F09E75C9}"/>
                  </a:ext>
                </a:extLst>
              </p:cNvPr>
              <p:cNvGrpSpPr/>
              <p:nvPr/>
            </p:nvGrpSpPr>
            <p:grpSpPr>
              <a:xfrm>
                <a:off x="558799" y="1542665"/>
                <a:ext cx="724800" cy="228600"/>
                <a:chOff x="-220580" y="1891754"/>
                <a:chExt cx="724800" cy="228600"/>
              </a:xfrm>
            </p:grpSpPr>
            <p:sp>
              <p:nvSpPr>
                <p:cNvPr id="33" name="모서리가 둥근 직사각형 34">
                  <a:extLst>
                    <a:ext uri="{FF2B5EF4-FFF2-40B4-BE49-F238E27FC236}">
                      <a16:creationId xmlns:a16="http://schemas.microsoft.com/office/drawing/2014/main" xmlns="" id="{D848658A-F456-404D-93E1-CD4D94E5F878}"/>
                    </a:ext>
                  </a:extLst>
                </p:cNvPr>
                <p:cNvSpPr/>
                <p:nvPr/>
              </p:nvSpPr>
              <p:spPr>
                <a:xfrm>
                  <a:off x="-220580" y="1891754"/>
                  <a:ext cx="719419"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sp>
              <p:nvSpPr>
                <p:cNvPr id="34" name="직사각형 33">
                  <a:extLst>
                    <a:ext uri="{FF2B5EF4-FFF2-40B4-BE49-F238E27FC236}">
                      <a16:creationId xmlns:a16="http://schemas.microsoft.com/office/drawing/2014/main" xmlns="" id="{A695EBF4-9F5F-44E9-952B-50E015707F27}"/>
                    </a:ext>
                  </a:extLst>
                </p:cNvPr>
                <p:cNvSpPr/>
                <p:nvPr/>
              </p:nvSpPr>
              <p:spPr>
                <a:xfrm>
                  <a:off x="20359" y="1933757"/>
                  <a:ext cx="48386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35" name="그림 34">
                  <a:extLst>
                    <a:ext uri="{FF2B5EF4-FFF2-40B4-BE49-F238E27FC236}">
                      <a16:creationId xmlns:a16="http://schemas.microsoft.com/office/drawing/2014/main" xmlns="" id="{8271A235-0FE8-4EE2-895C-BE4D69802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32" name="그림 31">
                <a:extLst>
                  <a:ext uri="{FF2B5EF4-FFF2-40B4-BE49-F238E27FC236}">
                    <a16:creationId xmlns:a16="http://schemas.microsoft.com/office/drawing/2014/main" xmlns="" id="{0C92A834-6A60-4E87-9B32-3A487E7593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spTree>
    <p:extLst>
      <p:ext uri="{BB962C8B-B14F-4D97-AF65-F5344CB8AC3E}">
        <p14:creationId xmlns:p14="http://schemas.microsoft.com/office/powerpoint/2010/main" val="344440949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24</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29" name="그룹 28">
            <a:extLst>
              <a:ext uri="{FF2B5EF4-FFF2-40B4-BE49-F238E27FC236}">
                <a16:creationId xmlns:a16="http://schemas.microsoft.com/office/drawing/2014/main" xmlns="" id="{A149DDFE-A19E-4E00-8C37-C9841E7365F7}"/>
              </a:ext>
            </a:extLst>
          </p:cNvPr>
          <p:cNvGrpSpPr/>
          <p:nvPr/>
        </p:nvGrpSpPr>
        <p:grpSpPr>
          <a:xfrm>
            <a:off x="484632" y="1216152"/>
            <a:ext cx="8961120" cy="5056631"/>
            <a:chOff x="484632" y="1335024"/>
            <a:chExt cx="8961120" cy="5056631"/>
          </a:xfrm>
        </p:grpSpPr>
        <p:grpSp>
          <p:nvGrpSpPr>
            <p:cNvPr id="30" name="그룹 29">
              <a:extLst>
                <a:ext uri="{FF2B5EF4-FFF2-40B4-BE49-F238E27FC236}">
                  <a16:creationId xmlns:a16="http://schemas.microsoft.com/office/drawing/2014/main" xmlns="" id="{2EFC9F11-068A-461C-A8AC-E7DEC921E91E}"/>
                </a:ext>
              </a:extLst>
            </p:cNvPr>
            <p:cNvGrpSpPr/>
            <p:nvPr/>
          </p:nvGrpSpPr>
          <p:grpSpPr>
            <a:xfrm>
              <a:off x="484632" y="1335024"/>
              <a:ext cx="8961120" cy="5056631"/>
              <a:chOff x="578678" y="1445207"/>
              <a:chExt cx="8748000" cy="4872624"/>
            </a:xfrm>
          </p:grpSpPr>
          <p:sp>
            <p:nvSpPr>
              <p:cNvPr id="34" name="직사각형 33">
                <a:extLst>
                  <a:ext uri="{FF2B5EF4-FFF2-40B4-BE49-F238E27FC236}">
                    <a16:creationId xmlns:a16="http://schemas.microsoft.com/office/drawing/2014/main" xmlns="" id="{4D15AB4B-057C-47B1-A34F-A7A18EB252A8}"/>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직사각형 34">
                <a:extLst>
                  <a:ext uri="{FF2B5EF4-FFF2-40B4-BE49-F238E27FC236}">
                    <a16:creationId xmlns:a16="http://schemas.microsoft.com/office/drawing/2014/main" xmlns="" id="{1CE897F5-3994-498E-A258-A4E7641183FD}"/>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1" name="그룹 30">
              <a:extLst>
                <a:ext uri="{FF2B5EF4-FFF2-40B4-BE49-F238E27FC236}">
                  <a16:creationId xmlns:a16="http://schemas.microsoft.com/office/drawing/2014/main" xmlns="" id="{220EC6D4-A774-43FA-ABA8-35C2EFA2858A}"/>
                </a:ext>
              </a:extLst>
            </p:cNvPr>
            <p:cNvGrpSpPr/>
            <p:nvPr/>
          </p:nvGrpSpPr>
          <p:grpSpPr>
            <a:xfrm>
              <a:off x="677148" y="1429659"/>
              <a:ext cx="4133831" cy="400144"/>
              <a:chOff x="677148" y="1060993"/>
              <a:chExt cx="4133831" cy="400144"/>
            </a:xfrm>
          </p:grpSpPr>
          <p:sp>
            <p:nvSpPr>
              <p:cNvPr id="32" name="직사각형 31">
                <a:extLst>
                  <a:ext uri="{FF2B5EF4-FFF2-40B4-BE49-F238E27FC236}">
                    <a16:creationId xmlns:a16="http://schemas.microsoft.com/office/drawing/2014/main" xmlns="" id="{F08D42A8-1DB0-4E9E-88E1-C0F36769788C}"/>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rgbClr val="0D0D0D"/>
                    </a:solidFill>
                    <a:latin typeface="Samsung Sharp Sans" pitchFamily="2" charset="0"/>
                    <a:ea typeface="+mj-ea"/>
                    <a:cs typeface="Samsung Sharp Sans" pitchFamily="2" charset="0"/>
                  </a:rPr>
                  <a:t>One More Step</a:t>
                </a:r>
                <a:endParaRPr lang="en-US" altLang="ko-KR" sz="2400" b="1" dirty="0">
                  <a:solidFill>
                    <a:srgbClr val="0D0D0D"/>
                  </a:solidFill>
                  <a:latin typeface="Samsung Sharp Sans" pitchFamily="2" charset="0"/>
                  <a:ea typeface="Samsung Sharp Sans" pitchFamily="2" charset="0"/>
                  <a:cs typeface="Samsung Sharp Sans" pitchFamily="2" charset="0"/>
                </a:endParaRPr>
              </a:p>
            </p:txBody>
          </p:sp>
          <p:pic>
            <p:nvPicPr>
              <p:cNvPr id="33" name="그림 32">
                <a:extLst>
                  <a:ext uri="{FF2B5EF4-FFF2-40B4-BE49-F238E27FC236}">
                    <a16:creationId xmlns:a16="http://schemas.microsoft.com/office/drawing/2014/main" xmlns="" id="{3652081A-C8DC-4DEB-A2CB-4BFE34578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sp>
        <p:nvSpPr>
          <p:cNvPr id="37" name="직각 삼각형 36">
            <a:extLst>
              <a:ext uri="{FF2B5EF4-FFF2-40B4-BE49-F238E27FC236}">
                <a16:creationId xmlns:a16="http://schemas.microsoft.com/office/drawing/2014/main" xmlns="" id="{2EE3647C-053B-4824-A718-A18442276144}"/>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38" name="직사각형 37">
            <a:extLst>
              <a:ext uri="{FF2B5EF4-FFF2-40B4-BE49-F238E27FC236}">
                <a16:creationId xmlns:a16="http://schemas.microsoft.com/office/drawing/2014/main" xmlns="" id="{90EFA62F-9637-4E5A-AAB1-9E61461D75DD}"/>
              </a:ext>
            </a:extLst>
          </p:cNvPr>
          <p:cNvSpPr/>
          <p:nvPr/>
        </p:nvSpPr>
        <p:spPr>
          <a:xfrm>
            <a:off x="677148" y="1998966"/>
            <a:ext cx="8645504" cy="198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What is the time complexity of sequential search? Analyze with Big-O notation.</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First, in the best-case, searching is finished after a single comparison, so it is certainly O(1). Also, comparison for n times is required in the worst-case, so it is clearly O(n).</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How is the average time complexity of sequential search analyzed? Assume that S has N elements. When searching every element of S one by one, calculate how many comparison operations (==) should be done.</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Assign 1 for the first element and 2 for the second element, and so on. For Nth element, N times of comparison operations should be done. Thus, the number of comparison operation required to search every element once is N(N+1)/2.</a:t>
            </a:r>
          </a:p>
        </p:txBody>
      </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xmlns="" id="{2487C8E6-2CED-47A2-9B9E-BEE295BAEC0A}"/>
                  </a:ext>
                </a:extLst>
              </p:cNvPr>
              <p:cNvSpPr/>
              <p:nvPr/>
            </p:nvSpPr>
            <p:spPr>
              <a:xfrm>
                <a:off x="565125" y="3987965"/>
                <a:ext cx="8848775" cy="485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1+2+…+</m:t>
                      </m:r>
                      <m:r>
                        <a:rPr lang="en-US" altLang="ko-KR" sz="1400" i="1" dirty="0" smtClean="0">
                          <a:solidFill>
                            <a:prstClr val="black">
                              <a:lumMod val="85000"/>
                              <a:lumOff val="15000"/>
                            </a:prstClr>
                          </a:solidFill>
                          <a:latin typeface="Cambria Math" panose="02040503050406030204" pitchFamily="18" charset="0"/>
                        </a:rPr>
                        <m:t>𝑁</m:t>
                      </m:r>
                      <m:r>
                        <a:rPr lang="en-US" altLang="ko-KR" sz="1400" i="1" dirty="0" smtClean="0">
                          <a:solidFill>
                            <a:prstClr val="black">
                              <a:lumMod val="85000"/>
                              <a:lumOff val="15000"/>
                            </a:prstClr>
                          </a:solidFill>
                          <a:latin typeface="Cambria Math" panose="02040503050406030204" pitchFamily="18" charset="0"/>
                        </a:rPr>
                        <m:t>=</m:t>
                      </m:r>
                      <m:f>
                        <m:fPr>
                          <m:ctrlPr>
                            <a:rPr lang="en-US" altLang="ko-KR" sz="1400" i="1" dirty="0" smtClean="0">
                              <a:solidFill>
                                <a:prstClr val="black">
                                  <a:lumMod val="85000"/>
                                  <a:lumOff val="15000"/>
                                </a:prstClr>
                              </a:solidFill>
                              <a:latin typeface="Cambria Math" panose="02040503050406030204" pitchFamily="18" charset="0"/>
                            </a:rPr>
                          </m:ctrlPr>
                        </m:fPr>
                        <m:num>
                          <m:r>
                            <a:rPr lang="en-US" altLang="ko-KR" sz="1400" b="0" i="1" dirty="0" smtClean="0">
                              <a:solidFill>
                                <a:prstClr val="black">
                                  <a:lumMod val="85000"/>
                                  <a:lumOff val="15000"/>
                                </a:prstClr>
                              </a:solidFill>
                              <a:latin typeface="Cambria Math" panose="02040503050406030204" pitchFamily="18" charset="0"/>
                            </a:rPr>
                            <m:t>𝑁</m:t>
                          </m:r>
                          <m:r>
                            <a:rPr lang="en-US" altLang="ko-KR" sz="1400" b="0" i="1" dirty="0" smtClean="0">
                              <a:solidFill>
                                <a:prstClr val="black">
                                  <a:lumMod val="85000"/>
                                  <a:lumOff val="15000"/>
                                </a:prstClr>
                              </a:solidFill>
                              <a:latin typeface="Cambria Math" panose="02040503050406030204" pitchFamily="18" charset="0"/>
                            </a:rPr>
                            <m:t>(</m:t>
                          </m:r>
                          <m:r>
                            <a:rPr lang="en-US" altLang="ko-KR" sz="1400" b="0" i="1" dirty="0" smtClean="0">
                              <a:solidFill>
                                <a:prstClr val="black">
                                  <a:lumMod val="85000"/>
                                  <a:lumOff val="15000"/>
                                </a:prstClr>
                              </a:solidFill>
                              <a:latin typeface="Cambria Math" panose="02040503050406030204" pitchFamily="18" charset="0"/>
                            </a:rPr>
                            <m:t>𝑁</m:t>
                          </m:r>
                          <m:r>
                            <a:rPr lang="en-US" altLang="ko-KR" sz="1400" b="0" i="1" dirty="0" smtClean="0">
                              <a:solidFill>
                                <a:prstClr val="black">
                                  <a:lumMod val="85000"/>
                                  <a:lumOff val="15000"/>
                                </a:prstClr>
                              </a:solidFill>
                              <a:latin typeface="Cambria Math" panose="02040503050406030204" pitchFamily="18" charset="0"/>
                            </a:rPr>
                            <m:t>+1)</m:t>
                          </m:r>
                        </m:num>
                        <m:den>
                          <m:r>
                            <a:rPr lang="en-US" altLang="ko-KR" sz="1400" b="0" i="1" dirty="0" smtClean="0">
                              <a:solidFill>
                                <a:prstClr val="black">
                                  <a:lumMod val="85000"/>
                                  <a:lumOff val="15000"/>
                                </a:prstClr>
                              </a:solidFill>
                              <a:latin typeface="Cambria Math" panose="02040503050406030204" pitchFamily="18" charset="0"/>
                            </a:rPr>
                            <m:t>2</m:t>
                          </m:r>
                        </m:den>
                      </m:f>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14" name="직사각형 13">
                <a:extLst>
                  <a:ext uri="{FF2B5EF4-FFF2-40B4-BE49-F238E27FC236}">
                    <a16:creationId xmlns="" xmlns:a16="http://schemas.microsoft.com/office/drawing/2014/main" xmlns:a14="http://schemas.microsoft.com/office/drawing/2010/main" id="{2487C8E6-2CED-47A2-9B9E-BEE295BAEC0A}"/>
                  </a:ext>
                </a:extLst>
              </p:cNvPr>
              <p:cNvSpPr>
                <a:spLocks noRot="1" noChangeAspect="1" noMove="1" noResize="1" noEditPoints="1" noAdjustHandles="1" noChangeArrowheads="1" noChangeShapeType="1" noTextEdit="1"/>
              </p:cNvSpPr>
              <p:nvPr/>
            </p:nvSpPr>
            <p:spPr>
              <a:xfrm>
                <a:off x="565125" y="3987965"/>
                <a:ext cx="8848775" cy="485902"/>
              </a:xfrm>
              <a:prstGeom prst="rect">
                <a:avLst/>
              </a:prstGeom>
              <a:blipFill rotWithShape="0">
                <a:blip r:embed="rId5"/>
                <a:stretch>
                  <a:fillRect/>
                </a:stretch>
              </a:blipFill>
              <a:ln>
                <a:noFill/>
              </a:ln>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xmlns="" id="{90EFA62F-9637-4E5A-AAB1-9E61461D75DD}"/>
              </a:ext>
            </a:extLst>
          </p:cNvPr>
          <p:cNvSpPr/>
          <p:nvPr/>
        </p:nvSpPr>
        <p:spPr>
          <a:xfrm>
            <a:off x="677148" y="4620265"/>
            <a:ext cx="864550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So, the average search time T(n) to all elements is O(n), which is linear search time.</a:t>
            </a:r>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xmlns="" id="{81D6AF9F-E897-434A-99DF-60B4F763043E}"/>
                  </a:ext>
                </a:extLst>
              </p:cNvPr>
              <p:cNvSpPr/>
              <p:nvPr/>
            </p:nvSpPr>
            <p:spPr>
              <a:xfrm>
                <a:off x="575512" y="5130374"/>
                <a:ext cx="8848775" cy="485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14:m>
                  <m:oMathPara xmlns:m="http://schemas.openxmlformats.org/officeDocument/2006/math">
                    <m:oMathParaPr>
                      <m:jc m:val="centerGroup"/>
                    </m:oMathParaPr>
                    <m:oMath xmlns:m="http://schemas.openxmlformats.org/officeDocument/2006/math">
                      <m:r>
                        <a:rPr lang="en-US" altLang="ko-KR" sz="1400" b="0" i="1" dirty="0" smtClean="0">
                          <a:solidFill>
                            <a:prstClr val="black">
                              <a:lumMod val="85000"/>
                              <a:lumOff val="15000"/>
                            </a:prstClr>
                          </a:solidFill>
                          <a:latin typeface="Cambria Math" panose="02040503050406030204" pitchFamily="18" charset="0"/>
                        </a:rPr>
                        <m:t>𝑇</m:t>
                      </m:r>
                      <m:d>
                        <m:dPr>
                          <m:ctrlPr>
                            <a:rPr lang="en-US" altLang="ko-KR" sz="1400" b="0" i="1" dirty="0" smtClean="0">
                              <a:solidFill>
                                <a:prstClr val="black">
                                  <a:lumMod val="85000"/>
                                  <a:lumOff val="15000"/>
                                </a:prstClr>
                              </a:solidFill>
                              <a:latin typeface="Cambria Math" panose="02040503050406030204" pitchFamily="18" charset="0"/>
                            </a:rPr>
                          </m:ctrlPr>
                        </m:dPr>
                        <m:e>
                          <m:r>
                            <a:rPr lang="en-US" altLang="ko-KR" sz="1400" b="0" i="1" dirty="0" smtClean="0">
                              <a:solidFill>
                                <a:prstClr val="black">
                                  <a:lumMod val="85000"/>
                                  <a:lumOff val="15000"/>
                                </a:prstClr>
                              </a:solidFill>
                              <a:latin typeface="Cambria Math" panose="02040503050406030204" pitchFamily="18" charset="0"/>
                            </a:rPr>
                            <m:t>𝑁</m:t>
                          </m:r>
                        </m:e>
                      </m:d>
                      <m:r>
                        <a:rPr lang="en-US" altLang="ko-KR" sz="1400" b="0" i="1" dirty="0" smtClean="0">
                          <a:solidFill>
                            <a:prstClr val="black">
                              <a:lumMod val="85000"/>
                              <a:lumOff val="15000"/>
                            </a:prstClr>
                          </a:solidFill>
                          <a:latin typeface="Cambria Math" panose="02040503050406030204" pitchFamily="18" charset="0"/>
                        </a:rPr>
                        <m:t>=</m:t>
                      </m:r>
                      <m:f>
                        <m:fPr>
                          <m:ctrlPr>
                            <a:rPr lang="en-US" altLang="ko-KR" sz="1400" i="1" dirty="0" smtClean="0">
                              <a:solidFill>
                                <a:prstClr val="black">
                                  <a:lumMod val="85000"/>
                                  <a:lumOff val="15000"/>
                                </a:prstClr>
                              </a:solidFill>
                              <a:latin typeface="Cambria Math" panose="02040503050406030204" pitchFamily="18" charset="0"/>
                            </a:rPr>
                          </m:ctrlPr>
                        </m:fPr>
                        <m:num>
                          <m:r>
                            <a:rPr lang="en-US" altLang="ko-KR" sz="1400" b="0" i="1" dirty="0" smtClean="0">
                              <a:solidFill>
                                <a:prstClr val="black">
                                  <a:lumMod val="85000"/>
                                  <a:lumOff val="15000"/>
                                </a:prstClr>
                              </a:solidFill>
                              <a:latin typeface="Cambria Math" panose="02040503050406030204" pitchFamily="18" charset="0"/>
                            </a:rPr>
                            <m:t>𝑁</m:t>
                          </m:r>
                          <m:r>
                            <a:rPr lang="en-US" altLang="ko-KR" sz="1400" b="0" i="1" dirty="0" smtClean="0">
                              <a:solidFill>
                                <a:prstClr val="black">
                                  <a:lumMod val="85000"/>
                                  <a:lumOff val="15000"/>
                                </a:prstClr>
                              </a:solidFill>
                              <a:latin typeface="Cambria Math" panose="02040503050406030204" pitchFamily="18" charset="0"/>
                            </a:rPr>
                            <m:t>(</m:t>
                          </m:r>
                          <m:r>
                            <a:rPr lang="en-US" altLang="ko-KR" sz="1400" b="0" i="1" dirty="0" smtClean="0">
                              <a:solidFill>
                                <a:prstClr val="black">
                                  <a:lumMod val="85000"/>
                                  <a:lumOff val="15000"/>
                                </a:prstClr>
                              </a:solidFill>
                              <a:latin typeface="Cambria Math" panose="02040503050406030204" pitchFamily="18" charset="0"/>
                            </a:rPr>
                            <m:t>𝑁</m:t>
                          </m:r>
                          <m:r>
                            <a:rPr lang="en-US" altLang="ko-KR" sz="1400" b="0" i="1" dirty="0" smtClean="0">
                              <a:solidFill>
                                <a:prstClr val="black">
                                  <a:lumMod val="85000"/>
                                  <a:lumOff val="15000"/>
                                </a:prstClr>
                              </a:solidFill>
                              <a:latin typeface="Cambria Math" panose="02040503050406030204" pitchFamily="18" charset="0"/>
                            </a:rPr>
                            <m:t>+1)</m:t>
                          </m:r>
                        </m:num>
                        <m:den>
                          <m:r>
                            <a:rPr lang="en-US" altLang="ko-KR" sz="1400" b="0" i="1" dirty="0" smtClean="0">
                              <a:solidFill>
                                <a:prstClr val="black">
                                  <a:lumMod val="85000"/>
                                  <a:lumOff val="15000"/>
                                </a:prstClr>
                              </a:solidFill>
                              <a:latin typeface="Cambria Math" panose="02040503050406030204" pitchFamily="18" charset="0"/>
                            </a:rPr>
                            <m:t>2</m:t>
                          </m:r>
                        </m:den>
                      </m:f>
                      <m:r>
                        <a:rPr lang="en-US" altLang="ko-KR" sz="140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400" b="0" i="1" dirty="0" smtClean="0">
                          <a:solidFill>
                            <a:prstClr val="black">
                              <a:lumMod val="85000"/>
                              <a:lumOff val="15000"/>
                            </a:prstClr>
                          </a:solidFill>
                          <a:latin typeface="Cambria Math" panose="02040503050406030204" pitchFamily="18" charset="0"/>
                          <a:ea typeface="Cambria Math" panose="02040503050406030204" pitchFamily="18" charset="0"/>
                        </a:rPr>
                        <m:t>𝑁</m:t>
                      </m:r>
                      <m:r>
                        <a:rPr lang="en-US" altLang="ko-KR" sz="1400" b="0" i="1" dirty="0" smtClean="0">
                          <a:solidFill>
                            <a:prstClr val="black">
                              <a:lumMod val="85000"/>
                              <a:lumOff val="15000"/>
                            </a:prstClr>
                          </a:solidFill>
                          <a:latin typeface="Cambria Math" panose="02040503050406030204" pitchFamily="18" charset="0"/>
                          <a:ea typeface="Cambria Math" panose="02040503050406030204" pitchFamily="18" charset="0"/>
                        </a:rPr>
                        <m:t>=</m:t>
                      </m:r>
                      <m:f>
                        <m:fPr>
                          <m:ctrlPr>
                            <a:rPr lang="en-US" altLang="ko-KR" sz="1400" i="1" dirty="0">
                              <a:solidFill>
                                <a:prstClr val="black">
                                  <a:lumMod val="85000"/>
                                  <a:lumOff val="15000"/>
                                </a:prstClr>
                              </a:solidFill>
                              <a:latin typeface="Cambria Math" panose="02040503050406030204" pitchFamily="18" charset="0"/>
                            </a:rPr>
                          </m:ctrlPr>
                        </m:fPr>
                        <m:num>
                          <m:r>
                            <a:rPr lang="en-US" altLang="ko-KR" sz="1400" i="1" dirty="0">
                              <a:solidFill>
                                <a:prstClr val="black">
                                  <a:lumMod val="85000"/>
                                  <a:lumOff val="15000"/>
                                </a:prstClr>
                              </a:solidFill>
                              <a:latin typeface="Cambria Math" panose="02040503050406030204" pitchFamily="18" charset="0"/>
                            </a:rPr>
                            <m:t>𝑁</m:t>
                          </m:r>
                          <m:r>
                            <a:rPr lang="en-US" altLang="ko-KR" sz="1400" i="1" dirty="0">
                              <a:solidFill>
                                <a:prstClr val="black">
                                  <a:lumMod val="85000"/>
                                  <a:lumOff val="15000"/>
                                </a:prstClr>
                              </a:solidFill>
                              <a:latin typeface="Cambria Math" panose="02040503050406030204" pitchFamily="18" charset="0"/>
                            </a:rPr>
                            <m:t>+1</m:t>
                          </m:r>
                        </m:num>
                        <m:den>
                          <m:r>
                            <a:rPr lang="en-US" altLang="ko-KR" sz="1400" i="1" dirty="0">
                              <a:solidFill>
                                <a:prstClr val="black">
                                  <a:lumMod val="85000"/>
                                  <a:lumOff val="15000"/>
                                </a:prstClr>
                              </a:solidFill>
                              <a:latin typeface="Cambria Math" panose="02040503050406030204" pitchFamily="18" charset="0"/>
                            </a:rPr>
                            <m:t>2</m:t>
                          </m:r>
                        </m:den>
                      </m:f>
                      <m:r>
                        <a:rPr lang="en-US" altLang="ko-KR" sz="1400" i="1" dirty="0" smtClean="0">
                          <a:solidFill>
                            <a:prstClr val="black">
                              <a:lumMod val="85000"/>
                              <a:lumOff val="15000"/>
                            </a:prstClr>
                          </a:solidFill>
                          <a:latin typeface="Cambria Math" panose="02040503050406030204" pitchFamily="18" charset="0"/>
                          <a:ea typeface="Cambria Math" panose="02040503050406030204" pitchFamily="18" charset="0"/>
                        </a:rPr>
                        <m:t>∈</m:t>
                      </m:r>
                      <m:r>
                        <m:rPr>
                          <m:sty m:val="p"/>
                        </m:rPr>
                        <a:rPr lang="el-GR" altLang="ko-KR" sz="1400" i="1" dirty="0" smtClean="0">
                          <a:solidFill>
                            <a:prstClr val="black">
                              <a:lumMod val="85000"/>
                              <a:lumOff val="15000"/>
                            </a:prstClr>
                          </a:solidFill>
                          <a:latin typeface="Cambria Math" panose="02040503050406030204" pitchFamily="18" charset="0"/>
                          <a:ea typeface="Cambria Math" panose="02040503050406030204" pitchFamily="18" charset="0"/>
                        </a:rPr>
                        <m:t>Ο</m:t>
                      </m:r>
                      <m:r>
                        <a:rPr lang="en-US" altLang="ko-KR" sz="1400" b="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400" b="0" i="1" dirty="0" smtClean="0">
                          <a:solidFill>
                            <a:prstClr val="black">
                              <a:lumMod val="85000"/>
                              <a:lumOff val="15000"/>
                            </a:prstClr>
                          </a:solidFill>
                          <a:latin typeface="Cambria Math" panose="02040503050406030204" pitchFamily="18" charset="0"/>
                          <a:ea typeface="Cambria Math" panose="02040503050406030204" pitchFamily="18" charset="0"/>
                        </a:rPr>
                        <m:t>𝑛</m:t>
                      </m:r>
                      <m:r>
                        <a:rPr lang="en-US" altLang="ko-KR" sz="1400" b="0" i="1" dirty="0" smtClean="0">
                          <a:solidFill>
                            <a:prstClr val="black">
                              <a:lumMod val="85000"/>
                              <a:lumOff val="15000"/>
                            </a:prstClr>
                          </a:solidFill>
                          <a:latin typeface="Cambria Math" panose="02040503050406030204" pitchFamily="18" charset="0"/>
                          <a:ea typeface="Cambria Math" panose="02040503050406030204" pitchFamily="18" charset="0"/>
                        </a:rPr>
                        <m:t>)</m:t>
                      </m:r>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17" name="직사각형 16">
                <a:extLst>
                  <a:ext uri="{FF2B5EF4-FFF2-40B4-BE49-F238E27FC236}">
                    <a16:creationId xmlns="" xmlns:a16="http://schemas.microsoft.com/office/drawing/2014/main" xmlns:a14="http://schemas.microsoft.com/office/drawing/2010/main" id="{81D6AF9F-E897-434A-99DF-60B4F763043E}"/>
                  </a:ext>
                </a:extLst>
              </p:cNvPr>
              <p:cNvSpPr>
                <a:spLocks noRot="1" noChangeAspect="1" noMove="1" noResize="1" noEditPoints="1" noAdjustHandles="1" noChangeArrowheads="1" noChangeShapeType="1" noTextEdit="1"/>
              </p:cNvSpPr>
              <p:nvPr/>
            </p:nvSpPr>
            <p:spPr>
              <a:xfrm>
                <a:off x="575512" y="5130374"/>
                <a:ext cx="8848775" cy="485902"/>
              </a:xfrm>
              <a:prstGeom prst="rect">
                <a:avLst/>
              </a:prstGeom>
              <a:blipFill rotWithShape="0">
                <a:blip r:embed="rId6"/>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9001427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xmlns="" id="{3AE02DDE-CB75-4E95-8877-65EFEB68672A}"/>
              </a:ext>
            </a:extLst>
          </p:cNvPr>
          <p:cNvPicPr>
            <a:picLocks noChangeAspect="1"/>
          </p:cNvPicPr>
          <p:nvPr/>
        </p:nvPicPr>
        <p:blipFill>
          <a:blip r:embed="rId2"/>
          <a:stretch>
            <a:fillRect/>
          </a:stretch>
        </p:blipFill>
        <p:spPr>
          <a:xfrm>
            <a:off x="580388" y="3682705"/>
            <a:ext cx="8925068" cy="1295263"/>
          </a:xfrm>
          <a:prstGeom prst="rect">
            <a:avLst/>
          </a:prstGeom>
        </p:spPr>
      </p:pic>
      <p:sp>
        <p:nvSpPr>
          <p:cNvPr id="23" name="직사각형 2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4" name="직사각형 2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25" name="직사각형 24">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Consider an algorithm that finds the largest key in the list of given integers. </a:t>
            </a:r>
          </a:p>
        </p:txBody>
      </p:sp>
      <p:sp>
        <p:nvSpPr>
          <p:cNvPr id="45" name="직사각형 44">
            <a:extLst>
              <a:ext uri="{FF2B5EF4-FFF2-40B4-BE49-F238E27FC236}">
                <a16:creationId xmlns:a16="http://schemas.microsoft.com/office/drawing/2014/main" xmlns="" id="{F1B12DA7-C15F-4B00-8AB3-088BA5E0B6A4}"/>
              </a:ext>
            </a:extLst>
          </p:cNvPr>
          <p:cNvSpPr/>
          <p:nvPr/>
        </p:nvSpPr>
        <p:spPr>
          <a:xfrm>
            <a:off x="690341" y="2762617"/>
            <a:ext cx="8619913" cy="805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Problem: Where is the largest key in the S, a set of given integers?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Input: S as the list of integers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Output: Largest index among the elements in S</a:t>
            </a:r>
            <a:endParaRPr lang="ko-KR" altLang="en-US" sz="1300" dirty="0">
              <a:solidFill>
                <a:prstClr val="black">
                  <a:lumMod val="85000"/>
                  <a:lumOff val="15000"/>
                </a:prstClr>
              </a:solidFill>
              <a:latin typeface="SamsungOne 400" panose="020B0503030303020204" pitchFamily="34" charset="0"/>
            </a:endParaRPr>
          </a:p>
        </p:txBody>
      </p:sp>
      <p:grpSp>
        <p:nvGrpSpPr>
          <p:cNvPr id="17" name="그룹 16"/>
          <p:cNvGrpSpPr/>
          <p:nvPr/>
        </p:nvGrpSpPr>
        <p:grpSpPr>
          <a:xfrm>
            <a:off x="361950" y="1322141"/>
            <a:ext cx="9106050" cy="743069"/>
            <a:chOff x="361950" y="1220103"/>
            <a:chExt cx="9106050" cy="743069"/>
          </a:xfrm>
        </p:grpSpPr>
        <p:sp>
          <p:nvSpPr>
            <p:cNvPr id="18" name="직사각형 17">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Finding the Largest</a:t>
              </a:r>
            </a:p>
          </p:txBody>
        </p:sp>
        <p:sp>
          <p:nvSpPr>
            <p:cNvPr id="19" name="TextBox 18">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3.1. An algorithm for finding the largest key</a:t>
              </a:r>
            </a:p>
          </p:txBody>
        </p:sp>
      </p:grpSp>
      <p:grpSp>
        <p:nvGrpSpPr>
          <p:cNvPr id="5" name="그룹 4"/>
          <p:cNvGrpSpPr/>
          <p:nvPr/>
        </p:nvGrpSpPr>
        <p:grpSpPr>
          <a:xfrm>
            <a:off x="573671" y="2394259"/>
            <a:ext cx="8804537" cy="292388"/>
            <a:chOff x="573671" y="2394259"/>
            <a:chExt cx="8804537" cy="292388"/>
          </a:xfrm>
        </p:grpSpPr>
        <p:sp>
          <p:nvSpPr>
            <p:cNvPr id="21" name="직사각형 20">
              <a:extLst>
                <a:ext uri="{FF2B5EF4-FFF2-40B4-BE49-F238E27FC236}">
                  <a16:creationId xmlns:a16="http://schemas.microsoft.com/office/drawing/2014/main" xmlns="" id="{6AF8B6D3-6E65-4E2F-87AC-5EC1E509EFF2}"/>
                </a:ext>
              </a:extLst>
            </p:cNvPr>
            <p:cNvSpPr/>
            <p:nvPr/>
          </p:nvSpPr>
          <p:spPr>
            <a:xfrm>
              <a:off x="1198881" y="2394259"/>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following is the input and output of the algorithm problem to find the largest key.</a:t>
              </a:r>
            </a:p>
          </p:txBody>
        </p:sp>
        <p:grpSp>
          <p:nvGrpSpPr>
            <p:cNvPr id="3" name="그룹 2"/>
            <p:cNvGrpSpPr/>
            <p:nvPr/>
          </p:nvGrpSpPr>
          <p:grpSpPr>
            <a:xfrm>
              <a:off x="573671" y="2426153"/>
              <a:ext cx="655689" cy="228600"/>
              <a:chOff x="573671" y="2706170"/>
              <a:chExt cx="655689" cy="228600"/>
            </a:xfrm>
          </p:grpSpPr>
          <p:sp>
            <p:nvSpPr>
              <p:cNvPr id="26" name="모서리가 둥근 직사각형 34">
                <a:extLst>
                  <a:ext uri="{FF2B5EF4-FFF2-40B4-BE49-F238E27FC236}">
                    <a16:creationId xmlns:a16="http://schemas.microsoft.com/office/drawing/2014/main" xmlns="" id="{D848658A-F456-404D-93E1-CD4D94E5F878}"/>
                  </a:ext>
                </a:extLst>
              </p:cNvPr>
              <p:cNvSpPr/>
              <p:nvPr/>
            </p:nvSpPr>
            <p:spPr>
              <a:xfrm>
                <a:off x="573671" y="2706170"/>
                <a:ext cx="655689"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sp>
            <p:nvSpPr>
              <p:cNvPr id="27" name="직사각형 26">
                <a:extLst>
                  <a:ext uri="{FF2B5EF4-FFF2-40B4-BE49-F238E27FC236}">
                    <a16:creationId xmlns:a16="http://schemas.microsoft.com/office/drawing/2014/main" xmlns="" id="{A695EBF4-9F5F-44E9-952B-50E015707F27}"/>
                  </a:ext>
                </a:extLst>
              </p:cNvPr>
              <p:cNvSpPr/>
              <p:nvPr/>
            </p:nvSpPr>
            <p:spPr>
              <a:xfrm>
                <a:off x="814611" y="2748173"/>
                <a:ext cx="384270"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smtClean="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33" name="그림 32">
                <a:extLst>
                  <a:ext uri="{FF2B5EF4-FFF2-40B4-BE49-F238E27FC236}">
                    <a16:creationId xmlns:a16="http://schemas.microsoft.com/office/drawing/2014/main" xmlns="" id="{0C92A834-6A60-4E87-9B32-3A487E759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730" y="2739709"/>
                <a:ext cx="146322" cy="146322"/>
              </a:xfrm>
              <a:prstGeom prst="rect">
                <a:avLst/>
              </a:prstGeom>
            </p:spPr>
          </p:pic>
        </p:grpSp>
      </p:grpSp>
    </p:spTree>
    <p:extLst>
      <p:ext uri="{BB962C8B-B14F-4D97-AF65-F5344CB8AC3E}">
        <p14:creationId xmlns:p14="http://schemas.microsoft.com/office/powerpoint/2010/main" val="23701234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06206" y="2698951"/>
            <a:ext cx="7118729" cy="2820216"/>
            <a:chOff x="606206" y="2698951"/>
            <a:chExt cx="7118729" cy="2820216"/>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2254085" y="3736908"/>
              <a:ext cx="5470850" cy="354564"/>
              <a:chOff x="3060441" y="2873829"/>
              <a:chExt cx="5470850" cy="354564"/>
            </a:xfrm>
            <a:solidFill>
              <a:srgbClr val="ECEFF6"/>
            </a:solidFill>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F5F1860C-ED6C-4CB8-86F7-DB0D16858BD8}"/>
                </a:ext>
              </a:extLst>
            </p:cNvPr>
            <p:cNvSpPr/>
            <p:nvPr/>
          </p:nvSpPr>
          <p:spPr>
            <a:xfrm>
              <a:off x="1602207" y="3736908"/>
              <a:ext cx="37542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S:</a:t>
              </a:r>
              <a:endParaRPr lang="ko-KR" altLang="en-US" dirty="0">
                <a:solidFill>
                  <a:srgbClr val="193EB0"/>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xmlns="" id="{B824C000-A18E-4146-A5A1-64F966A29EBA}"/>
                    </a:ext>
                  </a:extLst>
                </p:cNvPr>
                <p:cNvSpPr/>
                <p:nvPr/>
              </p:nvSpPr>
              <p:spPr>
                <a:xfrm>
                  <a:off x="977872" y="4401840"/>
                  <a:ext cx="999759" cy="369332"/>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r>
                          <a:rPr lang="en-US" altLang="ko-KR" i="1" dirty="0" smtClean="0">
                            <a:solidFill>
                              <a:srgbClr val="193EB0"/>
                            </a:solidFill>
                            <a:latin typeface="Cambria Math" panose="02040503050406030204" pitchFamily="18" charset="0"/>
                          </a:rPr>
                          <m:t>𝑙𝑎𝑟𝑔𝑒𝑠𝑡</m:t>
                        </m:r>
                      </m:oMath>
                    </m:oMathPara>
                  </a14:m>
                  <a:endParaRPr lang="ko-KR" altLang="en-US" dirty="0">
                    <a:solidFill>
                      <a:srgbClr val="193EB0"/>
                    </a:solidFill>
                    <a:latin typeface="SamsungOne 400" panose="020B0503030303020204" pitchFamily="34" charset="0"/>
                  </a:endParaRPr>
                </a:p>
              </p:txBody>
            </p:sp>
          </mc:Choice>
          <mc:Fallback xmlns="">
            <p:sp>
              <p:nvSpPr>
                <p:cNvPr id="24" name="직사각형 23">
                  <a:extLst>
                    <a:ext uri="{FF2B5EF4-FFF2-40B4-BE49-F238E27FC236}">
                      <a16:creationId xmlns:a16="http://schemas.microsoft.com/office/drawing/2014/main" id="{B824C000-A18E-4146-A5A1-64F966A29EBA}"/>
                    </a:ext>
                  </a:extLst>
                </p:cNvPr>
                <p:cNvSpPr>
                  <a:spLocks noRot="1" noChangeAspect="1" noMove="1" noResize="1" noEditPoints="1" noAdjustHandles="1" noChangeArrowheads="1" noChangeShapeType="1" noTextEdit="1"/>
                </p:cNvSpPr>
                <p:nvPr/>
              </p:nvSpPr>
              <p:spPr>
                <a:xfrm>
                  <a:off x="977872" y="4401840"/>
                  <a:ext cx="999759" cy="369332"/>
                </a:xfrm>
                <a:prstGeom prst="rect">
                  <a:avLst/>
                </a:prstGeom>
                <a:blipFill>
                  <a:blip r:embed="rId2"/>
                  <a:stretch>
                    <a:fillRect b="-13115"/>
                  </a:stretch>
                </a:blipFill>
              </p:spPr>
              <p:txBody>
                <a:bodyPr/>
                <a:lstStyle/>
                <a:p>
                  <a:r>
                    <a:rPr lang="ko-KR" altLang="en-US">
                      <a:noFill/>
                    </a:rPr>
                    <a:t> </a:t>
                  </a:r>
                </a:p>
              </p:txBody>
            </p:sp>
          </mc:Fallback>
        </mc:AlternateContent>
        <p:sp>
          <p:nvSpPr>
            <p:cNvPr id="26" name="직사각형 25">
              <a:extLst>
                <a:ext uri="{FF2B5EF4-FFF2-40B4-BE49-F238E27FC236}">
                  <a16:creationId xmlns:a16="http://schemas.microsoft.com/office/drawing/2014/main" xmlns="" id="{591BD4A2-A0C7-430A-A393-D0C68402368A}"/>
                </a:ext>
              </a:extLst>
            </p:cNvPr>
            <p:cNvSpPr/>
            <p:nvPr/>
          </p:nvSpPr>
          <p:spPr>
            <a:xfrm>
              <a:off x="2254088" y="442593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FF0000"/>
                  </a:solidFill>
                  <a:latin typeface="SamsungOne 400" panose="020B0503030303020204" pitchFamily="34" charset="0"/>
                </a:rPr>
                <a:t>0</a:t>
              </a:r>
              <a:endParaRPr lang="ko-KR" altLang="en-US" sz="1300" dirty="0">
                <a:solidFill>
                  <a:srgbClr val="FF0000"/>
                </a:solidFill>
                <a:latin typeface="SamsungOne 400" panose="020B0503030303020204" pitchFamily="34" charset="0"/>
              </a:endParaRPr>
            </a:p>
          </p:txBody>
        </p:sp>
        <p:cxnSp>
          <p:nvCxnSpPr>
            <p:cNvPr id="28" name="직선 연결선 27">
              <a:extLst>
                <a:ext uri="{FF2B5EF4-FFF2-40B4-BE49-F238E27FC236}">
                  <a16:creationId xmlns:a16="http://schemas.microsoft.com/office/drawing/2014/main" xmlns="" id="{D43DAB8C-99BC-4728-8508-D4E459AE5BD0}"/>
                </a:ext>
              </a:extLst>
            </p:cNvPr>
            <p:cNvCxnSpPr>
              <a:cxnSpLocks/>
              <a:stCxn id="7" idx="2"/>
              <a:endCxn id="26" idx="0"/>
            </p:cNvCxnSpPr>
            <p:nvPr/>
          </p:nvCxnSpPr>
          <p:spPr>
            <a:xfrm>
              <a:off x="2431367" y="4091472"/>
              <a:ext cx="3" cy="334467"/>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9" name="그룹 28">
              <a:extLst>
                <a:ext uri="{FF2B5EF4-FFF2-40B4-BE49-F238E27FC236}">
                  <a16:creationId xmlns:a16="http://schemas.microsoft.com/office/drawing/2014/main" xmlns="" id="{E09E8ED3-290A-4913-8D01-AC290470FA2B}"/>
                </a:ext>
              </a:extLst>
            </p:cNvPr>
            <p:cNvGrpSpPr/>
            <p:nvPr/>
          </p:nvGrpSpPr>
          <p:grpSpPr>
            <a:xfrm>
              <a:off x="2254085" y="3361738"/>
              <a:ext cx="5470850" cy="354564"/>
              <a:chOff x="3060441" y="2873829"/>
              <a:chExt cx="5470850" cy="354564"/>
            </a:xfrm>
          </p:grpSpPr>
          <p:sp>
            <p:nvSpPr>
              <p:cNvPr id="30" name="직사각형 29">
                <a:extLst>
                  <a:ext uri="{FF2B5EF4-FFF2-40B4-BE49-F238E27FC236}">
                    <a16:creationId xmlns:a16="http://schemas.microsoft.com/office/drawing/2014/main" xmlns="" id="{88EB60AD-C3FF-4F2C-91D2-5B64DFAA1F18}"/>
                  </a:ext>
                </a:extLst>
              </p:cNvPr>
              <p:cNvSpPr/>
              <p:nvPr/>
            </p:nvSpPr>
            <p:spPr>
              <a:xfrm>
                <a:off x="306044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DA3EC45C-9100-4D16-A96F-B01C10612138}"/>
                  </a:ext>
                </a:extLst>
              </p:cNvPr>
              <p:cNvSpPr/>
              <p:nvPr/>
            </p:nvSpPr>
            <p:spPr>
              <a:xfrm>
                <a:off x="379133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2E7ACE36-4EA5-4A35-8DD8-DE38F62A785D}"/>
                  </a:ext>
                </a:extLst>
              </p:cNvPr>
              <p:cNvSpPr/>
              <p:nvPr/>
            </p:nvSpPr>
            <p:spPr>
              <a:xfrm>
                <a:off x="452223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62CBDAA4-FE8B-4BA6-9053-02C6671E5504}"/>
                  </a:ext>
                </a:extLst>
              </p:cNvPr>
              <p:cNvSpPr/>
              <p:nvPr/>
            </p:nvSpPr>
            <p:spPr>
              <a:xfrm>
                <a:off x="5253135"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73B8D6D-251A-4E3C-95D6-0FDC84593A14}"/>
                  </a:ext>
                </a:extLst>
              </p:cNvPr>
              <p:cNvSpPr/>
              <p:nvPr/>
            </p:nvSpPr>
            <p:spPr>
              <a:xfrm>
                <a:off x="5984033"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0C04929B-7C4F-43DB-9921-1A0C5890AE57}"/>
                  </a:ext>
                </a:extLst>
              </p:cNvPr>
              <p:cNvSpPr/>
              <p:nvPr/>
            </p:nvSpPr>
            <p:spPr>
              <a:xfrm>
                <a:off x="671493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05FA3D4E-9F30-478F-9AAC-9061E831999C}"/>
                  </a:ext>
                </a:extLst>
              </p:cNvPr>
              <p:cNvSpPr/>
              <p:nvPr/>
            </p:nvSpPr>
            <p:spPr>
              <a:xfrm>
                <a:off x="744582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29D70840-53BF-4F6F-90F3-020B1287CA57}"/>
                  </a:ext>
                </a:extLst>
              </p:cNvPr>
              <p:cNvSpPr/>
              <p:nvPr/>
            </p:nvSpPr>
            <p:spPr>
              <a:xfrm>
                <a:off x="817672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grpSp>
        <p:sp>
          <p:nvSpPr>
            <p:cNvPr id="43" name="직사각형 42">
              <a:extLst>
                <a:ext uri="{FF2B5EF4-FFF2-40B4-BE49-F238E27FC236}">
                  <a16:creationId xmlns:a16="http://schemas.microsoft.com/office/drawing/2014/main" xmlns="" id="{0CDCCB84-66D9-4146-97E4-B4E9E274F3FA}"/>
                </a:ext>
              </a:extLst>
            </p:cNvPr>
            <p:cNvSpPr/>
            <p:nvPr/>
          </p:nvSpPr>
          <p:spPr>
            <a:xfrm>
              <a:off x="2254085" y="2743620"/>
              <a:ext cx="354564"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cxnSp>
          <p:nvCxnSpPr>
            <p:cNvPr id="44" name="직선 연결선 43">
              <a:extLst>
                <a:ext uri="{FF2B5EF4-FFF2-40B4-BE49-F238E27FC236}">
                  <a16:creationId xmlns:a16="http://schemas.microsoft.com/office/drawing/2014/main" xmlns="" id="{A8A3A33D-3003-4160-B573-4014AFEAB3CB}"/>
                </a:ext>
              </a:extLst>
            </p:cNvPr>
            <p:cNvCxnSpPr>
              <a:cxnSpLocks/>
              <a:stCxn id="30" idx="0"/>
              <a:endCxn id="43" idx="2"/>
            </p:cNvCxnSpPr>
            <p:nvPr/>
          </p:nvCxnSpPr>
          <p:spPr>
            <a:xfrm flipV="1">
              <a:off x="2431367" y="3023615"/>
              <a:ext cx="0" cy="338123"/>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직사각형 44">
                  <a:extLst>
                    <a:ext uri="{FF2B5EF4-FFF2-40B4-BE49-F238E27FC236}">
                      <a16:creationId xmlns:a16="http://schemas.microsoft.com/office/drawing/2014/main" xmlns="" id="{E16D6CB4-13B1-4F50-A3F4-268A8EFC8F76}"/>
                    </a:ext>
                  </a:extLst>
                </p:cNvPr>
                <p:cNvSpPr/>
                <p:nvPr/>
              </p:nvSpPr>
              <p:spPr>
                <a:xfrm>
                  <a:off x="1631414" y="2698951"/>
                  <a:ext cx="317010" cy="369332"/>
                </a:xfrm>
                <a:prstGeom prst="rect">
                  <a:avLst/>
                </a:prstGeom>
              </p:spPr>
              <p:txBody>
                <a:bodyPr wrap="none">
                  <a:spAutoFit/>
                </a:bodyPr>
                <a:lstStyle/>
                <a:p>
                  <a:pPr algn="r"/>
                  <a14:m>
                    <m:oMathPara xmlns:m="http://schemas.openxmlformats.org/officeDocument/2006/math">
                      <m:oMathParaPr>
                        <m:jc m:val="centerGroup"/>
                      </m:oMathParaPr>
                      <m:oMath xmlns:m="http://schemas.openxmlformats.org/officeDocument/2006/math">
                        <m:r>
                          <a:rPr lang="en-US" altLang="ko-KR" i="1" dirty="0" smtClean="0">
                            <a:solidFill>
                              <a:srgbClr val="193EB0"/>
                            </a:solidFill>
                            <a:latin typeface="Cambria Math" panose="02040503050406030204" pitchFamily="18" charset="0"/>
                          </a:rPr>
                          <m:t>𝑖</m:t>
                        </m:r>
                      </m:oMath>
                    </m:oMathPara>
                  </a14:m>
                  <a:endParaRPr lang="ko-KR" altLang="en-US" dirty="0">
                    <a:solidFill>
                      <a:srgbClr val="193EB0"/>
                    </a:solidFill>
                    <a:latin typeface="SamsungOne 400" panose="020B0503030303020204" pitchFamily="34" charset="0"/>
                  </a:endParaRPr>
                </a:p>
              </p:txBody>
            </p:sp>
          </mc:Choice>
          <mc:Fallback xmlns="">
            <p:sp>
              <p:nvSpPr>
                <p:cNvPr id="45" name="직사각형 44">
                  <a:extLst>
                    <a:ext uri="{FF2B5EF4-FFF2-40B4-BE49-F238E27FC236}">
                      <a16:creationId xmlns:a16="http://schemas.microsoft.com/office/drawing/2014/main" id="{E16D6CB4-13B1-4F50-A3F4-268A8EFC8F76}"/>
                    </a:ext>
                  </a:extLst>
                </p:cNvPr>
                <p:cNvSpPr>
                  <a:spLocks noRot="1" noChangeAspect="1" noMove="1" noResize="1" noEditPoints="1" noAdjustHandles="1" noChangeArrowheads="1" noChangeShapeType="1" noTextEdit="1"/>
                </p:cNvSpPr>
                <p:nvPr/>
              </p:nvSpPr>
              <p:spPr>
                <a:xfrm>
                  <a:off x="1631414" y="2698951"/>
                  <a:ext cx="317010"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xmlns="" id="{6AF18ACC-1AEF-4450-A37D-E1A957F93834}"/>
                    </a:ext>
                  </a:extLst>
                </p:cNvPr>
                <p:cNvSpPr/>
                <p:nvPr/>
              </p:nvSpPr>
              <p:spPr>
                <a:xfrm>
                  <a:off x="606209" y="4773119"/>
                  <a:ext cx="1371421" cy="3693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r>
                          <a:rPr lang="en-US" altLang="ko-KR" i="1" dirty="0" smtClean="0">
                            <a:solidFill>
                              <a:srgbClr val="193EB0"/>
                            </a:solidFill>
                            <a:latin typeface="Cambria Math" panose="02040503050406030204" pitchFamily="18" charset="0"/>
                          </a:rPr>
                          <m:t>𝑆</m:t>
                        </m:r>
                        <m:r>
                          <a:rPr lang="en-US" altLang="ko-KR" i="1" dirty="0" smtClean="0">
                            <a:solidFill>
                              <a:srgbClr val="193EB0"/>
                            </a:solidFill>
                            <a:latin typeface="Cambria Math" panose="02040503050406030204" pitchFamily="18" charset="0"/>
                          </a:rPr>
                          <m:t>[</m:t>
                        </m:r>
                        <m:r>
                          <a:rPr lang="en-US" altLang="ko-KR" i="1" dirty="0" smtClean="0">
                            <a:solidFill>
                              <a:srgbClr val="193EB0"/>
                            </a:solidFill>
                            <a:latin typeface="Cambria Math" panose="02040503050406030204" pitchFamily="18" charset="0"/>
                          </a:rPr>
                          <m:t>𝑙𝑎𝑟𝑔𝑒𝑠𝑡</m:t>
                        </m:r>
                        <m:r>
                          <a:rPr lang="en-US" altLang="ko-KR" i="1" dirty="0" smtClean="0">
                            <a:solidFill>
                              <a:srgbClr val="193EB0"/>
                            </a:solidFill>
                            <a:latin typeface="Cambria Math" panose="02040503050406030204" pitchFamily="18" charset="0"/>
                          </a:rPr>
                          <m:t>]</m:t>
                        </m:r>
                      </m:oMath>
                    </m:oMathPara>
                  </a14:m>
                  <a:endParaRPr lang="ko-KR" altLang="en-US" dirty="0">
                    <a:solidFill>
                      <a:srgbClr val="193EB0"/>
                    </a:solidFill>
                    <a:latin typeface="SamsungOne 400" panose="020B0503030303020204" pitchFamily="34" charset="0"/>
                  </a:endParaRPr>
                </a:p>
              </p:txBody>
            </p:sp>
          </mc:Choice>
          <mc:Fallback xmlns="">
            <p:sp>
              <p:nvSpPr>
                <p:cNvPr id="47" name="직사각형 46">
                  <a:extLst>
                    <a:ext uri="{FF2B5EF4-FFF2-40B4-BE49-F238E27FC236}">
                      <a16:creationId xmlns:a16="http://schemas.microsoft.com/office/drawing/2014/main" id="{6AF18ACC-1AEF-4450-A37D-E1A957F93834}"/>
                    </a:ext>
                  </a:extLst>
                </p:cNvPr>
                <p:cNvSpPr>
                  <a:spLocks noRot="1" noChangeAspect="1" noMove="1" noResize="1" noEditPoints="1" noAdjustHandles="1" noChangeArrowheads="1" noChangeShapeType="1" noTextEdit="1"/>
                </p:cNvSpPr>
                <p:nvPr/>
              </p:nvSpPr>
              <p:spPr>
                <a:xfrm>
                  <a:off x="606209" y="4773119"/>
                  <a:ext cx="1371421" cy="369332"/>
                </a:xfrm>
                <a:prstGeom prst="rect">
                  <a:avLst/>
                </a:prstGeom>
                <a:blipFill>
                  <a:blip r:embed="rId4"/>
                  <a:stretch>
                    <a:fillRect r="-1778" b="-14754"/>
                  </a:stretch>
                </a:blipFill>
              </p:spPr>
              <p:txBody>
                <a:bodyPr/>
                <a:lstStyle/>
                <a:p>
                  <a:r>
                    <a:rPr lang="ko-KR" altLang="en-US">
                      <a:noFill/>
                    </a:rPr>
                    <a:t> </a:t>
                  </a:r>
                </a:p>
              </p:txBody>
            </p:sp>
          </mc:Fallback>
        </mc:AlternateContent>
        <p:sp>
          <p:nvSpPr>
            <p:cNvPr id="48" name="직사각형 47">
              <a:extLst>
                <a:ext uri="{FF2B5EF4-FFF2-40B4-BE49-F238E27FC236}">
                  <a16:creationId xmlns:a16="http://schemas.microsoft.com/office/drawing/2014/main" xmlns="" id="{8C83F2E4-568A-41AF-BF01-9037FF9EB389}"/>
                </a:ext>
              </a:extLst>
            </p:cNvPr>
            <p:cNvSpPr/>
            <p:nvPr/>
          </p:nvSpPr>
          <p:spPr>
            <a:xfrm>
              <a:off x="2254088" y="4787887"/>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xmlns="" id="{76E98789-E6E3-48B4-B7B4-BA9B441F61B3}"/>
                    </a:ext>
                  </a:extLst>
                </p:cNvPr>
                <p:cNvSpPr/>
                <p:nvPr/>
              </p:nvSpPr>
              <p:spPr>
                <a:xfrm>
                  <a:off x="606206" y="5149835"/>
                  <a:ext cx="1371421" cy="3693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r>
                          <a:rPr lang="en-US" altLang="ko-KR" i="1" dirty="0" smtClean="0">
                            <a:solidFill>
                              <a:srgbClr val="193EB0"/>
                            </a:solidFill>
                            <a:latin typeface="Cambria Math" panose="02040503050406030204" pitchFamily="18" charset="0"/>
                          </a:rPr>
                          <m:t>𝑆</m:t>
                        </m:r>
                        <m:r>
                          <a:rPr lang="en-US" altLang="ko-KR" i="1" dirty="0" smtClean="0">
                            <a:solidFill>
                              <a:srgbClr val="193EB0"/>
                            </a:solidFill>
                            <a:latin typeface="Cambria Math" panose="02040503050406030204" pitchFamily="18" charset="0"/>
                          </a:rPr>
                          <m:t>[</m:t>
                        </m:r>
                        <m:r>
                          <a:rPr lang="en-US" altLang="ko-KR" b="0" i="1" dirty="0" smtClean="0">
                            <a:solidFill>
                              <a:srgbClr val="193EB0"/>
                            </a:solidFill>
                            <a:latin typeface="Cambria Math" panose="02040503050406030204" pitchFamily="18" charset="0"/>
                          </a:rPr>
                          <m:t>𝑖</m:t>
                        </m:r>
                        <m:r>
                          <a:rPr lang="en-US" altLang="ko-KR" i="1" dirty="0" smtClean="0">
                            <a:solidFill>
                              <a:srgbClr val="193EB0"/>
                            </a:solidFill>
                            <a:latin typeface="Cambria Math" panose="02040503050406030204" pitchFamily="18" charset="0"/>
                          </a:rPr>
                          <m:t>]</m:t>
                        </m:r>
                      </m:oMath>
                    </m:oMathPara>
                  </a14:m>
                  <a:endParaRPr lang="ko-KR" altLang="en-US" dirty="0">
                    <a:solidFill>
                      <a:srgbClr val="193EB0"/>
                    </a:solidFill>
                    <a:latin typeface="SamsungOne 400" panose="020B0503030303020204" pitchFamily="34" charset="0"/>
                  </a:endParaRPr>
                </a:p>
              </p:txBody>
            </p:sp>
          </mc:Choice>
          <mc:Fallback xmlns="">
            <p:sp>
              <p:nvSpPr>
                <p:cNvPr id="49" name="직사각형 48">
                  <a:extLst>
                    <a:ext uri="{FF2B5EF4-FFF2-40B4-BE49-F238E27FC236}">
                      <a16:creationId xmlns:a16="http://schemas.microsoft.com/office/drawing/2014/main" id="{76E98789-E6E3-48B4-B7B4-BA9B441F61B3}"/>
                    </a:ext>
                  </a:extLst>
                </p:cNvPr>
                <p:cNvSpPr>
                  <a:spLocks noRot="1" noChangeAspect="1" noMove="1" noResize="1" noEditPoints="1" noAdjustHandles="1" noChangeArrowheads="1" noChangeShapeType="1" noTextEdit="1"/>
                </p:cNvSpPr>
                <p:nvPr/>
              </p:nvSpPr>
              <p:spPr>
                <a:xfrm>
                  <a:off x="606206" y="5149835"/>
                  <a:ext cx="1371421" cy="369332"/>
                </a:xfrm>
                <a:prstGeom prst="rect">
                  <a:avLst/>
                </a:prstGeom>
                <a:blipFill>
                  <a:blip r:embed="rId5"/>
                  <a:stretch>
                    <a:fillRect r="-1778" b="-16667"/>
                  </a:stretch>
                </a:blipFill>
              </p:spPr>
              <p:txBody>
                <a:bodyPr/>
                <a:lstStyle/>
                <a:p>
                  <a:r>
                    <a:rPr lang="ko-KR" altLang="en-US">
                      <a:noFill/>
                    </a:rPr>
                    <a:t> </a:t>
                  </a:r>
                </a:p>
              </p:txBody>
            </p:sp>
          </mc:Fallback>
        </mc:AlternateContent>
        <p:sp>
          <p:nvSpPr>
            <p:cNvPr id="50" name="직사각형 49">
              <a:extLst>
                <a:ext uri="{FF2B5EF4-FFF2-40B4-BE49-F238E27FC236}">
                  <a16:creationId xmlns:a16="http://schemas.microsoft.com/office/drawing/2014/main" xmlns="" id="{D4E812B8-ADA3-41D9-A69B-3BFA896F3C1B}"/>
                </a:ext>
              </a:extLst>
            </p:cNvPr>
            <p:cNvSpPr/>
            <p:nvPr/>
          </p:nvSpPr>
          <p:spPr>
            <a:xfrm>
              <a:off x="2254085" y="5164603"/>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grpSp>
      <p:sp>
        <p:nvSpPr>
          <p:cNvPr id="52" name="직사각형 5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3" name="직사각형 5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54" name="직사각형 53">
            <a:extLst>
              <a:ext uri="{FF2B5EF4-FFF2-40B4-BE49-F238E27FC236}">
                <a16:creationId xmlns:a16="http://schemas.microsoft.com/office/drawing/2014/main" xmlns="" id="{90EFA62F-9637-4E5A-AAB1-9E61461D75DD}"/>
              </a:ext>
            </a:extLst>
          </p:cNvPr>
          <p:cNvSpPr/>
          <p:nvPr/>
        </p:nvSpPr>
        <p:spPr>
          <a:xfrm>
            <a:off x="580388" y="2118234"/>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The largest key finding algorithm can be implemented in a similar way as the sequential search algorithm, First, assume that the location of the largest key is the first element of S.</a:t>
            </a:r>
          </a:p>
        </p:txBody>
      </p:sp>
      <p:grpSp>
        <p:nvGrpSpPr>
          <p:cNvPr id="38" name="그룹 37"/>
          <p:cNvGrpSpPr/>
          <p:nvPr/>
        </p:nvGrpSpPr>
        <p:grpSpPr>
          <a:xfrm>
            <a:off x="361950" y="1322141"/>
            <a:ext cx="9106050" cy="743069"/>
            <a:chOff x="361950" y="1220103"/>
            <a:chExt cx="9106050" cy="743069"/>
          </a:xfrm>
        </p:grpSpPr>
        <p:sp>
          <p:nvSpPr>
            <p:cNvPr id="39" name="직사각형 3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Finding the Largest</a:t>
              </a:r>
            </a:p>
          </p:txBody>
        </p:sp>
        <p:sp>
          <p:nvSpPr>
            <p:cNvPr id="40" name="TextBox 39">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3.1. An algorithm for finding the largest key</a:t>
              </a:r>
            </a:p>
          </p:txBody>
        </p:sp>
      </p:grpSp>
    </p:spTree>
    <p:extLst>
      <p:ext uri="{BB962C8B-B14F-4D97-AF65-F5344CB8AC3E}">
        <p14:creationId xmlns:p14="http://schemas.microsoft.com/office/powerpoint/2010/main" val="9757357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06206" y="2698951"/>
            <a:ext cx="7118729" cy="2820216"/>
            <a:chOff x="606206" y="2698951"/>
            <a:chExt cx="7118729" cy="2820216"/>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2254085" y="3736908"/>
              <a:ext cx="5470850" cy="354564"/>
              <a:chOff x="3060441" y="2873829"/>
              <a:chExt cx="5470850" cy="354564"/>
            </a:xfrm>
            <a:solidFill>
              <a:srgbClr val="ECEFF6"/>
            </a:solidFill>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F5F1860C-ED6C-4CB8-86F7-DB0D16858BD8}"/>
                </a:ext>
              </a:extLst>
            </p:cNvPr>
            <p:cNvSpPr/>
            <p:nvPr/>
          </p:nvSpPr>
          <p:spPr>
            <a:xfrm>
              <a:off x="1602207" y="3736908"/>
              <a:ext cx="37542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S:</a:t>
              </a:r>
              <a:endParaRPr lang="ko-KR" altLang="en-US" dirty="0">
                <a:solidFill>
                  <a:srgbClr val="193EB0"/>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xmlns="" id="{B824C000-A18E-4146-A5A1-64F966A29EBA}"/>
                    </a:ext>
                  </a:extLst>
                </p:cNvPr>
                <p:cNvSpPr/>
                <p:nvPr/>
              </p:nvSpPr>
              <p:spPr>
                <a:xfrm>
                  <a:off x="977872" y="4401840"/>
                  <a:ext cx="999759" cy="369332"/>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r>
                          <a:rPr lang="en-US" altLang="ko-KR" i="1" dirty="0" smtClean="0">
                            <a:solidFill>
                              <a:srgbClr val="193EB0"/>
                            </a:solidFill>
                            <a:latin typeface="Cambria Math" panose="02040503050406030204" pitchFamily="18" charset="0"/>
                          </a:rPr>
                          <m:t>𝑙𝑎𝑟𝑔𝑒𝑠𝑡</m:t>
                        </m:r>
                      </m:oMath>
                    </m:oMathPara>
                  </a14:m>
                  <a:endParaRPr lang="ko-KR" altLang="en-US" dirty="0">
                    <a:solidFill>
                      <a:srgbClr val="193EB0"/>
                    </a:solidFill>
                    <a:latin typeface="SamsungOne 400" panose="020B0503030303020204" pitchFamily="34" charset="0"/>
                  </a:endParaRPr>
                </a:p>
              </p:txBody>
            </p:sp>
          </mc:Choice>
          <mc:Fallback xmlns="">
            <p:sp>
              <p:nvSpPr>
                <p:cNvPr id="24" name="직사각형 23">
                  <a:extLst>
                    <a:ext uri="{FF2B5EF4-FFF2-40B4-BE49-F238E27FC236}">
                      <a16:creationId xmlns:a16="http://schemas.microsoft.com/office/drawing/2014/main" id="{B824C000-A18E-4146-A5A1-64F966A29EBA}"/>
                    </a:ext>
                  </a:extLst>
                </p:cNvPr>
                <p:cNvSpPr>
                  <a:spLocks noRot="1" noChangeAspect="1" noMove="1" noResize="1" noEditPoints="1" noAdjustHandles="1" noChangeArrowheads="1" noChangeShapeType="1" noTextEdit="1"/>
                </p:cNvSpPr>
                <p:nvPr/>
              </p:nvSpPr>
              <p:spPr>
                <a:xfrm>
                  <a:off x="977872" y="4401840"/>
                  <a:ext cx="999759" cy="369332"/>
                </a:xfrm>
                <a:prstGeom prst="rect">
                  <a:avLst/>
                </a:prstGeom>
                <a:blipFill>
                  <a:blip r:embed="rId2"/>
                  <a:stretch>
                    <a:fillRect b="-13115"/>
                  </a:stretch>
                </a:blipFill>
              </p:spPr>
              <p:txBody>
                <a:bodyPr/>
                <a:lstStyle/>
                <a:p>
                  <a:r>
                    <a:rPr lang="ko-KR" altLang="en-US">
                      <a:noFill/>
                    </a:rPr>
                    <a:t> </a:t>
                  </a:r>
                </a:p>
              </p:txBody>
            </p:sp>
          </mc:Fallback>
        </mc:AlternateContent>
        <p:sp>
          <p:nvSpPr>
            <p:cNvPr id="26" name="직사각형 25">
              <a:extLst>
                <a:ext uri="{FF2B5EF4-FFF2-40B4-BE49-F238E27FC236}">
                  <a16:creationId xmlns:a16="http://schemas.microsoft.com/office/drawing/2014/main" xmlns="" id="{591BD4A2-A0C7-430A-A393-D0C68402368A}"/>
                </a:ext>
              </a:extLst>
            </p:cNvPr>
            <p:cNvSpPr/>
            <p:nvPr/>
          </p:nvSpPr>
          <p:spPr>
            <a:xfrm>
              <a:off x="2254088" y="442593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FF0000"/>
                  </a:solidFill>
                  <a:latin typeface="SamsungOne 400" panose="020B0503030303020204" pitchFamily="34" charset="0"/>
                </a:rPr>
                <a:t>0</a:t>
              </a:r>
              <a:endParaRPr lang="ko-KR" altLang="en-US" sz="1300" dirty="0">
                <a:solidFill>
                  <a:srgbClr val="FF0000"/>
                </a:solidFill>
                <a:latin typeface="SamsungOne 400" panose="020B0503030303020204" pitchFamily="34" charset="0"/>
              </a:endParaRPr>
            </a:p>
          </p:txBody>
        </p:sp>
        <p:cxnSp>
          <p:nvCxnSpPr>
            <p:cNvPr id="28" name="직선 연결선 27">
              <a:extLst>
                <a:ext uri="{FF2B5EF4-FFF2-40B4-BE49-F238E27FC236}">
                  <a16:creationId xmlns:a16="http://schemas.microsoft.com/office/drawing/2014/main" xmlns="" id="{D43DAB8C-99BC-4728-8508-D4E459AE5BD0}"/>
                </a:ext>
              </a:extLst>
            </p:cNvPr>
            <p:cNvCxnSpPr>
              <a:cxnSpLocks/>
              <a:stCxn id="7" idx="2"/>
              <a:endCxn id="26" idx="0"/>
            </p:cNvCxnSpPr>
            <p:nvPr/>
          </p:nvCxnSpPr>
          <p:spPr>
            <a:xfrm>
              <a:off x="2431367" y="4091472"/>
              <a:ext cx="3" cy="334467"/>
            </a:xfrm>
            <a:prstGeom prst="line">
              <a:avLst/>
            </a:prstGeom>
            <a:ln w="19050">
              <a:solidFill>
                <a:schemeClr val="tx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grpSp>
          <p:nvGrpSpPr>
            <p:cNvPr id="29" name="그룹 28">
              <a:extLst>
                <a:ext uri="{FF2B5EF4-FFF2-40B4-BE49-F238E27FC236}">
                  <a16:creationId xmlns:a16="http://schemas.microsoft.com/office/drawing/2014/main" xmlns="" id="{E09E8ED3-290A-4913-8D01-AC290470FA2B}"/>
                </a:ext>
              </a:extLst>
            </p:cNvPr>
            <p:cNvGrpSpPr/>
            <p:nvPr/>
          </p:nvGrpSpPr>
          <p:grpSpPr>
            <a:xfrm>
              <a:off x="2254085" y="3361738"/>
              <a:ext cx="5470850" cy="354564"/>
              <a:chOff x="3060441" y="2873829"/>
              <a:chExt cx="5470850" cy="354564"/>
            </a:xfrm>
          </p:grpSpPr>
          <p:sp>
            <p:nvSpPr>
              <p:cNvPr id="30" name="직사각형 29">
                <a:extLst>
                  <a:ext uri="{FF2B5EF4-FFF2-40B4-BE49-F238E27FC236}">
                    <a16:creationId xmlns:a16="http://schemas.microsoft.com/office/drawing/2014/main" xmlns="" id="{88EB60AD-C3FF-4F2C-91D2-5B64DFAA1F18}"/>
                  </a:ext>
                </a:extLst>
              </p:cNvPr>
              <p:cNvSpPr/>
              <p:nvPr/>
            </p:nvSpPr>
            <p:spPr>
              <a:xfrm>
                <a:off x="306044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DA3EC45C-9100-4D16-A96F-B01C10612138}"/>
                  </a:ext>
                </a:extLst>
              </p:cNvPr>
              <p:cNvSpPr/>
              <p:nvPr/>
            </p:nvSpPr>
            <p:spPr>
              <a:xfrm>
                <a:off x="379133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2E7ACE36-4EA5-4A35-8DD8-DE38F62A785D}"/>
                  </a:ext>
                </a:extLst>
              </p:cNvPr>
              <p:cNvSpPr/>
              <p:nvPr/>
            </p:nvSpPr>
            <p:spPr>
              <a:xfrm>
                <a:off x="452223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62CBDAA4-FE8B-4BA6-9053-02C6671E5504}"/>
                  </a:ext>
                </a:extLst>
              </p:cNvPr>
              <p:cNvSpPr/>
              <p:nvPr/>
            </p:nvSpPr>
            <p:spPr>
              <a:xfrm>
                <a:off x="5253135"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73B8D6D-251A-4E3C-95D6-0FDC84593A14}"/>
                  </a:ext>
                </a:extLst>
              </p:cNvPr>
              <p:cNvSpPr/>
              <p:nvPr/>
            </p:nvSpPr>
            <p:spPr>
              <a:xfrm>
                <a:off x="5984033"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0C04929B-7C4F-43DB-9921-1A0C5890AE57}"/>
                  </a:ext>
                </a:extLst>
              </p:cNvPr>
              <p:cNvSpPr/>
              <p:nvPr/>
            </p:nvSpPr>
            <p:spPr>
              <a:xfrm>
                <a:off x="671493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05FA3D4E-9F30-478F-9AAC-9061E831999C}"/>
                  </a:ext>
                </a:extLst>
              </p:cNvPr>
              <p:cNvSpPr/>
              <p:nvPr/>
            </p:nvSpPr>
            <p:spPr>
              <a:xfrm>
                <a:off x="744582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29D70840-53BF-4F6F-90F3-020B1287CA57}"/>
                  </a:ext>
                </a:extLst>
              </p:cNvPr>
              <p:cNvSpPr/>
              <p:nvPr/>
            </p:nvSpPr>
            <p:spPr>
              <a:xfrm>
                <a:off x="817672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45" name="직사각형 44">
                  <a:extLst>
                    <a:ext uri="{FF2B5EF4-FFF2-40B4-BE49-F238E27FC236}">
                      <a16:creationId xmlns:a16="http://schemas.microsoft.com/office/drawing/2014/main" xmlns="" id="{E16D6CB4-13B1-4F50-A3F4-268A8EFC8F76}"/>
                    </a:ext>
                  </a:extLst>
                </p:cNvPr>
                <p:cNvSpPr/>
                <p:nvPr/>
              </p:nvSpPr>
              <p:spPr>
                <a:xfrm>
                  <a:off x="1631414" y="2698951"/>
                  <a:ext cx="317010" cy="369332"/>
                </a:xfrm>
                <a:prstGeom prst="rect">
                  <a:avLst/>
                </a:prstGeom>
              </p:spPr>
              <p:txBody>
                <a:bodyPr wrap="none">
                  <a:spAutoFit/>
                </a:bodyPr>
                <a:lstStyle/>
                <a:p>
                  <a:pPr algn="r"/>
                  <a14:m>
                    <m:oMathPara xmlns:m="http://schemas.openxmlformats.org/officeDocument/2006/math">
                      <m:oMathParaPr>
                        <m:jc m:val="centerGroup"/>
                      </m:oMathParaPr>
                      <m:oMath xmlns:m="http://schemas.openxmlformats.org/officeDocument/2006/math">
                        <m:r>
                          <a:rPr lang="en-US" altLang="ko-KR" i="1" dirty="0" smtClean="0">
                            <a:solidFill>
                              <a:srgbClr val="193EB0"/>
                            </a:solidFill>
                            <a:latin typeface="Cambria Math" panose="02040503050406030204" pitchFamily="18" charset="0"/>
                          </a:rPr>
                          <m:t>𝑖</m:t>
                        </m:r>
                      </m:oMath>
                    </m:oMathPara>
                  </a14:m>
                  <a:endParaRPr lang="ko-KR" altLang="en-US" dirty="0">
                    <a:solidFill>
                      <a:srgbClr val="193EB0"/>
                    </a:solidFill>
                    <a:latin typeface="SamsungOne 400" panose="020B0503030303020204" pitchFamily="34" charset="0"/>
                  </a:endParaRPr>
                </a:p>
              </p:txBody>
            </p:sp>
          </mc:Choice>
          <mc:Fallback xmlns="">
            <p:sp>
              <p:nvSpPr>
                <p:cNvPr id="45" name="직사각형 44">
                  <a:extLst>
                    <a:ext uri="{FF2B5EF4-FFF2-40B4-BE49-F238E27FC236}">
                      <a16:creationId xmlns:a16="http://schemas.microsoft.com/office/drawing/2014/main" id="{E16D6CB4-13B1-4F50-A3F4-268A8EFC8F76}"/>
                    </a:ext>
                  </a:extLst>
                </p:cNvPr>
                <p:cNvSpPr>
                  <a:spLocks noRot="1" noChangeAspect="1" noMove="1" noResize="1" noEditPoints="1" noAdjustHandles="1" noChangeArrowheads="1" noChangeShapeType="1" noTextEdit="1"/>
                </p:cNvSpPr>
                <p:nvPr/>
              </p:nvSpPr>
              <p:spPr>
                <a:xfrm>
                  <a:off x="1631414" y="2698951"/>
                  <a:ext cx="317010"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xmlns="" id="{6AF18ACC-1AEF-4450-A37D-E1A957F93834}"/>
                    </a:ext>
                  </a:extLst>
                </p:cNvPr>
                <p:cNvSpPr/>
                <p:nvPr/>
              </p:nvSpPr>
              <p:spPr>
                <a:xfrm>
                  <a:off x="606209" y="4773119"/>
                  <a:ext cx="1371421" cy="3693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r>
                          <a:rPr lang="en-US" altLang="ko-KR" i="1" dirty="0" smtClean="0">
                            <a:solidFill>
                              <a:srgbClr val="193EB0"/>
                            </a:solidFill>
                            <a:latin typeface="Cambria Math" panose="02040503050406030204" pitchFamily="18" charset="0"/>
                          </a:rPr>
                          <m:t>𝑆</m:t>
                        </m:r>
                        <m:r>
                          <a:rPr lang="en-US" altLang="ko-KR" i="1" dirty="0" smtClean="0">
                            <a:solidFill>
                              <a:srgbClr val="193EB0"/>
                            </a:solidFill>
                            <a:latin typeface="Cambria Math" panose="02040503050406030204" pitchFamily="18" charset="0"/>
                          </a:rPr>
                          <m:t>[</m:t>
                        </m:r>
                        <m:r>
                          <a:rPr lang="en-US" altLang="ko-KR" i="1" dirty="0" smtClean="0">
                            <a:solidFill>
                              <a:srgbClr val="193EB0"/>
                            </a:solidFill>
                            <a:latin typeface="Cambria Math" panose="02040503050406030204" pitchFamily="18" charset="0"/>
                          </a:rPr>
                          <m:t>𝑙𝑎𝑟𝑔𝑒𝑠𝑡</m:t>
                        </m:r>
                        <m:r>
                          <a:rPr lang="en-US" altLang="ko-KR" i="1" dirty="0" smtClean="0">
                            <a:solidFill>
                              <a:srgbClr val="193EB0"/>
                            </a:solidFill>
                            <a:latin typeface="Cambria Math" panose="02040503050406030204" pitchFamily="18" charset="0"/>
                          </a:rPr>
                          <m:t>]</m:t>
                        </m:r>
                      </m:oMath>
                    </m:oMathPara>
                  </a14:m>
                  <a:endParaRPr lang="ko-KR" altLang="en-US" dirty="0">
                    <a:solidFill>
                      <a:srgbClr val="193EB0"/>
                    </a:solidFill>
                    <a:latin typeface="SamsungOne 400" panose="020B0503030303020204" pitchFamily="34" charset="0"/>
                  </a:endParaRPr>
                </a:p>
              </p:txBody>
            </p:sp>
          </mc:Choice>
          <mc:Fallback xmlns="">
            <p:sp>
              <p:nvSpPr>
                <p:cNvPr id="47" name="직사각형 46">
                  <a:extLst>
                    <a:ext uri="{FF2B5EF4-FFF2-40B4-BE49-F238E27FC236}">
                      <a16:creationId xmlns:a16="http://schemas.microsoft.com/office/drawing/2014/main" id="{6AF18ACC-1AEF-4450-A37D-E1A957F93834}"/>
                    </a:ext>
                  </a:extLst>
                </p:cNvPr>
                <p:cNvSpPr>
                  <a:spLocks noRot="1" noChangeAspect="1" noMove="1" noResize="1" noEditPoints="1" noAdjustHandles="1" noChangeArrowheads="1" noChangeShapeType="1" noTextEdit="1"/>
                </p:cNvSpPr>
                <p:nvPr/>
              </p:nvSpPr>
              <p:spPr>
                <a:xfrm>
                  <a:off x="606209" y="4773119"/>
                  <a:ext cx="1371421" cy="369332"/>
                </a:xfrm>
                <a:prstGeom prst="rect">
                  <a:avLst/>
                </a:prstGeom>
                <a:blipFill>
                  <a:blip r:embed="rId4"/>
                  <a:stretch>
                    <a:fillRect r="-1778" b="-14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xmlns="" id="{76E98789-E6E3-48B4-B7B4-BA9B441F61B3}"/>
                    </a:ext>
                  </a:extLst>
                </p:cNvPr>
                <p:cNvSpPr/>
                <p:nvPr/>
              </p:nvSpPr>
              <p:spPr>
                <a:xfrm>
                  <a:off x="606206" y="5149835"/>
                  <a:ext cx="1371421" cy="3693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r>
                          <a:rPr lang="en-US" altLang="ko-KR" i="1" dirty="0" smtClean="0">
                            <a:solidFill>
                              <a:srgbClr val="193EB0"/>
                            </a:solidFill>
                            <a:latin typeface="Cambria Math" panose="02040503050406030204" pitchFamily="18" charset="0"/>
                          </a:rPr>
                          <m:t>𝑆</m:t>
                        </m:r>
                        <m:r>
                          <a:rPr lang="en-US" altLang="ko-KR" i="1" dirty="0" smtClean="0">
                            <a:solidFill>
                              <a:srgbClr val="193EB0"/>
                            </a:solidFill>
                            <a:latin typeface="Cambria Math" panose="02040503050406030204" pitchFamily="18" charset="0"/>
                          </a:rPr>
                          <m:t>[</m:t>
                        </m:r>
                        <m:r>
                          <a:rPr lang="en-US" altLang="ko-KR" b="0" i="1" dirty="0" smtClean="0">
                            <a:solidFill>
                              <a:srgbClr val="193EB0"/>
                            </a:solidFill>
                            <a:latin typeface="Cambria Math" panose="02040503050406030204" pitchFamily="18" charset="0"/>
                          </a:rPr>
                          <m:t>𝑖</m:t>
                        </m:r>
                        <m:r>
                          <a:rPr lang="en-US" altLang="ko-KR" i="1" dirty="0" smtClean="0">
                            <a:solidFill>
                              <a:srgbClr val="193EB0"/>
                            </a:solidFill>
                            <a:latin typeface="Cambria Math" panose="02040503050406030204" pitchFamily="18" charset="0"/>
                          </a:rPr>
                          <m:t>]</m:t>
                        </m:r>
                      </m:oMath>
                    </m:oMathPara>
                  </a14:m>
                  <a:endParaRPr lang="ko-KR" altLang="en-US" dirty="0">
                    <a:solidFill>
                      <a:srgbClr val="193EB0"/>
                    </a:solidFill>
                    <a:latin typeface="SamsungOne 400" panose="020B0503030303020204" pitchFamily="34" charset="0"/>
                  </a:endParaRPr>
                </a:p>
              </p:txBody>
            </p:sp>
          </mc:Choice>
          <mc:Fallback xmlns="">
            <p:sp>
              <p:nvSpPr>
                <p:cNvPr id="49" name="직사각형 48">
                  <a:extLst>
                    <a:ext uri="{FF2B5EF4-FFF2-40B4-BE49-F238E27FC236}">
                      <a16:creationId xmlns:a16="http://schemas.microsoft.com/office/drawing/2014/main" id="{76E98789-E6E3-48B4-B7B4-BA9B441F61B3}"/>
                    </a:ext>
                  </a:extLst>
                </p:cNvPr>
                <p:cNvSpPr>
                  <a:spLocks noRot="1" noChangeAspect="1" noMove="1" noResize="1" noEditPoints="1" noAdjustHandles="1" noChangeArrowheads="1" noChangeShapeType="1" noTextEdit="1"/>
                </p:cNvSpPr>
                <p:nvPr/>
              </p:nvSpPr>
              <p:spPr>
                <a:xfrm>
                  <a:off x="606206" y="5149835"/>
                  <a:ext cx="1371421" cy="369332"/>
                </a:xfrm>
                <a:prstGeom prst="rect">
                  <a:avLst/>
                </a:prstGeom>
                <a:blipFill>
                  <a:blip r:embed="rId5"/>
                  <a:stretch>
                    <a:fillRect r="-1778" b="-16667"/>
                  </a:stretch>
                </a:blipFill>
              </p:spPr>
              <p:txBody>
                <a:bodyPr/>
                <a:lstStyle/>
                <a:p>
                  <a:r>
                    <a:rPr lang="ko-KR" altLang="en-US">
                      <a:noFill/>
                    </a:rPr>
                    <a:t> </a:t>
                  </a:r>
                </a:p>
              </p:txBody>
            </p:sp>
          </mc:Fallback>
        </mc:AlternateContent>
        <p:sp>
          <p:nvSpPr>
            <p:cNvPr id="38" name="직사각형 37">
              <a:extLst>
                <a:ext uri="{FF2B5EF4-FFF2-40B4-BE49-F238E27FC236}">
                  <a16:creationId xmlns:a16="http://schemas.microsoft.com/office/drawing/2014/main" xmlns="" id="{B6362AB0-DBA2-4F0A-BD6D-2DDAD2CACFC8}"/>
                </a:ext>
              </a:extLst>
            </p:cNvPr>
            <p:cNvSpPr/>
            <p:nvPr/>
          </p:nvSpPr>
          <p:spPr>
            <a:xfrm>
              <a:off x="2984980" y="2736236"/>
              <a:ext cx="354564"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cxnSp>
          <p:nvCxnSpPr>
            <p:cNvPr id="39" name="직선 연결선 38">
              <a:extLst>
                <a:ext uri="{FF2B5EF4-FFF2-40B4-BE49-F238E27FC236}">
                  <a16:creationId xmlns:a16="http://schemas.microsoft.com/office/drawing/2014/main" xmlns="" id="{426F00F5-054F-4D72-BC33-CA3CF2138E3F}"/>
                </a:ext>
              </a:extLst>
            </p:cNvPr>
            <p:cNvCxnSpPr>
              <a:cxnSpLocks/>
              <a:endCxn id="38" idx="2"/>
            </p:cNvCxnSpPr>
            <p:nvPr/>
          </p:nvCxnSpPr>
          <p:spPr>
            <a:xfrm flipV="1">
              <a:off x="3162262" y="3016231"/>
              <a:ext cx="0" cy="338123"/>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1" name="직사각형 50">
              <a:extLst>
                <a:ext uri="{FF2B5EF4-FFF2-40B4-BE49-F238E27FC236}">
                  <a16:creationId xmlns:a16="http://schemas.microsoft.com/office/drawing/2014/main" xmlns="" id="{C797BFCC-8860-4488-BB04-41EDE7675137}"/>
                </a:ext>
              </a:extLst>
            </p:cNvPr>
            <p:cNvSpPr/>
            <p:nvPr/>
          </p:nvSpPr>
          <p:spPr>
            <a:xfrm>
              <a:off x="2984983" y="4780503"/>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52" name="직사각형 51">
              <a:extLst>
                <a:ext uri="{FF2B5EF4-FFF2-40B4-BE49-F238E27FC236}">
                  <a16:creationId xmlns:a16="http://schemas.microsoft.com/office/drawing/2014/main" xmlns="" id="{A33883A8-E558-44E5-A664-23C972F99BAC}"/>
                </a:ext>
              </a:extLst>
            </p:cNvPr>
            <p:cNvSpPr/>
            <p:nvPr/>
          </p:nvSpPr>
          <p:spPr>
            <a:xfrm>
              <a:off x="2984980" y="515721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grpSp>
      <p:sp>
        <p:nvSpPr>
          <p:cNvPr id="50" name="직사각형 4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3" name="직사각형 5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54" name="직사각형 53">
            <a:extLst>
              <a:ext uri="{FF2B5EF4-FFF2-40B4-BE49-F238E27FC236}">
                <a16:creationId xmlns:a16="http://schemas.microsoft.com/office/drawing/2014/main" xmlns="" id="{90EFA62F-9637-4E5A-AAB1-9E61461D75DD}"/>
              </a:ext>
            </a:extLst>
          </p:cNvPr>
          <p:cNvSpPr/>
          <p:nvPr/>
        </p:nvSpPr>
        <p:spPr>
          <a:xfrm>
            <a:off x="580388" y="2118234"/>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When comparing S[1] with the current largest S[largest], because S[1] is larger than S[0], the location of the largest key should be changed to 1. </a:t>
            </a:r>
          </a:p>
        </p:txBody>
      </p:sp>
      <p:grpSp>
        <p:nvGrpSpPr>
          <p:cNvPr id="40" name="그룹 39"/>
          <p:cNvGrpSpPr/>
          <p:nvPr/>
        </p:nvGrpSpPr>
        <p:grpSpPr>
          <a:xfrm>
            <a:off x="361950" y="1322141"/>
            <a:ext cx="9106050" cy="743069"/>
            <a:chOff x="361950" y="1220103"/>
            <a:chExt cx="9106050" cy="743069"/>
          </a:xfrm>
        </p:grpSpPr>
        <p:sp>
          <p:nvSpPr>
            <p:cNvPr id="41" name="직사각형 40">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Finding the Largest</a:t>
              </a:r>
            </a:p>
          </p:txBody>
        </p:sp>
        <p:sp>
          <p:nvSpPr>
            <p:cNvPr id="42" name="TextBox 41">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3.1. An algorithm for finding the largest key</a:t>
              </a:r>
            </a:p>
          </p:txBody>
        </p:sp>
      </p:grpSp>
    </p:spTree>
    <p:extLst>
      <p:ext uri="{BB962C8B-B14F-4D97-AF65-F5344CB8AC3E}">
        <p14:creationId xmlns:p14="http://schemas.microsoft.com/office/powerpoint/2010/main" val="311633901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06206" y="2698951"/>
            <a:ext cx="7118729" cy="2820216"/>
            <a:chOff x="606206" y="2698951"/>
            <a:chExt cx="7118729" cy="2820216"/>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2254085" y="3736908"/>
              <a:ext cx="5470850" cy="354564"/>
              <a:chOff x="3060441" y="2873829"/>
              <a:chExt cx="5470850" cy="354564"/>
            </a:xfrm>
            <a:solidFill>
              <a:srgbClr val="ECEFF6"/>
            </a:solidFill>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F5F1860C-ED6C-4CB8-86F7-DB0D16858BD8}"/>
                </a:ext>
              </a:extLst>
            </p:cNvPr>
            <p:cNvSpPr/>
            <p:nvPr/>
          </p:nvSpPr>
          <p:spPr>
            <a:xfrm>
              <a:off x="1602207" y="3736908"/>
              <a:ext cx="37542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S:</a:t>
              </a:r>
              <a:endParaRPr lang="ko-KR" altLang="en-US" dirty="0">
                <a:solidFill>
                  <a:srgbClr val="193EB0"/>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xmlns="" id="{B824C000-A18E-4146-A5A1-64F966A29EBA}"/>
                    </a:ext>
                  </a:extLst>
                </p:cNvPr>
                <p:cNvSpPr/>
                <p:nvPr/>
              </p:nvSpPr>
              <p:spPr>
                <a:xfrm>
                  <a:off x="977872" y="4401840"/>
                  <a:ext cx="999759" cy="369332"/>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r>
                          <a:rPr lang="en-US" altLang="ko-KR" i="1" dirty="0" smtClean="0">
                            <a:solidFill>
                              <a:srgbClr val="193EB0"/>
                            </a:solidFill>
                            <a:latin typeface="Cambria Math" panose="02040503050406030204" pitchFamily="18" charset="0"/>
                          </a:rPr>
                          <m:t>𝑙𝑎𝑟𝑔𝑒𝑠𝑡</m:t>
                        </m:r>
                      </m:oMath>
                    </m:oMathPara>
                  </a14:m>
                  <a:endParaRPr lang="ko-KR" altLang="en-US" dirty="0">
                    <a:solidFill>
                      <a:srgbClr val="193EB0"/>
                    </a:solidFill>
                    <a:latin typeface="SamsungOne 400" panose="020B0503030303020204" pitchFamily="34" charset="0"/>
                  </a:endParaRPr>
                </a:p>
              </p:txBody>
            </p:sp>
          </mc:Choice>
          <mc:Fallback xmlns="">
            <p:sp>
              <p:nvSpPr>
                <p:cNvPr id="24" name="직사각형 23">
                  <a:extLst>
                    <a:ext uri="{FF2B5EF4-FFF2-40B4-BE49-F238E27FC236}">
                      <a16:creationId xmlns:a16="http://schemas.microsoft.com/office/drawing/2014/main" id="{B824C000-A18E-4146-A5A1-64F966A29EBA}"/>
                    </a:ext>
                  </a:extLst>
                </p:cNvPr>
                <p:cNvSpPr>
                  <a:spLocks noRot="1" noChangeAspect="1" noMove="1" noResize="1" noEditPoints="1" noAdjustHandles="1" noChangeArrowheads="1" noChangeShapeType="1" noTextEdit="1"/>
                </p:cNvSpPr>
                <p:nvPr/>
              </p:nvSpPr>
              <p:spPr>
                <a:xfrm>
                  <a:off x="977872" y="4401840"/>
                  <a:ext cx="999759" cy="369332"/>
                </a:xfrm>
                <a:prstGeom prst="rect">
                  <a:avLst/>
                </a:prstGeom>
                <a:blipFill>
                  <a:blip r:embed="rId2"/>
                  <a:stretch>
                    <a:fillRect b="-13115"/>
                  </a:stretch>
                </a:blipFill>
              </p:spPr>
              <p:txBody>
                <a:bodyPr/>
                <a:lstStyle/>
                <a:p>
                  <a:r>
                    <a:rPr lang="ko-KR" altLang="en-US">
                      <a:noFill/>
                    </a:rPr>
                    <a:t> </a:t>
                  </a:r>
                </a:p>
              </p:txBody>
            </p:sp>
          </mc:Fallback>
        </mc:AlternateContent>
        <p:grpSp>
          <p:nvGrpSpPr>
            <p:cNvPr id="29" name="그룹 28">
              <a:extLst>
                <a:ext uri="{FF2B5EF4-FFF2-40B4-BE49-F238E27FC236}">
                  <a16:creationId xmlns:a16="http://schemas.microsoft.com/office/drawing/2014/main" xmlns="" id="{E09E8ED3-290A-4913-8D01-AC290470FA2B}"/>
                </a:ext>
              </a:extLst>
            </p:cNvPr>
            <p:cNvGrpSpPr/>
            <p:nvPr/>
          </p:nvGrpSpPr>
          <p:grpSpPr>
            <a:xfrm>
              <a:off x="2254085" y="3361738"/>
              <a:ext cx="5470850" cy="354564"/>
              <a:chOff x="3060441" y="2873829"/>
              <a:chExt cx="5470850" cy="354564"/>
            </a:xfrm>
          </p:grpSpPr>
          <p:sp>
            <p:nvSpPr>
              <p:cNvPr id="30" name="직사각형 29">
                <a:extLst>
                  <a:ext uri="{FF2B5EF4-FFF2-40B4-BE49-F238E27FC236}">
                    <a16:creationId xmlns:a16="http://schemas.microsoft.com/office/drawing/2014/main" xmlns="" id="{88EB60AD-C3FF-4F2C-91D2-5B64DFAA1F18}"/>
                  </a:ext>
                </a:extLst>
              </p:cNvPr>
              <p:cNvSpPr/>
              <p:nvPr/>
            </p:nvSpPr>
            <p:spPr>
              <a:xfrm>
                <a:off x="306044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DA3EC45C-9100-4D16-A96F-B01C10612138}"/>
                  </a:ext>
                </a:extLst>
              </p:cNvPr>
              <p:cNvSpPr/>
              <p:nvPr/>
            </p:nvSpPr>
            <p:spPr>
              <a:xfrm>
                <a:off x="379133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2E7ACE36-4EA5-4A35-8DD8-DE38F62A785D}"/>
                  </a:ext>
                </a:extLst>
              </p:cNvPr>
              <p:cNvSpPr/>
              <p:nvPr/>
            </p:nvSpPr>
            <p:spPr>
              <a:xfrm>
                <a:off x="452223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62CBDAA4-FE8B-4BA6-9053-02C6671E5504}"/>
                  </a:ext>
                </a:extLst>
              </p:cNvPr>
              <p:cNvSpPr/>
              <p:nvPr/>
            </p:nvSpPr>
            <p:spPr>
              <a:xfrm>
                <a:off x="5253135"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73B8D6D-251A-4E3C-95D6-0FDC84593A14}"/>
                  </a:ext>
                </a:extLst>
              </p:cNvPr>
              <p:cNvSpPr/>
              <p:nvPr/>
            </p:nvSpPr>
            <p:spPr>
              <a:xfrm>
                <a:off x="5984033"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0C04929B-7C4F-43DB-9921-1A0C5890AE57}"/>
                  </a:ext>
                </a:extLst>
              </p:cNvPr>
              <p:cNvSpPr/>
              <p:nvPr/>
            </p:nvSpPr>
            <p:spPr>
              <a:xfrm>
                <a:off x="671493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05FA3D4E-9F30-478F-9AAC-9061E831999C}"/>
                  </a:ext>
                </a:extLst>
              </p:cNvPr>
              <p:cNvSpPr/>
              <p:nvPr/>
            </p:nvSpPr>
            <p:spPr>
              <a:xfrm>
                <a:off x="744582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29D70840-53BF-4F6F-90F3-020B1287CA57}"/>
                  </a:ext>
                </a:extLst>
              </p:cNvPr>
              <p:cNvSpPr/>
              <p:nvPr/>
            </p:nvSpPr>
            <p:spPr>
              <a:xfrm>
                <a:off x="817672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45" name="직사각형 44">
                  <a:extLst>
                    <a:ext uri="{FF2B5EF4-FFF2-40B4-BE49-F238E27FC236}">
                      <a16:creationId xmlns:a16="http://schemas.microsoft.com/office/drawing/2014/main" xmlns="" id="{E16D6CB4-13B1-4F50-A3F4-268A8EFC8F76}"/>
                    </a:ext>
                  </a:extLst>
                </p:cNvPr>
                <p:cNvSpPr/>
                <p:nvPr/>
              </p:nvSpPr>
              <p:spPr>
                <a:xfrm>
                  <a:off x="1631414" y="2698951"/>
                  <a:ext cx="317010" cy="369332"/>
                </a:xfrm>
                <a:prstGeom prst="rect">
                  <a:avLst/>
                </a:prstGeom>
              </p:spPr>
              <p:txBody>
                <a:bodyPr wrap="none">
                  <a:spAutoFit/>
                </a:bodyPr>
                <a:lstStyle/>
                <a:p>
                  <a:pPr algn="r"/>
                  <a14:m>
                    <m:oMathPara xmlns:m="http://schemas.openxmlformats.org/officeDocument/2006/math">
                      <m:oMathParaPr>
                        <m:jc m:val="centerGroup"/>
                      </m:oMathParaPr>
                      <m:oMath xmlns:m="http://schemas.openxmlformats.org/officeDocument/2006/math">
                        <m:r>
                          <a:rPr lang="en-US" altLang="ko-KR" i="1" dirty="0" smtClean="0">
                            <a:solidFill>
                              <a:srgbClr val="193EB0"/>
                            </a:solidFill>
                            <a:latin typeface="Cambria Math" panose="02040503050406030204" pitchFamily="18" charset="0"/>
                          </a:rPr>
                          <m:t>𝑖</m:t>
                        </m:r>
                      </m:oMath>
                    </m:oMathPara>
                  </a14:m>
                  <a:endParaRPr lang="ko-KR" altLang="en-US" dirty="0">
                    <a:solidFill>
                      <a:srgbClr val="193EB0"/>
                    </a:solidFill>
                    <a:latin typeface="SamsungOne 400" panose="020B0503030303020204" pitchFamily="34" charset="0"/>
                  </a:endParaRPr>
                </a:p>
              </p:txBody>
            </p:sp>
          </mc:Choice>
          <mc:Fallback xmlns="">
            <p:sp>
              <p:nvSpPr>
                <p:cNvPr id="45" name="직사각형 44">
                  <a:extLst>
                    <a:ext uri="{FF2B5EF4-FFF2-40B4-BE49-F238E27FC236}">
                      <a16:creationId xmlns:a16="http://schemas.microsoft.com/office/drawing/2014/main" id="{E16D6CB4-13B1-4F50-A3F4-268A8EFC8F76}"/>
                    </a:ext>
                  </a:extLst>
                </p:cNvPr>
                <p:cNvSpPr>
                  <a:spLocks noRot="1" noChangeAspect="1" noMove="1" noResize="1" noEditPoints="1" noAdjustHandles="1" noChangeArrowheads="1" noChangeShapeType="1" noTextEdit="1"/>
                </p:cNvSpPr>
                <p:nvPr/>
              </p:nvSpPr>
              <p:spPr>
                <a:xfrm>
                  <a:off x="1631414" y="2698951"/>
                  <a:ext cx="317010"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xmlns="" id="{6AF18ACC-1AEF-4450-A37D-E1A957F93834}"/>
                    </a:ext>
                  </a:extLst>
                </p:cNvPr>
                <p:cNvSpPr/>
                <p:nvPr/>
              </p:nvSpPr>
              <p:spPr>
                <a:xfrm>
                  <a:off x="606209" y="4773119"/>
                  <a:ext cx="1371421" cy="3693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r>
                          <a:rPr lang="en-US" altLang="ko-KR" i="1" dirty="0" smtClean="0">
                            <a:solidFill>
                              <a:srgbClr val="193EB0"/>
                            </a:solidFill>
                            <a:latin typeface="Cambria Math" panose="02040503050406030204" pitchFamily="18" charset="0"/>
                          </a:rPr>
                          <m:t>𝑆</m:t>
                        </m:r>
                        <m:r>
                          <a:rPr lang="en-US" altLang="ko-KR" i="1" dirty="0" smtClean="0">
                            <a:solidFill>
                              <a:srgbClr val="193EB0"/>
                            </a:solidFill>
                            <a:latin typeface="Cambria Math" panose="02040503050406030204" pitchFamily="18" charset="0"/>
                          </a:rPr>
                          <m:t>[</m:t>
                        </m:r>
                        <m:r>
                          <a:rPr lang="en-US" altLang="ko-KR" i="1" dirty="0" smtClean="0">
                            <a:solidFill>
                              <a:srgbClr val="193EB0"/>
                            </a:solidFill>
                            <a:latin typeface="Cambria Math" panose="02040503050406030204" pitchFamily="18" charset="0"/>
                          </a:rPr>
                          <m:t>𝑙𝑎𝑟𝑔𝑒𝑠𝑡</m:t>
                        </m:r>
                        <m:r>
                          <a:rPr lang="en-US" altLang="ko-KR" i="1" dirty="0" smtClean="0">
                            <a:solidFill>
                              <a:srgbClr val="193EB0"/>
                            </a:solidFill>
                            <a:latin typeface="Cambria Math" panose="02040503050406030204" pitchFamily="18" charset="0"/>
                          </a:rPr>
                          <m:t>]</m:t>
                        </m:r>
                      </m:oMath>
                    </m:oMathPara>
                  </a14:m>
                  <a:endParaRPr lang="ko-KR" altLang="en-US" dirty="0">
                    <a:solidFill>
                      <a:srgbClr val="193EB0"/>
                    </a:solidFill>
                    <a:latin typeface="SamsungOne 400" panose="020B0503030303020204" pitchFamily="34" charset="0"/>
                  </a:endParaRPr>
                </a:p>
              </p:txBody>
            </p:sp>
          </mc:Choice>
          <mc:Fallback xmlns="">
            <p:sp>
              <p:nvSpPr>
                <p:cNvPr id="47" name="직사각형 46">
                  <a:extLst>
                    <a:ext uri="{FF2B5EF4-FFF2-40B4-BE49-F238E27FC236}">
                      <a16:creationId xmlns:a16="http://schemas.microsoft.com/office/drawing/2014/main" id="{6AF18ACC-1AEF-4450-A37D-E1A957F93834}"/>
                    </a:ext>
                  </a:extLst>
                </p:cNvPr>
                <p:cNvSpPr>
                  <a:spLocks noRot="1" noChangeAspect="1" noMove="1" noResize="1" noEditPoints="1" noAdjustHandles="1" noChangeArrowheads="1" noChangeShapeType="1" noTextEdit="1"/>
                </p:cNvSpPr>
                <p:nvPr/>
              </p:nvSpPr>
              <p:spPr>
                <a:xfrm>
                  <a:off x="606209" y="4773119"/>
                  <a:ext cx="1371421" cy="369332"/>
                </a:xfrm>
                <a:prstGeom prst="rect">
                  <a:avLst/>
                </a:prstGeom>
                <a:blipFill>
                  <a:blip r:embed="rId4"/>
                  <a:stretch>
                    <a:fillRect r="-1778" b="-14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xmlns="" id="{76E98789-E6E3-48B4-B7B4-BA9B441F61B3}"/>
                    </a:ext>
                  </a:extLst>
                </p:cNvPr>
                <p:cNvSpPr/>
                <p:nvPr/>
              </p:nvSpPr>
              <p:spPr>
                <a:xfrm>
                  <a:off x="606206" y="5149835"/>
                  <a:ext cx="1371421" cy="3693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r>
                          <a:rPr lang="en-US" altLang="ko-KR" i="1" dirty="0" smtClean="0">
                            <a:solidFill>
                              <a:srgbClr val="193EB0"/>
                            </a:solidFill>
                            <a:latin typeface="Cambria Math" panose="02040503050406030204" pitchFamily="18" charset="0"/>
                          </a:rPr>
                          <m:t>𝑆</m:t>
                        </m:r>
                        <m:r>
                          <a:rPr lang="en-US" altLang="ko-KR" i="1" dirty="0" smtClean="0">
                            <a:solidFill>
                              <a:srgbClr val="193EB0"/>
                            </a:solidFill>
                            <a:latin typeface="Cambria Math" panose="02040503050406030204" pitchFamily="18" charset="0"/>
                          </a:rPr>
                          <m:t>[</m:t>
                        </m:r>
                        <m:r>
                          <a:rPr lang="en-US" altLang="ko-KR" b="0" i="1" dirty="0" smtClean="0">
                            <a:solidFill>
                              <a:srgbClr val="193EB0"/>
                            </a:solidFill>
                            <a:latin typeface="Cambria Math" panose="02040503050406030204" pitchFamily="18" charset="0"/>
                          </a:rPr>
                          <m:t>𝑖</m:t>
                        </m:r>
                        <m:r>
                          <a:rPr lang="en-US" altLang="ko-KR" i="1" dirty="0" smtClean="0">
                            <a:solidFill>
                              <a:srgbClr val="193EB0"/>
                            </a:solidFill>
                            <a:latin typeface="Cambria Math" panose="02040503050406030204" pitchFamily="18" charset="0"/>
                          </a:rPr>
                          <m:t>]</m:t>
                        </m:r>
                      </m:oMath>
                    </m:oMathPara>
                  </a14:m>
                  <a:endParaRPr lang="ko-KR" altLang="en-US" dirty="0">
                    <a:solidFill>
                      <a:srgbClr val="193EB0"/>
                    </a:solidFill>
                    <a:latin typeface="SamsungOne 400" panose="020B0503030303020204" pitchFamily="34" charset="0"/>
                  </a:endParaRPr>
                </a:p>
              </p:txBody>
            </p:sp>
          </mc:Choice>
          <mc:Fallback xmlns="">
            <p:sp>
              <p:nvSpPr>
                <p:cNvPr id="49" name="직사각형 48">
                  <a:extLst>
                    <a:ext uri="{FF2B5EF4-FFF2-40B4-BE49-F238E27FC236}">
                      <a16:creationId xmlns:a16="http://schemas.microsoft.com/office/drawing/2014/main" id="{76E98789-E6E3-48B4-B7B4-BA9B441F61B3}"/>
                    </a:ext>
                  </a:extLst>
                </p:cNvPr>
                <p:cNvSpPr>
                  <a:spLocks noRot="1" noChangeAspect="1" noMove="1" noResize="1" noEditPoints="1" noAdjustHandles="1" noChangeArrowheads="1" noChangeShapeType="1" noTextEdit="1"/>
                </p:cNvSpPr>
                <p:nvPr/>
              </p:nvSpPr>
              <p:spPr>
                <a:xfrm>
                  <a:off x="606206" y="5149835"/>
                  <a:ext cx="1371421" cy="369332"/>
                </a:xfrm>
                <a:prstGeom prst="rect">
                  <a:avLst/>
                </a:prstGeom>
                <a:blipFill>
                  <a:blip r:embed="rId5"/>
                  <a:stretch>
                    <a:fillRect r="-1778" b="-16667"/>
                  </a:stretch>
                </a:blipFill>
              </p:spPr>
              <p:txBody>
                <a:bodyPr/>
                <a:lstStyle/>
                <a:p>
                  <a:r>
                    <a:rPr lang="ko-KR" altLang="en-US">
                      <a:noFill/>
                    </a:rPr>
                    <a:t> </a:t>
                  </a:r>
                </a:p>
              </p:txBody>
            </p:sp>
          </mc:Fallback>
        </mc:AlternateContent>
        <p:sp>
          <p:nvSpPr>
            <p:cNvPr id="38" name="직사각형 37">
              <a:extLst>
                <a:ext uri="{FF2B5EF4-FFF2-40B4-BE49-F238E27FC236}">
                  <a16:creationId xmlns:a16="http://schemas.microsoft.com/office/drawing/2014/main" xmlns="" id="{B6362AB0-DBA2-4F0A-BD6D-2DDAD2CACFC8}"/>
                </a:ext>
              </a:extLst>
            </p:cNvPr>
            <p:cNvSpPr/>
            <p:nvPr/>
          </p:nvSpPr>
          <p:spPr>
            <a:xfrm>
              <a:off x="3712770" y="2736236"/>
              <a:ext cx="354564"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cxnSp>
          <p:nvCxnSpPr>
            <p:cNvPr id="39" name="직선 연결선 38">
              <a:extLst>
                <a:ext uri="{FF2B5EF4-FFF2-40B4-BE49-F238E27FC236}">
                  <a16:creationId xmlns:a16="http://schemas.microsoft.com/office/drawing/2014/main" xmlns="" id="{426F00F5-054F-4D72-BC33-CA3CF2138E3F}"/>
                </a:ext>
              </a:extLst>
            </p:cNvPr>
            <p:cNvCxnSpPr>
              <a:cxnSpLocks/>
              <a:endCxn id="38" idx="2"/>
            </p:cNvCxnSpPr>
            <p:nvPr/>
          </p:nvCxnSpPr>
          <p:spPr>
            <a:xfrm flipV="1">
              <a:off x="3890052" y="3016231"/>
              <a:ext cx="0" cy="338123"/>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1" name="직사각형 50">
              <a:extLst>
                <a:ext uri="{FF2B5EF4-FFF2-40B4-BE49-F238E27FC236}">
                  <a16:creationId xmlns:a16="http://schemas.microsoft.com/office/drawing/2014/main" xmlns="" id="{C797BFCC-8860-4488-BB04-41EDE7675137}"/>
                </a:ext>
              </a:extLst>
            </p:cNvPr>
            <p:cNvSpPr/>
            <p:nvPr/>
          </p:nvSpPr>
          <p:spPr>
            <a:xfrm>
              <a:off x="3712773" y="4780503"/>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52" name="직사각형 51">
              <a:extLst>
                <a:ext uri="{FF2B5EF4-FFF2-40B4-BE49-F238E27FC236}">
                  <a16:creationId xmlns:a16="http://schemas.microsoft.com/office/drawing/2014/main" xmlns="" id="{A33883A8-E558-44E5-A664-23C972F99BAC}"/>
                </a:ext>
              </a:extLst>
            </p:cNvPr>
            <p:cNvSpPr/>
            <p:nvPr/>
          </p:nvSpPr>
          <p:spPr>
            <a:xfrm>
              <a:off x="3712770" y="515721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53" name="직사각형 52">
              <a:extLst>
                <a:ext uri="{FF2B5EF4-FFF2-40B4-BE49-F238E27FC236}">
                  <a16:creationId xmlns:a16="http://schemas.microsoft.com/office/drawing/2014/main" xmlns="" id="{40584556-BB00-4B69-90E7-B4CC1AC53C54}"/>
                </a:ext>
              </a:extLst>
            </p:cNvPr>
            <p:cNvSpPr/>
            <p:nvPr/>
          </p:nvSpPr>
          <p:spPr>
            <a:xfrm>
              <a:off x="2984980" y="4416445"/>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FF0000"/>
                  </a:solidFill>
                  <a:latin typeface="SamsungOne 400" panose="020B0503030303020204" pitchFamily="34" charset="0"/>
                </a:rPr>
                <a:t>1</a:t>
              </a:r>
              <a:endParaRPr lang="ko-KR" altLang="en-US" sz="1300" dirty="0">
                <a:solidFill>
                  <a:srgbClr val="FF0000"/>
                </a:solidFill>
                <a:latin typeface="SamsungOne 400" panose="020B0503030303020204" pitchFamily="34" charset="0"/>
              </a:endParaRPr>
            </a:p>
          </p:txBody>
        </p:sp>
        <p:cxnSp>
          <p:nvCxnSpPr>
            <p:cNvPr id="54" name="직선 연결선 53">
              <a:extLst>
                <a:ext uri="{FF2B5EF4-FFF2-40B4-BE49-F238E27FC236}">
                  <a16:creationId xmlns:a16="http://schemas.microsoft.com/office/drawing/2014/main" xmlns="" id="{08585E0B-E3EC-4033-89D9-B42F6F288DBB}"/>
                </a:ext>
              </a:extLst>
            </p:cNvPr>
            <p:cNvCxnSpPr>
              <a:cxnSpLocks/>
              <a:endCxn id="53" idx="0"/>
            </p:cNvCxnSpPr>
            <p:nvPr/>
          </p:nvCxnSpPr>
          <p:spPr>
            <a:xfrm>
              <a:off x="3162259" y="4081978"/>
              <a:ext cx="3" cy="334467"/>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50" name="직사각형 4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5" name="직사각형 5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56" name="직사각형 55">
            <a:extLst>
              <a:ext uri="{FF2B5EF4-FFF2-40B4-BE49-F238E27FC236}">
                <a16:creationId xmlns:a16="http://schemas.microsoft.com/office/drawing/2014/main" xmlns="" id="{90EFA62F-9637-4E5A-AAB1-9E61461D75DD}"/>
              </a:ext>
            </a:extLst>
          </p:cNvPr>
          <p:cNvSpPr/>
          <p:nvPr/>
        </p:nvSpPr>
        <p:spPr>
          <a:xfrm>
            <a:off x="580388" y="2118234"/>
            <a:ext cx="8887612" cy="72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When comparing S[2] with the current largest S[largest], because S[2] is larger than S[1], the location of the largest key should be changed to 2. </a:t>
            </a:r>
          </a:p>
          <a:p>
            <a:pPr latinLnBrk="0">
              <a:spcAft>
                <a:spcPts val="1000"/>
              </a:spcAft>
              <a:buSzPct val="120000"/>
              <a:defRPr/>
            </a:pPr>
            <a:endParaRPr lang="en-US" altLang="ko-KR" sz="1300" dirty="0">
              <a:solidFill>
                <a:schemeClr val="tx1"/>
              </a:solidFill>
              <a:latin typeface="SamsungOne 400" panose="020B0503030303020204" pitchFamily="34" charset="0"/>
              <a:ea typeface="SamsungOne 400" panose="020B0503030303020204" pitchFamily="34" charset="0"/>
            </a:endParaRPr>
          </a:p>
        </p:txBody>
      </p:sp>
      <p:grpSp>
        <p:nvGrpSpPr>
          <p:cNvPr id="40" name="그룹 39"/>
          <p:cNvGrpSpPr/>
          <p:nvPr/>
        </p:nvGrpSpPr>
        <p:grpSpPr>
          <a:xfrm>
            <a:off x="361950" y="1322141"/>
            <a:ext cx="9106050" cy="743069"/>
            <a:chOff x="361950" y="1220103"/>
            <a:chExt cx="9106050" cy="743069"/>
          </a:xfrm>
        </p:grpSpPr>
        <p:sp>
          <p:nvSpPr>
            <p:cNvPr id="41" name="직사각형 40">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Finding the Largest</a:t>
              </a:r>
            </a:p>
          </p:txBody>
        </p:sp>
        <p:sp>
          <p:nvSpPr>
            <p:cNvPr id="42" name="TextBox 41">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3.1. An algorithm for finding the largest key</a:t>
              </a:r>
            </a:p>
          </p:txBody>
        </p:sp>
      </p:grpSp>
    </p:spTree>
    <p:extLst>
      <p:ext uri="{BB962C8B-B14F-4D97-AF65-F5344CB8AC3E}">
        <p14:creationId xmlns:p14="http://schemas.microsoft.com/office/powerpoint/2010/main" val="35131140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06206" y="2698951"/>
            <a:ext cx="7118729" cy="2820216"/>
            <a:chOff x="606206" y="2698951"/>
            <a:chExt cx="7118729" cy="2820216"/>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2254085" y="3736908"/>
              <a:ext cx="5470850" cy="354564"/>
              <a:chOff x="3060441" y="2873829"/>
              <a:chExt cx="5470850" cy="354564"/>
            </a:xfrm>
            <a:solidFill>
              <a:srgbClr val="ECEFF6"/>
            </a:solidFill>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F5F1860C-ED6C-4CB8-86F7-DB0D16858BD8}"/>
                </a:ext>
              </a:extLst>
            </p:cNvPr>
            <p:cNvSpPr/>
            <p:nvPr/>
          </p:nvSpPr>
          <p:spPr>
            <a:xfrm>
              <a:off x="1602207" y="3736908"/>
              <a:ext cx="37542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S:</a:t>
              </a:r>
              <a:endParaRPr lang="ko-KR" altLang="en-US" dirty="0">
                <a:solidFill>
                  <a:srgbClr val="193EB0"/>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xmlns="" id="{B824C000-A18E-4146-A5A1-64F966A29EBA}"/>
                    </a:ext>
                  </a:extLst>
                </p:cNvPr>
                <p:cNvSpPr/>
                <p:nvPr/>
              </p:nvSpPr>
              <p:spPr>
                <a:xfrm>
                  <a:off x="977872" y="4401840"/>
                  <a:ext cx="999759" cy="369332"/>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r>
                          <a:rPr lang="en-US" altLang="ko-KR" i="1" dirty="0" smtClean="0">
                            <a:solidFill>
                              <a:srgbClr val="193EB0"/>
                            </a:solidFill>
                            <a:latin typeface="Cambria Math" panose="02040503050406030204" pitchFamily="18" charset="0"/>
                          </a:rPr>
                          <m:t>𝑙𝑎𝑟𝑔𝑒𝑠𝑡</m:t>
                        </m:r>
                      </m:oMath>
                    </m:oMathPara>
                  </a14:m>
                  <a:endParaRPr lang="ko-KR" altLang="en-US" dirty="0">
                    <a:solidFill>
                      <a:srgbClr val="193EB0"/>
                    </a:solidFill>
                    <a:latin typeface="SamsungOne 400" panose="020B0503030303020204" pitchFamily="34" charset="0"/>
                  </a:endParaRPr>
                </a:p>
              </p:txBody>
            </p:sp>
          </mc:Choice>
          <mc:Fallback xmlns="">
            <p:sp>
              <p:nvSpPr>
                <p:cNvPr id="24" name="직사각형 23">
                  <a:extLst>
                    <a:ext uri="{FF2B5EF4-FFF2-40B4-BE49-F238E27FC236}">
                      <a16:creationId xmlns:a16="http://schemas.microsoft.com/office/drawing/2014/main" id="{B824C000-A18E-4146-A5A1-64F966A29EBA}"/>
                    </a:ext>
                  </a:extLst>
                </p:cNvPr>
                <p:cNvSpPr>
                  <a:spLocks noRot="1" noChangeAspect="1" noMove="1" noResize="1" noEditPoints="1" noAdjustHandles="1" noChangeArrowheads="1" noChangeShapeType="1" noTextEdit="1"/>
                </p:cNvSpPr>
                <p:nvPr/>
              </p:nvSpPr>
              <p:spPr>
                <a:xfrm>
                  <a:off x="977872" y="4401840"/>
                  <a:ext cx="999759" cy="369332"/>
                </a:xfrm>
                <a:prstGeom prst="rect">
                  <a:avLst/>
                </a:prstGeom>
                <a:blipFill>
                  <a:blip r:embed="rId2"/>
                  <a:stretch>
                    <a:fillRect b="-13115"/>
                  </a:stretch>
                </a:blipFill>
              </p:spPr>
              <p:txBody>
                <a:bodyPr/>
                <a:lstStyle/>
                <a:p>
                  <a:r>
                    <a:rPr lang="ko-KR" altLang="en-US">
                      <a:noFill/>
                    </a:rPr>
                    <a:t> </a:t>
                  </a:r>
                </a:p>
              </p:txBody>
            </p:sp>
          </mc:Fallback>
        </mc:AlternateContent>
        <p:grpSp>
          <p:nvGrpSpPr>
            <p:cNvPr id="29" name="그룹 28">
              <a:extLst>
                <a:ext uri="{FF2B5EF4-FFF2-40B4-BE49-F238E27FC236}">
                  <a16:creationId xmlns:a16="http://schemas.microsoft.com/office/drawing/2014/main" xmlns="" id="{E09E8ED3-290A-4913-8D01-AC290470FA2B}"/>
                </a:ext>
              </a:extLst>
            </p:cNvPr>
            <p:cNvGrpSpPr/>
            <p:nvPr/>
          </p:nvGrpSpPr>
          <p:grpSpPr>
            <a:xfrm>
              <a:off x="2254085" y="3361738"/>
              <a:ext cx="5470850" cy="354564"/>
              <a:chOff x="3060441" y="2873829"/>
              <a:chExt cx="5470850" cy="354564"/>
            </a:xfrm>
          </p:grpSpPr>
          <p:sp>
            <p:nvSpPr>
              <p:cNvPr id="30" name="직사각형 29">
                <a:extLst>
                  <a:ext uri="{FF2B5EF4-FFF2-40B4-BE49-F238E27FC236}">
                    <a16:creationId xmlns:a16="http://schemas.microsoft.com/office/drawing/2014/main" xmlns="" id="{88EB60AD-C3FF-4F2C-91D2-5B64DFAA1F18}"/>
                  </a:ext>
                </a:extLst>
              </p:cNvPr>
              <p:cNvSpPr/>
              <p:nvPr/>
            </p:nvSpPr>
            <p:spPr>
              <a:xfrm>
                <a:off x="306044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DA3EC45C-9100-4D16-A96F-B01C10612138}"/>
                  </a:ext>
                </a:extLst>
              </p:cNvPr>
              <p:cNvSpPr/>
              <p:nvPr/>
            </p:nvSpPr>
            <p:spPr>
              <a:xfrm>
                <a:off x="379133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2E7ACE36-4EA5-4A35-8DD8-DE38F62A785D}"/>
                  </a:ext>
                </a:extLst>
              </p:cNvPr>
              <p:cNvSpPr/>
              <p:nvPr/>
            </p:nvSpPr>
            <p:spPr>
              <a:xfrm>
                <a:off x="452223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62CBDAA4-FE8B-4BA6-9053-02C6671E5504}"/>
                  </a:ext>
                </a:extLst>
              </p:cNvPr>
              <p:cNvSpPr/>
              <p:nvPr/>
            </p:nvSpPr>
            <p:spPr>
              <a:xfrm>
                <a:off x="5253135"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73B8D6D-251A-4E3C-95D6-0FDC84593A14}"/>
                  </a:ext>
                </a:extLst>
              </p:cNvPr>
              <p:cNvSpPr/>
              <p:nvPr/>
            </p:nvSpPr>
            <p:spPr>
              <a:xfrm>
                <a:off x="5984033"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0C04929B-7C4F-43DB-9921-1A0C5890AE57}"/>
                  </a:ext>
                </a:extLst>
              </p:cNvPr>
              <p:cNvSpPr/>
              <p:nvPr/>
            </p:nvSpPr>
            <p:spPr>
              <a:xfrm>
                <a:off x="671493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05FA3D4E-9F30-478F-9AAC-9061E831999C}"/>
                  </a:ext>
                </a:extLst>
              </p:cNvPr>
              <p:cNvSpPr/>
              <p:nvPr/>
            </p:nvSpPr>
            <p:spPr>
              <a:xfrm>
                <a:off x="744582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29D70840-53BF-4F6F-90F3-020B1287CA57}"/>
                  </a:ext>
                </a:extLst>
              </p:cNvPr>
              <p:cNvSpPr/>
              <p:nvPr/>
            </p:nvSpPr>
            <p:spPr>
              <a:xfrm>
                <a:off x="817672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45" name="직사각형 44">
                  <a:extLst>
                    <a:ext uri="{FF2B5EF4-FFF2-40B4-BE49-F238E27FC236}">
                      <a16:creationId xmlns:a16="http://schemas.microsoft.com/office/drawing/2014/main" xmlns="" id="{E16D6CB4-13B1-4F50-A3F4-268A8EFC8F76}"/>
                    </a:ext>
                  </a:extLst>
                </p:cNvPr>
                <p:cNvSpPr/>
                <p:nvPr/>
              </p:nvSpPr>
              <p:spPr>
                <a:xfrm>
                  <a:off x="1631414" y="2698951"/>
                  <a:ext cx="317010" cy="369332"/>
                </a:xfrm>
                <a:prstGeom prst="rect">
                  <a:avLst/>
                </a:prstGeom>
              </p:spPr>
              <p:txBody>
                <a:bodyPr wrap="none">
                  <a:spAutoFit/>
                </a:bodyPr>
                <a:lstStyle/>
                <a:p>
                  <a:pPr algn="r"/>
                  <a14:m>
                    <m:oMathPara xmlns:m="http://schemas.openxmlformats.org/officeDocument/2006/math">
                      <m:oMathParaPr>
                        <m:jc m:val="centerGroup"/>
                      </m:oMathParaPr>
                      <m:oMath xmlns:m="http://schemas.openxmlformats.org/officeDocument/2006/math">
                        <m:r>
                          <a:rPr lang="en-US" altLang="ko-KR" i="1" dirty="0" smtClean="0">
                            <a:solidFill>
                              <a:srgbClr val="193EB0"/>
                            </a:solidFill>
                            <a:latin typeface="Cambria Math" panose="02040503050406030204" pitchFamily="18" charset="0"/>
                          </a:rPr>
                          <m:t>𝑖</m:t>
                        </m:r>
                      </m:oMath>
                    </m:oMathPara>
                  </a14:m>
                  <a:endParaRPr lang="ko-KR" altLang="en-US" dirty="0">
                    <a:solidFill>
                      <a:srgbClr val="193EB0"/>
                    </a:solidFill>
                    <a:latin typeface="SamsungOne 400" panose="020B0503030303020204" pitchFamily="34" charset="0"/>
                  </a:endParaRPr>
                </a:p>
              </p:txBody>
            </p:sp>
          </mc:Choice>
          <mc:Fallback xmlns="">
            <p:sp>
              <p:nvSpPr>
                <p:cNvPr id="45" name="직사각형 44">
                  <a:extLst>
                    <a:ext uri="{FF2B5EF4-FFF2-40B4-BE49-F238E27FC236}">
                      <a16:creationId xmlns:a16="http://schemas.microsoft.com/office/drawing/2014/main" id="{E16D6CB4-13B1-4F50-A3F4-268A8EFC8F76}"/>
                    </a:ext>
                  </a:extLst>
                </p:cNvPr>
                <p:cNvSpPr>
                  <a:spLocks noRot="1" noChangeAspect="1" noMove="1" noResize="1" noEditPoints="1" noAdjustHandles="1" noChangeArrowheads="1" noChangeShapeType="1" noTextEdit="1"/>
                </p:cNvSpPr>
                <p:nvPr/>
              </p:nvSpPr>
              <p:spPr>
                <a:xfrm>
                  <a:off x="1631414" y="2698951"/>
                  <a:ext cx="317010"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xmlns="" id="{6AF18ACC-1AEF-4450-A37D-E1A957F93834}"/>
                    </a:ext>
                  </a:extLst>
                </p:cNvPr>
                <p:cNvSpPr/>
                <p:nvPr/>
              </p:nvSpPr>
              <p:spPr>
                <a:xfrm>
                  <a:off x="606209" y="4773119"/>
                  <a:ext cx="1371421" cy="3693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r>
                          <a:rPr lang="en-US" altLang="ko-KR" i="1" dirty="0" smtClean="0">
                            <a:solidFill>
                              <a:srgbClr val="193EB0"/>
                            </a:solidFill>
                            <a:latin typeface="Cambria Math" panose="02040503050406030204" pitchFamily="18" charset="0"/>
                          </a:rPr>
                          <m:t>𝑆</m:t>
                        </m:r>
                        <m:r>
                          <a:rPr lang="en-US" altLang="ko-KR" i="1" dirty="0" smtClean="0">
                            <a:solidFill>
                              <a:srgbClr val="193EB0"/>
                            </a:solidFill>
                            <a:latin typeface="Cambria Math" panose="02040503050406030204" pitchFamily="18" charset="0"/>
                          </a:rPr>
                          <m:t>[</m:t>
                        </m:r>
                        <m:r>
                          <a:rPr lang="en-US" altLang="ko-KR" i="1" dirty="0" smtClean="0">
                            <a:solidFill>
                              <a:srgbClr val="193EB0"/>
                            </a:solidFill>
                            <a:latin typeface="Cambria Math" panose="02040503050406030204" pitchFamily="18" charset="0"/>
                          </a:rPr>
                          <m:t>𝑙𝑎𝑟𝑔𝑒𝑠𝑡</m:t>
                        </m:r>
                        <m:r>
                          <a:rPr lang="en-US" altLang="ko-KR" i="1" dirty="0" smtClean="0">
                            <a:solidFill>
                              <a:srgbClr val="193EB0"/>
                            </a:solidFill>
                            <a:latin typeface="Cambria Math" panose="02040503050406030204" pitchFamily="18" charset="0"/>
                          </a:rPr>
                          <m:t>]</m:t>
                        </m:r>
                      </m:oMath>
                    </m:oMathPara>
                  </a14:m>
                  <a:endParaRPr lang="ko-KR" altLang="en-US" dirty="0">
                    <a:solidFill>
                      <a:srgbClr val="193EB0"/>
                    </a:solidFill>
                    <a:latin typeface="SamsungOne 400" panose="020B0503030303020204" pitchFamily="34" charset="0"/>
                  </a:endParaRPr>
                </a:p>
              </p:txBody>
            </p:sp>
          </mc:Choice>
          <mc:Fallback xmlns="">
            <p:sp>
              <p:nvSpPr>
                <p:cNvPr id="47" name="직사각형 46">
                  <a:extLst>
                    <a:ext uri="{FF2B5EF4-FFF2-40B4-BE49-F238E27FC236}">
                      <a16:creationId xmlns:a16="http://schemas.microsoft.com/office/drawing/2014/main" id="{6AF18ACC-1AEF-4450-A37D-E1A957F93834}"/>
                    </a:ext>
                  </a:extLst>
                </p:cNvPr>
                <p:cNvSpPr>
                  <a:spLocks noRot="1" noChangeAspect="1" noMove="1" noResize="1" noEditPoints="1" noAdjustHandles="1" noChangeArrowheads="1" noChangeShapeType="1" noTextEdit="1"/>
                </p:cNvSpPr>
                <p:nvPr/>
              </p:nvSpPr>
              <p:spPr>
                <a:xfrm>
                  <a:off x="606209" y="4773119"/>
                  <a:ext cx="1371421" cy="369332"/>
                </a:xfrm>
                <a:prstGeom prst="rect">
                  <a:avLst/>
                </a:prstGeom>
                <a:blipFill>
                  <a:blip r:embed="rId4"/>
                  <a:stretch>
                    <a:fillRect r="-1778" b="-14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xmlns="" id="{76E98789-E6E3-48B4-B7B4-BA9B441F61B3}"/>
                    </a:ext>
                  </a:extLst>
                </p:cNvPr>
                <p:cNvSpPr/>
                <p:nvPr/>
              </p:nvSpPr>
              <p:spPr>
                <a:xfrm>
                  <a:off x="606206" y="5149835"/>
                  <a:ext cx="1371421" cy="3693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r>
                          <a:rPr lang="en-US" altLang="ko-KR" i="1" dirty="0" smtClean="0">
                            <a:solidFill>
                              <a:srgbClr val="193EB0"/>
                            </a:solidFill>
                            <a:latin typeface="Cambria Math" panose="02040503050406030204" pitchFamily="18" charset="0"/>
                          </a:rPr>
                          <m:t>𝑆</m:t>
                        </m:r>
                        <m:r>
                          <a:rPr lang="en-US" altLang="ko-KR" i="1" dirty="0" smtClean="0">
                            <a:solidFill>
                              <a:srgbClr val="193EB0"/>
                            </a:solidFill>
                            <a:latin typeface="Cambria Math" panose="02040503050406030204" pitchFamily="18" charset="0"/>
                          </a:rPr>
                          <m:t>[</m:t>
                        </m:r>
                        <m:r>
                          <a:rPr lang="en-US" altLang="ko-KR" b="0" i="1" dirty="0" smtClean="0">
                            <a:solidFill>
                              <a:srgbClr val="193EB0"/>
                            </a:solidFill>
                            <a:latin typeface="Cambria Math" panose="02040503050406030204" pitchFamily="18" charset="0"/>
                          </a:rPr>
                          <m:t>𝑖</m:t>
                        </m:r>
                        <m:r>
                          <a:rPr lang="en-US" altLang="ko-KR" i="1" dirty="0" smtClean="0">
                            <a:solidFill>
                              <a:srgbClr val="193EB0"/>
                            </a:solidFill>
                            <a:latin typeface="Cambria Math" panose="02040503050406030204" pitchFamily="18" charset="0"/>
                          </a:rPr>
                          <m:t>]</m:t>
                        </m:r>
                      </m:oMath>
                    </m:oMathPara>
                  </a14:m>
                  <a:endParaRPr lang="ko-KR" altLang="en-US" dirty="0">
                    <a:solidFill>
                      <a:srgbClr val="193EB0"/>
                    </a:solidFill>
                    <a:latin typeface="SamsungOne 400" panose="020B0503030303020204" pitchFamily="34" charset="0"/>
                  </a:endParaRPr>
                </a:p>
              </p:txBody>
            </p:sp>
          </mc:Choice>
          <mc:Fallback xmlns="">
            <p:sp>
              <p:nvSpPr>
                <p:cNvPr id="49" name="직사각형 48">
                  <a:extLst>
                    <a:ext uri="{FF2B5EF4-FFF2-40B4-BE49-F238E27FC236}">
                      <a16:creationId xmlns:a16="http://schemas.microsoft.com/office/drawing/2014/main" id="{76E98789-E6E3-48B4-B7B4-BA9B441F61B3}"/>
                    </a:ext>
                  </a:extLst>
                </p:cNvPr>
                <p:cNvSpPr>
                  <a:spLocks noRot="1" noChangeAspect="1" noMove="1" noResize="1" noEditPoints="1" noAdjustHandles="1" noChangeArrowheads="1" noChangeShapeType="1" noTextEdit="1"/>
                </p:cNvSpPr>
                <p:nvPr/>
              </p:nvSpPr>
              <p:spPr>
                <a:xfrm>
                  <a:off x="606206" y="5149835"/>
                  <a:ext cx="1371421" cy="369332"/>
                </a:xfrm>
                <a:prstGeom prst="rect">
                  <a:avLst/>
                </a:prstGeom>
                <a:blipFill>
                  <a:blip r:embed="rId5"/>
                  <a:stretch>
                    <a:fillRect r="-1778" b="-16667"/>
                  </a:stretch>
                </a:blipFill>
              </p:spPr>
              <p:txBody>
                <a:bodyPr/>
                <a:lstStyle/>
                <a:p>
                  <a:r>
                    <a:rPr lang="ko-KR" altLang="en-US">
                      <a:noFill/>
                    </a:rPr>
                    <a:t> </a:t>
                  </a:r>
                </a:p>
              </p:txBody>
            </p:sp>
          </mc:Fallback>
        </mc:AlternateContent>
        <p:sp>
          <p:nvSpPr>
            <p:cNvPr id="38" name="직사각형 37">
              <a:extLst>
                <a:ext uri="{FF2B5EF4-FFF2-40B4-BE49-F238E27FC236}">
                  <a16:creationId xmlns:a16="http://schemas.microsoft.com/office/drawing/2014/main" xmlns="" id="{B6362AB0-DBA2-4F0A-BD6D-2DDAD2CACFC8}"/>
                </a:ext>
              </a:extLst>
            </p:cNvPr>
            <p:cNvSpPr/>
            <p:nvPr/>
          </p:nvSpPr>
          <p:spPr>
            <a:xfrm>
              <a:off x="4449889" y="2736236"/>
              <a:ext cx="354564"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cxnSp>
          <p:nvCxnSpPr>
            <p:cNvPr id="39" name="직선 연결선 38">
              <a:extLst>
                <a:ext uri="{FF2B5EF4-FFF2-40B4-BE49-F238E27FC236}">
                  <a16:creationId xmlns:a16="http://schemas.microsoft.com/office/drawing/2014/main" xmlns="" id="{426F00F5-054F-4D72-BC33-CA3CF2138E3F}"/>
                </a:ext>
              </a:extLst>
            </p:cNvPr>
            <p:cNvCxnSpPr>
              <a:cxnSpLocks/>
              <a:endCxn id="38" idx="2"/>
            </p:cNvCxnSpPr>
            <p:nvPr/>
          </p:nvCxnSpPr>
          <p:spPr>
            <a:xfrm flipV="1">
              <a:off x="4627171" y="3016231"/>
              <a:ext cx="0" cy="338123"/>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1" name="직사각형 50">
              <a:extLst>
                <a:ext uri="{FF2B5EF4-FFF2-40B4-BE49-F238E27FC236}">
                  <a16:creationId xmlns:a16="http://schemas.microsoft.com/office/drawing/2014/main" xmlns="" id="{C797BFCC-8860-4488-BB04-41EDE7675137}"/>
                </a:ext>
              </a:extLst>
            </p:cNvPr>
            <p:cNvSpPr/>
            <p:nvPr/>
          </p:nvSpPr>
          <p:spPr>
            <a:xfrm>
              <a:off x="4449892" y="4780503"/>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52" name="직사각형 51">
              <a:extLst>
                <a:ext uri="{FF2B5EF4-FFF2-40B4-BE49-F238E27FC236}">
                  <a16:creationId xmlns:a16="http://schemas.microsoft.com/office/drawing/2014/main" xmlns="" id="{A33883A8-E558-44E5-A664-23C972F99BAC}"/>
                </a:ext>
              </a:extLst>
            </p:cNvPr>
            <p:cNvSpPr/>
            <p:nvPr/>
          </p:nvSpPr>
          <p:spPr>
            <a:xfrm>
              <a:off x="4449889" y="515721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53" name="직사각형 52">
              <a:extLst>
                <a:ext uri="{FF2B5EF4-FFF2-40B4-BE49-F238E27FC236}">
                  <a16:creationId xmlns:a16="http://schemas.microsoft.com/office/drawing/2014/main" xmlns="" id="{40584556-BB00-4B69-90E7-B4CC1AC53C54}"/>
                </a:ext>
              </a:extLst>
            </p:cNvPr>
            <p:cNvSpPr/>
            <p:nvPr/>
          </p:nvSpPr>
          <p:spPr>
            <a:xfrm>
              <a:off x="3731433" y="4416445"/>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FF0000"/>
                  </a:solidFill>
                  <a:latin typeface="SamsungOne 400" panose="020B0503030303020204" pitchFamily="34" charset="0"/>
                </a:rPr>
                <a:t>2</a:t>
              </a:r>
              <a:endParaRPr lang="ko-KR" altLang="en-US" sz="1300" dirty="0">
                <a:solidFill>
                  <a:srgbClr val="FF0000"/>
                </a:solidFill>
                <a:latin typeface="SamsungOne 400" panose="020B0503030303020204" pitchFamily="34" charset="0"/>
              </a:endParaRPr>
            </a:p>
          </p:txBody>
        </p:sp>
        <p:cxnSp>
          <p:nvCxnSpPr>
            <p:cNvPr id="54" name="직선 연결선 53">
              <a:extLst>
                <a:ext uri="{FF2B5EF4-FFF2-40B4-BE49-F238E27FC236}">
                  <a16:creationId xmlns:a16="http://schemas.microsoft.com/office/drawing/2014/main" xmlns="" id="{08585E0B-E3EC-4033-89D9-B42F6F288DBB}"/>
                </a:ext>
              </a:extLst>
            </p:cNvPr>
            <p:cNvCxnSpPr>
              <a:cxnSpLocks/>
              <a:endCxn id="53" idx="0"/>
            </p:cNvCxnSpPr>
            <p:nvPr/>
          </p:nvCxnSpPr>
          <p:spPr>
            <a:xfrm>
              <a:off x="3908712" y="4081978"/>
              <a:ext cx="3" cy="334467"/>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50" name="직사각형 4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5" name="직사각형 5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56" name="직사각형 55">
            <a:extLst>
              <a:ext uri="{FF2B5EF4-FFF2-40B4-BE49-F238E27FC236}">
                <a16:creationId xmlns:a16="http://schemas.microsoft.com/office/drawing/2014/main" xmlns="" id="{90EFA62F-9637-4E5A-AAB1-9E61461D75DD}"/>
              </a:ext>
            </a:extLst>
          </p:cNvPr>
          <p:cNvSpPr/>
          <p:nvPr/>
        </p:nvSpPr>
        <p:spPr>
          <a:xfrm>
            <a:off x="580388" y="2118234"/>
            <a:ext cx="8887612" cy="72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When comparing S[3] with the current largest S[largest], because S[3] is smaller than S[2], the location of the largest key does not change. </a:t>
            </a:r>
          </a:p>
          <a:p>
            <a:pPr latinLnBrk="0">
              <a:spcAft>
                <a:spcPts val="1000"/>
              </a:spcAft>
              <a:buSzPct val="120000"/>
              <a:defRPr/>
            </a:pPr>
            <a:endParaRPr lang="en-US" altLang="ko-KR" sz="1300" dirty="0">
              <a:solidFill>
                <a:schemeClr val="tx1"/>
              </a:solidFill>
              <a:latin typeface="SamsungOne 400" panose="020B0503030303020204" pitchFamily="34" charset="0"/>
              <a:ea typeface="SamsungOne 400" panose="020B0503030303020204" pitchFamily="34" charset="0"/>
            </a:endParaRPr>
          </a:p>
        </p:txBody>
      </p:sp>
      <p:grpSp>
        <p:nvGrpSpPr>
          <p:cNvPr id="40" name="그룹 39"/>
          <p:cNvGrpSpPr/>
          <p:nvPr/>
        </p:nvGrpSpPr>
        <p:grpSpPr>
          <a:xfrm>
            <a:off x="361950" y="1322141"/>
            <a:ext cx="9106050" cy="743069"/>
            <a:chOff x="361950" y="1220103"/>
            <a:chExt cx="9106050" cy="743069"/>
          </a:xfrm>
        </p:grpSpPr>
        <p:sp>
          <p:nvSpPr>
            <p:cNvPr id="41" name="직사각형 40">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Finding the Largest</a:t>
              </a:r>
            </a:p>
          </p:txBody>
        </p:sp>
        <p:sp>
          <p:nvSpPr>
            <p:cNvPr id="42" name="TextBox 41">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3.1. An algorithm for finding the largest key</a:t>
              </a:r>
            </a:p>
          </p:txBody>
        </p:sp>
      </p:grpSp>
    </p:spTree>
    <p:extLst>
      <p:ext uri="{BB962C8B-B14F-4D97-AF65-F5344CB8AC3E}">
        <p14:creationId xmlns:p14="http://schemas.microsoft.com/office/powerpoint/2010/main" val="39341595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06206" y="2698951"/>
            <a:ext cx="7118729" cy="2820216"/>
            <a:chOff x="606206" y="2698951"/>
            <a:chExt cx="7118729" cy="2820216"/>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2254085" y="3736908"/>
              <a:ext cx="5470850" cy="354564"/>
              <a:chOff x="3060441" y="2873829"/>
              <a:chExt cx="5470850" cy="354564"/>
            </a:xfrm>
            <a:solidFill>
              <a:srgbClr val="ECEFF6"/>
            </a:solidFill>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F5F1860C-ED6C-4CB8-86F7-DB0D16858BD8}"/>
                </a:ext>
              </a:extLst>
            </p:cNvPr>
            <p:cNvSpPr/>
            <p:nvPr/>
          </p:nvSpPr>
          <p:spPr>
            <a:xfrm>
              <a:off x="1602207" y="3736908"/>
              <a:ext cx="37542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S:</a:t>
              </a:r>
              <a:endParaRPr lang="ko-KR" altLang="en-US" dirty="0">
                <a:solidFill>
                  <a:srgbClr val="193EB0"/>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xmlns="" id="{B824C000-A18E-4146-A5A1-64F966A29EBA}"/>
                    </a:ext>
                  </a:extLst>
                </p:cNvPr>
                <p:cNvSpPr/>
                <p:nvPr/>
              </p:nvSpPr>
              <p:spPr>
                <a:xfrm>
                  <a:off x="977872" y="4401840"/>
                  <a:ext cx="999759" cy="369332"/>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r>
                          <a:rPr lang="en-US" altLang="ko-KR" i="1" dirty="0" smtClean="0">
                            <a:solidFill>
                              <a:srgbClr val="193EB0"/>
                            </a:solidFill>
                            <a:latin typeface="Cambria Math" panose="02040503050406030204" pitchFamily="18" charset="0"/>
                          </a:rPr>
                          <m:t>𝑙𝑎𝑟𝑔𝑒𝑠𝑡</m:t>
                        </m:r>
                      </m:oMath>
                    </m:oMathPara>
                  </a14:m>
                  <a:endParaRPr lang="ko-KR" altLang="en-US" dirty="0">
                    <a:solidFill>
                      <a:srgbClr val="193EB0"/>
                    </a:solidFill>
                    <a:latin typeface="SamsungOne 400" panose="020B0503030303020204" pitchFamily="34" charset="0"/>
                  </a:endParaRPr>
                </a:p>
              </p:txBody>
            </p:sp>
          </mc:Choice>
          <mc:Fallback xmlns="">
            <p:sp>
              <p:nvSpPr>
                <p:cNvPr id="24" name="직사각형 23">
                  <a:extLst>
                    <a:ext uri="{FF2B5EF4-FFF2-40B4-BE49-F238E27FC236}">
                      <a16:creationId xmlns:a16="http://schemas.microsoft.com/office/drawing/2014/main" id="{B824C000-A18E-4146-A5A1-64F966A29EBA}"/>
                    </a:ext>
                  </a:extLst>
                </p:cNvPr>
                <p:cNvSpPr>
                  <a:spLocks noRot="1" noChangeAspect="1" noMove="1" noResize="1" noEditPoints="1" noAdjustHandles="1" noChangeArrowheads="1" noChangeShapeType="1" noTextEdit="1"/>
                </p:cNvSpPr>
                <p:nvPr/>
              </p:nvSpPr>
              <p:spPr>
                <a:xfrm>
                  <a:off x="977872" y="4401840"/>
                  <a:ext cx="999759" cy="369332"/>
                </a:xfrm>
                <a:prstGeom prst="rect">
                  <a:avLst/>
                </a:prstGeom>
                <a:blipFill>
                  <a:blip r:embed="rId2"/>
                  <a:stretch>
                    <a:fillRect b="-13115"/>
                  </a:stretch>
                </a:blipFill>
              </p:spPr>
              <p:txBody>
                <a:bodyPr/>
                <a:lstStyle/>
                <a:p>
                  <a:r>
                    <a:rPr lang="ko-KR" altLang="en-US">
                      <a:noFill/>
                    </a:rPr>
                    <a:t> </a:t>
                  </a:r>
                </a:p>
              </p:txBody>
            </p:sp>
          </mc:Fallback>
        </mc:AlternateContent>
        <p:grpSp>
          <p:nvGrpSpPr>
            <p:cNvPr id="29" name="그룹 28">
              <a:extLst>
                <a:ext uri="{FF2B5EF4-FFF2-40B4-BE49-F238E27FC236}">
                  <a16:creationId xmlns:a16="http://schemas.microsoft.com/office/drawing/2014/main" xmlns="" id="{E09E8ED3-290A-4913-8D01-AC290470FA2B}"/>
                </a:ext>
              </a:extLst>
            </p:cNvPr>
            <p:cNvGrpSpPr/>
            <p:nvPr/>
          </p:nvGrpSpPr>
          <p:grpSpPr>
            <a:xfrm>
              <a:off x="2254085" y="3361738"/>
              <a:ext cx="5470850" cy="354564"/>
              <a:chOff x="3060441" y="2873829"/>
              <a:chExt cx="5470850" cy="354564"/>
            </a:xfrm>
          </p:grpSpPr>
          <p:sp>
            <p:nvSpPr>
              <p:cNvPr id="30" name="직사각형 29">
                <a:extLst>
                  <a:ext uri="{FF2B5EF4-FFF2-40B4-BE49-F238E27FC236}">
                    <a16:creationId xmlns:a16="http://schemas.microsoft.com/office/drawing/2014/main" xmlns="" id="{88EB60AD-C3FF-4F2C-91D2-5B64DFAA1F18}"/>
                  </a:ext>
                </a:extLst>
              </p:cNvPr>
              <p:cNvSpPr/>
              <p:nvPr/>
            </p:nvSpPr>
            <p:spPr>
              <a:xfrm>
                <a:off x="306044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DA3EC45C-9100-4D16-A96F-B01C10612138}"/>
                  </a:ext>
                </a:extLst>
              </p:cNvPr>
              <p:cNvSpPr/>
              <p:nvPr/>
            </p:nvSpPr>
            <p:spPr>
              <a:xfrm>
                <a:off x="379133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2E7ACE36-4EA5-4A35-8DD8-DE38F62A785D}"/>
                  </a:ext>
                </a:extLst>
              </p:cNvPr>
              <p:cNvSpPr/>
              <p:nvPr/>
            </p:nvSpPr>
            <p:spPr>
              <a:xfrm>
                <a:off x="452223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62CBDAA4-FE8B-4BA6-9053-02C6671E5504}"/>
                  </a:ext>
                </a:extLst>
              </p:cNvPr>
              <p:cNvSpPr/>
              <p:nvPr/>
            </p:nvSpPr>
            <p:spPr>
              <a:xfrm>
                <a:off x="5253135"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73B8D6D-251A-4E3C-95D6-0FDC84593A14}"/>
                  </a:ext>
                </a:extLst>
              </p:cNvPr>
              <p:cNvSpPr/>
              <p:nvPr/>
            </p:nvSpPr>
            <p:spPr>
              <a:xfrm>
                <a:off x="5984033"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0C04929B-7C4F-43DB-9921-1A0C5890AE57}"/>
                  </a:ext>
                </a:extLst>
              </p:cNvPr>
              <p:cNvSpPr/>
              <p:nvPr/>
            </p:nvSpPr>
            <p:spPr>
              <a:xfrm>
                <a:off x="671493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05FA3D4E-9F30-478F-9AAC-9061E831999C}"/>
                  </a:ext>
                </a:extLst>
              </p:cNvPr>
              <p:cNvSpPr/>
              <p:nvPr/>
            </p:nvSpPr>
            <p:spPr>
              <a:xfrm>
                <a:off x="744582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29D70840-53BF-4F6F-90F3-020B1287CA57}"/>
                  </a:ext>
                </a:extLst>
              </p:cNvPr>
              <p:cNvSpPr/>
              <p:nvPr/>
            </p:nvSpPr>
            <p:spPr>
              <a:xfrm>
                <a:off x="817672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45" name="직사각형 44">
                  <a:extLst>
                    <a:ext uri="{FF2B5EF4-FFF2-40B4-BE49-F238E27FC236}">
                      <a16:creationId xmlns:a16="http://schemas.microsoft.com/office/drawing/2014/main" xmlns="" id="{E16D6CB4-13B1-4F50-A3F4-268A8EFC8F76}"/>
                    </a:ext>
                  </a:extLst>
                </p:cNvPr>
                <p:cNvSpPr/>
                <p:nvPr/>
              </p:nvSpPr>
              <p:spPr>
                <a:xfrm>
                  <a:off x="1631414" y="2698951"/>
                  <a:ext cx="317010" cy="369332"/>
                </a:xfrm>
                <a:prstGeom prst="rect">
                  <a:avLst/>
                </a:prstGeom>
              </p:spPr>
              <p:txBody>
                <a:bodyPr wrap="none">
                  <a:spAutoFit/>
                </a:bodyPr>
                <a:lstStyle/>
                <a:p>
                  <a:pPr algn="r"/>
                  <a14:m>
                    <m:oMathPara xmlns:m="http://schemas.openxmlformats.org/officeDocument/2006/math">
                      <m:oMathParaPr>
                        <m:jc m:val="centerGroup"/>
                      </m:oMathParaPr>
                      <m:oMath xmlns:m="http://schemas.openxmlformats.org/officeDocument/2006/math">
                        <m:r>
                          <a:rPr lang="en-US" altLang="ko-KR" i="1" dirty="0" smtClean="0">
                            <a:solidFill>
                              <a:srgbClr val="193EB0"/>
                            </a:solidFill>
                            <a:latin typeface="Cambria Math" panose="02040503050406030204" pitchFamily="18" charset="0"/>
                          </a:rPr>
                          <m:t>𝑖</m:t>
                        </m:r>
                      </m:oMath>
                    </m:oMathPara>
                  </a14:m>
                  <a:endParaRPr lang="ko-KR" altLang="en-US" dirty="0">
                    <a:solidFill>
                      <a:srgbClr val="193EB0"/>
                    </a:solidFill>
                    <a:latin typeface="SamsungOne 400" panose="020B0503030303020204" pitchFamily="34" charset="0"/>
                  </a:endParaRPr>
                </a:p>
              </p:txBody>
            </p:sp>
          </mc:Choice>
          <mc:Fallback xmlns="">
            <p:sp>
              <p:nvSpPr>
                <p:cNvPr id="45" name="직사각형 44">
                  <a:extLst>
                    <a:ext uri="{FF2B5EF4-FFF2-40B4-BE49-F238E27FC236}">
                      <a16:creationId xmlns:a16="http://schemas.microsoft.com/office/drawing/2014/main" id="{E16D6CB4-13B1-4F50-A3F4-268A8EFC8F76}"/>
                    </a:ext>
                  </a:extLst>
                </p:cNvPr>
                <p:cNvSpPr>
                  <a:spLocks noRot="1" noChangeAspect="1" noMove="1" noResize="1" noEditPoints="1" noAdjustHandles="1" noChangeArrowheads="1" noChangeShapeType="1" noTextEdit="1"/>
                </p:cNvSpPr>
                <p:nvPr/>
              </p:nvSpPr>
              <p:spPr>
                <a:xfrm>
                  <a:off x="1631414" y="2698951"/>
                  <a:ext cx="317010"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xmlns="" id="{6AF18ACC-1AEF-4450-A37D-E1A957F93834}"/>
                    </a:ext>
                  </a:extLst>
                </p:cNvPr>
                <p:cNvSpPr/>
                <p:nvPr/>
              </p:nvSpPr>
              <p:spPr>
                <a:xfrm>
                  <a:off x="606209" y="4773119"/>
                  <a:ext cx="1371421" cy="3693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r>
                          <a:rPr lang="en-US" altLang="ko-KR" i="1" dirty="0" smtClean="0">
                            <a:solidFill>
                              <a:srgbClr val="193EB0"/>
                            </a:solidFill>
                            <a:latin typeface="Cambria Math" panose="02040503050406030204" pitchFamily="18" charset="0"/>
                          </a:rPr>
                          <m:t>𝑆</m:t>
                        </m:r>
                        <m:r>
                          <a:rPr lang="en-US" altLang="ko-KR" i="1" dirty="0" smtClean="0">
                            <a:solidFill>
                              <a:srgbClr val="193EB0"/>
                            </a:solidFill>
                            <a:latin typeface="Cambria Math" panose="02040503050406030204" pitchFamily="18" charset="0"/>
                          </a:rPr>
                          <m:t>[</m:t>
                        </m:r>
                        <m:r>
                          <a:rPr lang="en-US" altLang="ko-KR" i="1" dirty="0" smtClean="0">
                            <a:solidFill>
                              <a:srgbClr val="193EB0"/>
                            </a:solidFill>
                            <a:latin typeface="Cambria Math" panose="02040503050406030204" pitchFamily="18" charset="0"/>
                          </a:rPr>
                          <m:t>𝑙𝑎𝑟𝑔𝑒𝑠𝑡</m:t>
                        </m:r>
                        <m:r>
                          <a:rPr lang="en-US" altLang="ko-KR" i="1" dirty="0" smtClean="0">
                            <a:solidFill>
                              <a:srgbClr val="193EB0"/>
                            </a:solidFill>
                            <a:latin typeface="Cambria Math" panose="02040503050406030204" pitchFamily="18" charset="0"/>
                          </a:rPr>
                          <m:t>]</m:t>
                        </m:r>
                      </m:oMath>
                    </m:oMathPara>
                  </a14:m>
                  <a:endParaRPr lang="ko-KR" altLang="en-US" dirty="0">
                    <a:solidFill>
                      <a:srgbClr val="193EB0"/>
                    </a:solidFill>
                    <a:latin typeface="SamsungOne 400" panose="020B0503030303020204" pitchFamily="34" charset="0"/>
                  </a:endParaRPr>
                </a:p>
              </p:txBody>
            </p:sp>
          </mc:Choice>
          <mc:Fallback xmlns="">
            <p:sp>
              <p:nvSpPr>
                <p:cNvPr id="47" name="직사각형 46">
                  <a:extLst>
                    <a:ext uri="{FF2B5EF4-FFF2-40B4-BE49-F238E27FC236}">
                      <a16:creationId xmlns:a16="http://schemas.microsoft.com/office/drawing/2014/main" id="{6AF18ACC-1AEF-4450-A37D-E1A957F93834}"/>
                    </a:ext>
                  </a:extLst>
                </p:cNvPr>
                <p:cNvSpPr>
                  <a:spLocks noRot="1" noChangeAspect="1" noMove="1" noResize="1" noEditPoints="1" noAdjustHandles="1" noChangeArrowheads="1" noChangeShapeType="1" noTextEdit="1"/>
                </p:cNvSpPr>
                <p:nvPr/>
              </p:nvSpPr>
              <p:spPr>
                <a:xfrm>
                  <a:off x="606209" y="4773119"/>
                  <a:ext cx="1371421" cy="369332"/>
                </a:xfrm>
                <a:prstGeom prst="rect">
                  <a:avLst/>
                </a:prstGeom>
                <a:blipFill>
                  <a:blip r:embed="rId4"/>
                  <a:stretch>
                    <a:fillRect r="-1778" b="-14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xmlns="" id="{76E98789-E6E3-48B4-B7B4-BA9B441F61B3}"/>
                    </a:ext>
                  </a:extLst>
                </p:cNvPr>
                <p:cNvSpPr/>
                <p:nvPr/>
              </p:nvSpPr>
              <p:spPr>
                <a:xfrm>
                  <a:off x="606206" y="5149835"/>
                  <a:ext cx="1371421" cy="3693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r>
                          <a:rPr lang="en-US" altLang="ko-KR" i="1" dirty="0" smtClean="0">
                            <a:solidFill>
                              <a:srgbClr val="193EB0"/>
                            </a:solidFill>
                            <a:latin typeface="Cambria Math" panose="02040503050406030204" pitchFamily="18" charset="0"/>
                          </a:rPr>
                          <m:t>𝑆</m:t>
                        </m:r>
                        <m:r>
                          <a:rPr lang="en-US" altLang="ko-KR" i="1" dirty="0" smtClean="0">
                            <a:solidFill>
                              <a:srgbClr val="193EB0"/>
                            </a:solidFill>
                            <a:latin typeface="Cambria Math" panose="02040503050406030204" pitchFamily="18" charset="0"/>
                          </a:rPr>
                          <m:t>[</m:t>
                        </m:r>
                        <m:r>
                          <a:rPr lang="en-US" altLang="ko-KR" b="0" i="1" dirty="0" smtClean="0">
                            <a:solidFill>
                              <a:srgbClr val="193EB0"/>
                            </a:solidFill>
                            <a:latin typeface="Cambria Math" panose="02040503050406030204" pitchFamily="18" charset="0"/>
                          </a:rPr>
                          <m:t>𝑖</m:t>
                        </m:r>
                        <m:r>
                          <a:rPr lang="en-US" altLang="ko-KR" i="1" dirty="0" smtClean="0">
                            <a:solidFill>
                              <a:srgbClr val="193EB0"/>
                            </a:solidFill>
                            <a:latin typeface="Cambria Math" panose="02040503050406030204" pitchFamily="18" charset="0"/>
                          </a:rPr>
                          <m:t>]</m:t>
                        </m:r>
                      </m:oMath>
                    </m:oMathPara>
                  </a14:m>
                  <a:endParaRPr lang="ko-KR" altLang="en-US" dirty="0">
                    <a:solidFill>
                      <a:srgbClr val="193EB0"/>
                    </a:solidFill>
                    <a:latin typeface="SamsungOne 400" panose="020B0503030303020204" pitchFamily="34" charset="0"/>
                  </a:endParaRPr>
                </a:p>
              </p:txBody>
            </p:sp>
          </mc:Choice>
          <mc:Fallback xmlns="">
            <p:sp>
              <p:nvSpPr>
                <p:cNvPr id="49" name="직사각형 48">
                  <a:extLst>
                    <a:ext uri="{FF2B5EF4-FFF2-40B4-BE49-F238E27FC236}">
                      <a16:creationId xmlns:a16="http://schemas.microsoft.com/office/drawing/2014/main" id="{76E98789-E6E3-48B4-B7B4-BA9B441F61B3}"/>
                    </a:ext>
                  </a:extLst>
                </p:cNvPr>
                <p:cNvSpPr>
                  <a:spLocks noRot="1" noChangeAspect="1" noMove="1" noResize="1" noEditPoints="1" noAdjustHandles="1" noChangeArrowheads="1" noChangeShapeType="1" noTextEdit="1"/>
                </p:cNvSpPr>
                <p:nvPr/>
              </p:nvSpPr>
              <p:spPr>
                <a:xfrm>
                  <a:off x="606206" y="5149835"/>
                  <a:ext cx="1371421" cy="369332"/>
                </a:xfrm>
                <a:prstGeom prst="rect">
                  <a:avLst/>
                </a:prstGeom>
                <a:blipFill>
                  <a:blip r:embed="rId5"/>
                  <a:stretch>
                    <a:fillRect r="-1778" b="-16667"/>
                  </a:stretch>
                </a:blipFill>
              </p:spPr>
              <p:txBody>
                <a:bodyPr/>
                <a:lstStyle/>
                <a:p>
                  <a:r>
                    <a:rPr lang="ko-KR" altLang="en-US">
                      <a:noFill/>
                    </a:rPr>
                    <a:t> </a:t>
                  </a:r>
                </a:p>
              </p:txBody>
            </p:sp>
          </mc:Fallback>
        </mc:AlternateContent>
        <p:sp>
          <p:nvSpPr>
            <p:cNvPr id="38" name="직사각형 37">
              <a:extLst>
                <a:ext uri="{FF2B5EF4-FFF2-40B4-BE49-F238E27FC236}">
                  <a16:creationId xmlns:a16="http://schemas.microsoft.com/office/drawing/2014/main" xmlns="" id="{B6362AB0-DBA2-4F0A-BD6D-2DDAD2CACFC8}"/>
                </a:ext>
              </a:extLst>
            </p:cNvPr>
            <p:cNvSpPr/>
            <p:nvPr/>
          </p:nvSpPr>
          <p:spPr>
            <a:xfrm>
              <a:off x="5177674" y="2736236"/>
              <a:ext cx="354564"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cxnSp>
          <p:nvCxnSpPr>
            <p:cNvPr id="39" name="직선 연결선 38">
              <a:extLst>
                <a:ext uri="{FF2B5EF4-FFF2-40B4-BE49-F238E27FC236}">
                  <a16:creationId xmlns:a16="http://schemas.microsoft.com/office/drawing/2014/main" xmlns="" id="{426F00F5-054F-4D72-BC33-CA3CF2138E3F}"/>
                </a:ext>
              </a:extLst>
            </p:cNvPr>
            <p:cNvCxnSpPr>
              <a:cxnSpLocks/>
              <a:endCxn id="38" idx="2"/>
            </p:cNvCxnSpPr>
            <p:nvPr/>
          </p:nvCxnSpPr>
          <p:spPr>
            <a:xfrm flipV="1">
              <a:off x="5354956" y="3016231"/>
              <a:ext cx="0" cy="338123"/>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1" name="직사각형 50">
              <a:extLst>
                <a:ext uri="{FF2B5EF4-FFF2-40B4-BE49-F238E27FC236}">
                  <a16:creationId xmlns:a16="http://schemas.microsoft.com/office/drawing/2014/main" xmlns="" id="{C797BFCC-8860-4488-BB04-41EDE7675137}"/>
                </a:ext>
              </a:extLst>
            </p:cNvPr>
            <p:cNvSpPr/>
            <p:nvPr/>
          </p:nvSpPr>
          <p:spPr>
            <a:xfrm>
              <a:off x="5177677" y="4780503"/>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52" name="직사각형 51">
              <a:extLst>
                <a:ext uri="{FF2B5EF4-FFF2-40B4-BE49-F238E27FC236}">
                  <a16:creationId xmlns:a16="http://schemas.microsoft.com/office/drawing/2014/main" xmlns="" id="{A33883A8-E558-44E5-A664-23C972F99BAC}"/>
                </a:ext>
              </a:extLst>
            </p:cNvPr>
            <p:cNvSpPr/>
            <p:nvPr/>
          </p:nvSpPr>
          <p:spPr>
            <a:xfrm>
              <a:off x="5177674" y="515721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53" name="직사각형 52">
              <a:extLst>
                <a:ext uri="{FF2B5EF4-FFF2-40B4-BE49-F238E27FC236}">
                  <a16:creationId xmlns:a16="http://schemas.microsoft.com/office/drawing/2014/main" xmlns="" id="{40584556-BB00-4B69-90E7-B4CC1AC53C54}"/>
                </a:ext>
              </a:extLst>
            </p:cNvPr>
            <p:cNvSpPr/>
            <p:nvPr/>
          </p:nvSpPr>
          <p:spPr>
            <a:xfrm>
              <a:off x="3731433" y="4416445"/>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FF0000"/>
                  </a:solidFill>
                  <a:latin typeface="SamsungOne 400" panose="020B0503030303020204" pitchFamily="34" charset="0"/>
                </a:rPr>
                <a:t>2</a:t>
              </a:r>
              <a:endParaRPr lang="ko-KR" altLang="en-US" sz="1300" dirty="0">
                <a:solidFill>
                  <a:srgbClr val="FF0000"/>
                </a:solidFill>
                <a:latin typeface="SamsungOne 400" panose="020B0503030303020204" pitchFamily="34" charset="0"/>
              </a:endParaRPr>
            </a:p>
          </p:txBody>
        </p:sp>
        <p:cxnSp>
          <p:nvCxnSpPr>
            <p:cNvPr id="54" name="직선 연결선 53">
              <a:extLst>
                <a:ext uri="{FF2B5EF4-FFF2-40B4-BE49-F238E27FC236}">
                  <a16:creationId xmlns:a16="http://schemas.microsoft.com/office/drawing/2014/main" xmlns="" id="{08585E0B-E3EC-4033-89D9-B42F6F288DBB}"/>
                </a:ext>
              </a:extLst>
            </p:cNvPr>
            <p:cNvCxnSpPr>
              <a:cxnSpLocks/>
              <a:endCxn id="53" idx="0"/>
            </p:cNvCxnSpPr>
            <p:nvPr/>
          </p:nvCxnSpPr>
          <p:spPr>
            <a:xfrm>
              <a:off x="3908712" y="4081978"/>
              <a:ext cx="3" cy="334467"/>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50" name="직사각형 4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5" name="직사각형 5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56" name="직사각형 55">
            <a:extLst>
              <a:ext uri="{FF2B5EF4-FFF2-40B4-BE49-F238E27FC236}">
                <a16:creationId xmlns:a16="http://schemas.microsoft.com/office/drawing/2014/main" xmlns="" id="{90EFA62F-9637-4E5A-AAB1-9E61461D75DD}"/>
              </a:ext>
            </a:extLst>
          </p:cNvPr>
          <p:cNvSpPr/>
          <p:nvPr/>
        </p:nvSpPr>
        <p:spPr>
          <a:xfrm>
            <a:off x="580388" y="2118234"/>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When comparing S[4] with the current largest S[largest], because S[4] is larger than S[2], the location of the largest key should be changed to 4. </a:t>
            </a:r>
          </a:p>
        </p:txBody>
      </p:sp>
      <p:grpSp>
        <p:nvGrpSpPr>
          <p:cNvPr id="40" name="그룹 39"/>
          <p:cNvGrpSpPr/>
          <p:nvPr/>
        </p:nvGrpSpPr>
        <p:grpSpPr>
          <a:xfrm>
            <a:off x="361950" y="1322141"/>
            <a:ext cx="9106050" cy="743069"/>
            <a:chOff x="361950" y="1220103"/>
            <a:chExt cx="9106050" cy="743069"/>
          </a:xfrm>
        </p:grpSpPr>
        <p:sp>
          <p:nvSpPr>
            <p:cNvPr id="41" name="직사각형 40">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Finding the Largest</a:t>
              </a:r>
            </a:p>
          </p:txBody>
        </p:sp>
        <p:sp>
          <p:nvSpPr>
            <p:cNvPr id="42" name="TextBox 41">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3.1. An algorithm for finding the largest key</a:t>
              </a:r>
            </a:p>
          </p:txBody>
        </p:sp>
      </p:grpSp>
    </p:spTree>
    <p:extLst>
      <p:ext uri="{BB962C8B-B14F-4D97-AF65-F5344CB8AC3E}">
        <p14:creationId xmlns:p14="http://schemas.microsoft.com/office/powerpoint/2010/main" val="2768375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06206" y="2698951"/>
            <a:ext cx="7118729" cy="2820216"/>
            <a:chOff x="606206" y="2698951"/>
            <a:chExt cx="7118729" cy="2820216"/>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2254085" y="3736908"/>
              <a:ext cx="5470850" cy="354564"/>
              <a:chOff x="3060441" y="2873829"/>
              <a:chExt cx="5470850" cy="354564"/>
            </a:xfrm>
            <a:solidFill>
              <a:srgbClr val="ECEFF6"/>
            </a:solidFill>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F5F1860C-ED6C-4CB8-86F7-DB0D16858BD8}"/>
                </a:ext>
              </a:extLst>
            </p:cNvPr>
            <p:cNvSpPr/>
            <p:nvPr/>
          </p:nvSpPr>
          <p:spPr>
            <a:xfrm>
              <a:off x="1602207" y="3736908"/>
              <a:ext cx="37542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S:</a:t>
              </a:r>
              <a:endParaRPr lang="ko-KR" altLang="en-US" dirty="0">
                <a:solidFill>
                  <a:srgbClr val="193EB0"/>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xmlns="" id="{B824C000-A18E-4146-A5A1-64F966A29EBA}"/>
                    </a:ext>
                  </a:extLst>
                </p:cNvPr>
                <p:cNvSpPr/>
                <p:nvPr/>
              </p:nvSpPr>
              <p:spPr>
                <a:xfrm>
                  <a:off x="977872" y="4401840"/>
                  <a:ext cx="999759" cy="369332"/>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r>
                          <a:rPr lang="en-US" altLang="ko-KR" i="1" dirty="0" smtClean="0">
                            <a:solidFill>
                              <a:srgbClr val="193EB0"/>
                            </a:solidFill>
                            <a:latin typeface="Cambria Math" panose="02040503050406030204" pitchFamily="18" charset="0"/>
                          </a:rPr>
                          <m:t>𝑙𝑎𝑟𝑔𝑒𝑠𝑡</m:t>
                        </m:r>
                      </m:oMath>
                    </m:oMathPara>
                  </a14:m>
                  <a:endParaRPr lang="ko-KR" altLang="en-US" dirty="0">
                    <a:solidFill>
                      <a:srgbClr val="193EB0"/>
                    </a:solidFill>
                    <a:latin typeface="SamsungOne 400" panose="020B0503030303020204" pitchFamily="34" charset="0"/>
                  </a:endParaRPr>
                </a:p>
              </p:txBody>
            </p:sp>
          </mc:Choice>
          <mc:Fallback xmlns="">
            <p:sp>
              <p:nvSpPr>
                <p:cNvPr id="24" name="직사각형 23">
                  <a:extLst>
                    <a:ext uri="{FF2B5EF4-FFF2-40B4-BE49-F238E27FC236}">
                      <a16:creationId xmlns:a16="http://schemas.microsoft.com/office/drawing/2014/main" id="{B824C000-A18E-4146-A5A1-64F966A29EBA}"/>
                    </a:ext>
                  </a:extLst>
                </p:cNvPr>
                <p:cNvSpPr>
                  <a:spLocks noRot="1" noChangeAspect="1" noMove="1" noResize="1" noEditPoints="1" noAdjustHandles="1" noChangeArrowheads="1" noChangeShapeType="1" noTextEdit="1"/>
                </p:cNvSpPr>
                <p:nvPr/>
              </p:nvSpPr>
              <p:spPr>
                <a:xfrm>
                  <a:off x="977872" y="4401840"/>
                  <a:ext cx="999759" cy="369332"/>
                </a:xfrm>
                <a:prstGeom prst="rect">
                  <a:avLst/>
                </a:prstGeom>
                <a:blipFill>
                  <a:blip r:embed="rId2"/>
                  <a:stretch>
                    <a:fillRect b="-13115"/>
                  </a:stretch>
                </a:blipFill>
              </p:spPr>
              <p:txBody>
                <a:bodyPr/>
                <a:lstStyle/>
                <a:p>
                  <a:r>
                    <a:rPr lang="ko-KR" altLang="en-US">
                      <a:noFill/>
                    </a:rPr>
                    <a:t> </a:t>
                  </a:r>
                </a:p>
              </p:txBody>
            </p:sp>
          </mc:Fallback>
        </mc:AlternateContent>
        <p:grpSp>
          <p:nvGrpSpPr>
            <p:cNvPr id="29" name="그룹 28">
              <a:extLst>
                <a:ext uri="{FF2B5EF4-FFF2-40B4-BE49-F238E27FC236}">
                  <a16:creationId xmlns:a16="http://schemas.microsoft.com/office/drawing/2014/main" xmlns="" id="{E09E8ED3-290A-4913-8D01-AC290470FA2B}"/>
                </a:ext>
              </a:extLst>
            </p:cNvPr>
            <p:cNvGrpSpPr/>
            <p:nvPr/>
          </p:nvGrpSpPr>
          <p:grpSpPr>
            <a:xfrm>
              <a:off x="2254085" y="3361738"/>
              <a:ext cx="5470850" cy="354564"/>
              <a:chOff x="3060441" y="2873829"/>
              <a:chExt cx="5470850" cy="354564"/>
            </a:xfrm>
          </p:grpSpPr>
          <p:sp>
            <p:nvSpPr>
              <p:cNvPr id="30" name="직사각형 29">
                <a:extLst>
                  <a:ext uri="{FF2B5EF4-FFF2-40B4-BE49-F238E27FC236}">
                    <a16:creationId xmlns:a16="http://schemas.microsoft.com/office/drawing/2014/main" xmlns="" id="{88EB60AD-C3FF-4F2C-91D2-5B64DFAA1F18}"/>
                  </a:ext>
                </a:extLst>
              </p:cNvPr>
              <p:cNvSpPr/>
              <p:nvPr/>
            </p:nvSpPr>
            <p:spPr>
              <a:xfrm>
                <a:off x="306044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DA3EC45C-9100-4D16-A96F-B01C10612138}"/>
                  </a:ext>
                </a:extLst>
              </p:cNvPr>
              <p:cNvSpPr/>
              <p:nvPr/>
            </p:nvSpPr>
            <p:spPr>
              <a:xfrm>
                <a:off x="379133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2E7ACE36-4EA5-4A35-8DD8-DE38F62A785D}"/>
                  </a:ext>
                </a:extLst>
              </p:cNvPr>
              <p:cNvSpPr/>
              <p:nvPr/>
            </p:nvSpPr>
            <p:spPr>
              <a:xfrm>
                <a:off x="452223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62CBDAA4-FE8B-4BA6-9053-02C6671E5504}"/>
                  </a:ext>
                </a:extLst>
              </p:cNvPr>
              <p:cNvSpPr/>
              <p:nvPr/>
            </p:nvSpPr>
            <p:spPr>
              <a:xfrm>
                <a:off x="5253135"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73B8D6D-251A-4E3C-95D6-0FDC84593A14}"/>
                  </a:ext>
                </a:extLst>
              </p:cNvPr>
              <p:cNvSpPr/>
              <p:nvPr/>
            </p:nvSpPr>
            <p:spPr>
              <a:xfrm>
                <a:off x="5984033"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0C04929B-7C4F-43DB-9921-1A0C5890AE57}"/>
                  </a:ext>
                </a:extLst>
              </p:cNvPr>
              <p:cNvSpPr/>
              <p:nvPr/>
            </p:nvSpPr>
            <p:spPr>
              <a:xfrm>
                <a:off x="671493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05FA3D4E-9F30-478F-9AAC-9061E831999C}"/>
                  </a:ext>
                </a:extLst>
              </p:cNvPr>
              <p:cNvSpPr/>
              <p:nvPr/>
            </p:nvSpPr>
            <p:spPr>
              <a:xfrm>
                <a:off x="744582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29D70840-53BF-4F6F-90F3-020B1287CA57}"/>
                  </a:ext>
                </a:extLst>
              </p:cNvPr>
              <p:cNvSpPr/>
              <p:nvPr/>
            </p:nvSpPr>
            <p:spPr>
              <a:xfrm>
                <a:off x="817672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45" name="직사각형 44">
                  <a:extLst>
                    <a:ext uri="{FF2B5EF4-FFF2-40B4-BE49-F238E27FC236}">
                      <a16:creationId xmlns:a16="http://schemas.microsoft.com/office/drawing/2014/main" xmlns="" id="{E16D6CB4-13B1-4F50-A3F4-268A8EFC8F76}"/>
                    </a:ext>
                  </a:extLst>
                </p:cNvPr>
                <p:cNvSpPr/>
                <p:nvPr/>
              </p:nvSpPr>
              <p:spPr>
                <a:xfrm>
                  <a:off x="1631414" y="2698951"/>
                  <a:ext cx="317010" cy="369332"/>
                </a:xfrm>
                <a:prstGeom prst="rect">
                  <a:avLst/>
                </a:prstGeom>
              </p:spPr>
              <p:txBody>
                <a:bodyPr wrap="none">
                  <a:spAutoFit/>
                </a:bodyPr>
                <a:lstStyle/>
                <a:p>
                  <a:pPr algn="r"/>
                  <a14:m>
                    <m:oMathPara xmlns:m="http://schemas.openxmlformats.org/officeDocument/2006/math">
                      <m:oMathParaPr>
                        <m:jc m:val="centerGroup"/>
                      </m:oMathParaPr>
                      <m:oMath xmlns:m="http://schemas.openxmlformats.org/officeDocument/2006/math">
                        <m:r>
                          <a:rPr lang="en-US" altLang="ko-KR" i="1" dirty="0" smtClean="0">
                            <a:solidFill>
                              <a:srgbClr val="193EB0"/>
                            </a:solidFill>
                            <a:latin typeface="Cambria Math" panose="02040503050406030204" pitchFamily="18" charset="0"/>
                          </a:rPr>
                          <m:t>𝑖</m:t>
                        </m:r>
                      </m:oMath>
                    </m:oMathPara>
                  </a14:m>
                  <a:endParaRPr lang="ko-KR" altLang="en-US" dirty="0">
                    <a:solidFill>
                      <a:srgbClr val="193EB0"/>
                    </a:solidFill>
                    <a:latin typeface="SamsungOne 400" panose="020B0503030303020204" pitchFamily="34" charset="0"/>
                  </a:endParaRPr>
                </a:p>
              </p:txBody>
            </p:sp>
          </mc:Choice>
          <mc:Fallback xmlns="">
            <p:sp>
              <p:nvSpPr>
                <p:cNvPr id="45" name="직사각형 44">
                  <a:extLst>
                    <a:ext uri="{FF2B5EF4-FFF2-40B4-BE49-F238E27FC236}">
                      <a16:creationId xmlns:a16="http://schemas.microsoft.com/office/drawing/2014/main" id="{E16D6CB4-13B1-4F50-A3F4-268A8EFC8F76}"/>
                    </a:ext>
                  </a:extLst>
                </p:cNvPr>
                <p:cNvSpPr>
                  <a:spLocks noRot="1" noChangeAspect="1" noMove="1" noResize="1" noEditPoints="1" noAdjustHandles="1" noChangeArrowheads="1" noChangeShapeType="1" noTextEdit="1"/>
                </p:cNvSpPr>
                <p:nvPr/>
              </p:nvSpPr>
              <p:spPr>
                <a:xfrm>
                  <a:off x="1631414" y="2698951"/>
                  <a:ext cx="317010"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xmlns="" id="{6AF18ACC-1AEF-4450-A37D-E1A957F93834}"/>
                    </a:ext>
                  </a:extLst>
                </p:cNvPr>
                <p:cNvSpPr/>
                <p:nvPr/>
              </p:nvSpPr>
              <p:spPr>
                <a:xfrm>
                  <a:off x="606209" y="4773119"/>
                  <a:ext cx="1371421" cy="3693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r>
                          <a:rPr lang="en-US" altLang="ko-KR" i="1" dirty="0" smtClean="0">
                            <a:solidFill>
                              <a:srgbClr val="193EB0"/>
                            </a:solidFill>
                            <a:latin typeface="Cambria Math" panose="02040503050406030204" pitchFamily="18" charset="0"/>
                          </a:rPr>
                          <m:t>𝑆</m:t>
                        </m:r>
                        <m:r>
                          <a:rPr lang="en-US" altLang="ko-KR" i="1" dirty="0" smtClean="0">
                            <a:solidFill>
                              <a:srgbClr val="193EB0"/>
                            </a:solidFill>
                            <a:latin typeface="Cambria Math" panose="02040503050406030204" pitchFamily="18" charset="0"/>
                          </a:rPr>
                          <m:t>[</m:t>
                        </m:r>
                        <m:r>
                          <a:rPr lang="en-US" altLang="ko-KR" i="1" dirty="0" smtClean="0">
                            <a:solidFill>
                              <a:srgbClr val="193EB0"/>
                            </a:solidFill>
                            <a:latin typeface="Cambria Math" panose="02040503050406030204" pitchFamily="18" charset="0"/>
                          </a:rPr>
                          <m:t>𝑙𝑎𝑟𝑔𝑒𝑠𝑡</m:t>
                        </m:r>
                        <m:r>
                          <a:rPr lang="en-US" altLang="ko-KR" i="1" dirty="0" smtClean="0">
                            <a:solidFill>
                              <a:srgbClr val="193EB0"/>
                            </a:solidFill>
                            <a:latin typeface="Cambria Math" panose="02040503050406030204" pitchFamily="18" charset="0"/>
                          </a:rPr>
                          <m:t>]</m:t>
                        </m:r>
                      </m:oMath>
                    </m:oMathPara>
                  </a14:m>
                  <a:endParaRPr lang="ko-KR" altLang="en-US" dirty="0">
                    <a:solidFill>
                      <a:srgbClr val="193EB0"/>
                    </a:solidFill>
                    <a:latin typeface="SamsungOne 400" panose="020B0503030303020204" pitchFamily="34" charset="0"/>
                  </a:endParaRPr>
                </a:p>
              </p:txBody>
            </p:sp>
          </mc:Choice>
          <mc:Fallback xmlns="">
            <p:sp>
              <p:nvSpPr>
                <p:cNvPr id="47" name="직사각형 46">
                  <a:extLst>
                    <a:ext uri="{FF2B5EF4-FFF2-40B4-BE49-F238E27FC236}">
                      <a16:creationId xmlns:a16="http://schemas.microsoft.com/office/drawing/2014/main" id="{6AF18ACC-1AEF-4450-A37D-E1A957F93834}"/>
                    </a:ext>
                  </a:extLst>
                </p:cNvPr>
                <p:cNvSpPr>
                  <a:spLocks noRot="1" noChangeAspect="1" noMove="1" noResize="1" noEditPoints="1" noAdjustHandles="1" noChangeArrowheads="1" noChangeShapeType="1" noTextEdit="1"/>
                </p:cNvSpPr>
                <p:nvPr/>
              </p:nvSpPr>
              <p:spPr>
                <a:xfrm>
                  <a:off x="606209" y="4773119"/>
                  <a:ext cx="1371421" cy="369332"/>
                </a:xfrm>
                <a:prstGeom prst="rect">
                  <a:avLst/>
                </a:prstGeom>
                <a:blipFill>
                  <a:blip r:embed="rId4"/>
                  <a:stretch>
                    <a:fillRect r="-1778" b="-14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xmlns="" id="{76E98789-E6E3-48B4-B7B4-BA9B441F61B3}"/>
                    </a:ext>
                  </a:extLst>
                </p:cNvPr>
                <p:cNvSpPr/>
                <p:nvPr/>
              </p:nvSpPr>
              <p:spPr>
                <a:xfrm>
                  <a:off x="606206" y="5149835"/>
                  <a:ext cx="1371421" cy="3693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r>
                          <a:rPr lang="en-US" altLang="ko-KR" i="1" dirty="0" smtClean="0">
                            <a:solidFill>
                              <a:srgbClr val="193EB0"/>
                            </a:solidFill>
                            <a:latin typeface="Cambria Math" panose="02040503050406030204" pitchFamily="18" charset="0"/>
                          </a:rPr>
                          <m:t>𝑆</m:t>
                        </m:r>
                        <m:r>
                          <a:rPr lang="en-US" altLang="ko-KR" i="1" dirty="0" smtClean="0">
                            <a:solidFill>
                              <a:srgbClr val="193EB0"/>
                            </a:solidFill>
                            <a:latin typeface="Cambria Math" panose="02040503050406030204" pitchFamily="18" charset="0"/>
                          </a:rPr>
                          <m:t>[</m:t>
                        </m:r>
                        <m:r>
                          <a:rPr lang="en-US" altLang="ko-KR" b="0" i="1" dirty="0" smtClean="0">
                            <a:solidFill>
                              <a:srgbClr val="193EB0"/>
                            </a:solidFill>
                            <a:latin typeface="Cambria Math" panose="02040503050406030204" pitchFamily="18" charset="0"/>
                          </a:rPr>
                          <m:t>𝑖</m:t>
                        </m:r>
                        <m:r>
                          <a:rPr lang="en-US" altLang="ko-KR" i="1" dirty="0" smtClean="0">
                            <a:solidFill>
                              <a:srgbClr val="193EB0"/>
                            </a:solidFill>
                            <a:latin typeface="Cambria Math" panose="02040503050406030204" pitchFamily="18" charset="0"/>
                          </a:rPr>
                          <m:t>]</m:t>
                        </m:r>
                      </m:oMath>
                    </m:oMathPara>
                  </a14:m>
                  <a:endParaRPr lang="ko-KR" altLang="en-US" dirty="0">
                    <a:solidFill>
                      <a:srgbClr val="193EB0"/>
                    </a:solidFill>
                    <a:latin typeface="SamsungOne 400" panose="020B0503030303020204" pitchFamily="34" charset="0"/>
                  </a:endParaRPr>
                </a:p>
              </p:txBody>
            </p:sp>
          </mc:Choice>
          <mc:Fallback xmlns="">
            <p:sp>
              <p:nvSpPr>
                <p:cNvPr id="49" name="직사각형 48">
                  <a:extLst>
                    <a:ext uri="{FF2B5EF4-FFF2-40B4-BE49-F238E27FC236}">
                      <a16:creationId xmlns:a16="http://schemas.microsoft.com/office/drawing/2014/main" id="{76E98789-E6E3-48B4-B7B4-BA9B441F61B3}"/>
                    </a:ext>
                  </a:extLst>
                </p:cNvPr>
                <p:cNvSpPr>
                  <a:spLocks noRot="1" noChangeAspect="1" noMove="1" noResize="1" noEditPoints="1" noAdjustHandles="1" noChangeArrowheads="1" noChangeShapeType="1" noTextEdit="1"/>
                </p:cNvSpPr>
                <p:nvPr/>
              </p:nvSpPr>
              <p:spPr>
                <a:xfrm>
                  <a:off x="606206" y="5149835"/>
                  <a:ext cx="1371421" cy="369332"/>
                </a:xfrm>
                <a:prstGeom prst="rect">
                  <a:avLst/>
                </a:prstGeom>
                <a:blipFill>
                  <a:blip r:embed="rId5"/>
                  <a:stretch>
                    <a:fillRect r="-1778" b="-16667"/>
                  </a:stretch>
                </a:blipFill>
              </p:spPr>
              <p:txBody>
                <a:bodyPr/>
                <a:lstStyle/>
                <a:p>
                  <a:r>
                    <a:rPr lang="ko-KR" altLang="en-US">
                      <a:noFill/>
                    </a:rPr>
                    <a:t> </a:t>
                  </a:r>
                </a:p>
              </p:txBody>
            </p:sp>
          </mc:Fallback>
        </mc:AlternateContent>
        <p:sp>
          <p:nvSpPr>
            <p:cNvPr id="38" name="직사각형 37">
              <a:extLst>
                <a:ext uri="{FF2B5EF4-FFF2-40B4-BE49-F238E27FC236}">
                  <a16:creationId xmlns:a16="http://schemas.microsoft.com/office/drawing/2014/main" xmlns="" id="{B6362AB0-DBA2-4F0A-BD6D-2DDAD2CACFC8}"/>
                </a:ext>
              </a:extLst>
            </p:cNvPr>
            <p:cNvSpPr/>
            <p:nvPr/>
          </p:nvSpPr>
          <p:spPr>
            <a:xfrm>
              <a:off x="5908566" y="2718032"/>
              <a:ext cx="354564"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cxnSp>
          <p:nvCxnSpPr>
            <p:cNvPr id="39" name="직선 연결선 38">
              <a:extLst>
                <a:ext uri="{FF2B5EF4-FFF2-40B4-BE49-F238E27FC236}">
                  <a16:creationId xmlns:a16="http://schemas.microsoft.com/office/drawing/2014/main" xmlns="" id="{426F00F5-054F-4D72-BC33-CA3CF2138E3F}"/>
                </a:ext>
              </a:extLst>
            </p:cNvPr>
            <p:cNvCxnSpPr>
              <a:cxnSpLocks/>
              <a:endCxn id="38" idx="2"/>
            </p:cNvCxnSpPr>
            <p:nvPr/>
          </p:nvCxnSpPr>
          <p:spPr>
            <a:xfrm flipV="1">
              <a:off x="6085848" y="2998027"/>
              <a:ext cx="0" cy="338123"/>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1" name="직사각형 50">
              <a:extLst>
                <a:ext uri="{FF2B5EF4-FFF2-40B4-BE49-F238E27FC236}">
                  <a16:creationId xmlns:a16="http://schemas.microsoft.com/office/drawing/2014/main" xmlns="" id="{C797BFCC-8860-4488-BB04-41EDE7675137}"/>
                </a:ext>
              </a:extLst>
            </p:cNvPr>
            <p:cNvSpPr/>
            <p:nvPr/>
          </p:nvSpPr>
          <p:spPr>
            <a:xfrm>
              <a:off x="5908569" y="476229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52" name="직사각형 51">
              <a:extLst>
                <a:ext uri="{FF2B5EF4-FFF2-40B4-BE49-F238E27FC236}">
                  <a16:creationId xmlns:a16="http://schemas.microsoft.com/office/drawing/2014/main" xmlns="" id="{A33883A8-E558-44E5-A664-23C972F99BAC}"/>
                </a:ext>
              </a:extLst>
            </p:cNvPr>
            <p:cNvSpPr/>
            <p:nvPr/>
          </p:nvSpPr>
          <p:spPr>
            <a:xfrm>
              <a:off x="5908566" y="5139015"/>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53" name="직사각형 52">
              <a:extLst>
                <a:ext uri="{FF2B5EF4-FFF2-40B4-BE49-F238E27FC236}">
                  <a16:creationId xmlns:a16="http://schemas.microsoft.com/office/drawing/2014/main" xmlns="" id="{40584556-BB00-4B69-90E7-B4CC1AC53C54}"/>
                </a:ext>
              </a:extLst>
            </p:cNvPr>
            <p:cNvSpPr/>
            <p:nvPr/>
          </p:nvSpPr>
          <p:spPr>
            <a:xfrm>
              <a:off x="5177674" y="4416608"/>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FF0000"/>
                  </a:solidFill>
                  <a:latin typeface="SamsungOne 400" panose="020B0503030303020204" pitchFamily="34" charset="0"/>
                </a:rPr>
                <a:t>4</a:t>
              </a:r>
              <a:endParaRPr lang="ko-KR" altLang="en-US" sz="1300" dirty="0">
                <a:solidFill>
                  <a:srgbClr val="FF0000"/>
                </a:solidFill>
                <a:latin typeface="SamsungOne 400" panose="020B0503030303020204" pitchFamily="34" charset="0"/>
              </a:endParaRPr>
            </a:p>
          </p:txBody>
        </p:sp>
        <p:cxnSp>
          <p:nvCxnSpPr>
            <p:cNvPr id="54" name="직선 연결선 53">
              <a:extLst>
                <a:ext uri="{FF2B5EF4-FFF2-40B4-BE49-F238E27FC236}">
                  <a16:creationId xmlns:a16="http://schemas.microsoft.com/office/drawing/2014/main" xmlns="" id="{08585E0B-E3EC-4033-89D9-B42F6F288DBB}"/>
                </a:ext>
              </a:extLst>
            </p:cNvPr>
            <p:cNvCxnSpPr>
              <a:cxnSpLocks/>
              <a:endCxn id="53" idx="0"/>
            </p:cNvCxnSpPr>
            <p:nvPr/>
          </p:nvCxnSpPr>
          <p:spPr>
            <a:xfrm>
              <a:off x="5354953" y="4082141"/>
              <a:ext cx="3" cy="334467"/>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50" name="직사각형 4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5" name="직사각형 5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56" name="직사각형 55">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If there is no value that is larger than S[largest], the location of the largest key remains the same.</a:t>
            </a:r>
          </a:p>
        </p:txBody>
      </p:sp>
      <p:grpSp>
        <p:nvGrpSpPr>
          <p:cNvPr id="40" name="그룹 39"/>
          <p:cNvGrpSpPr/>
          <p:nvPr/>
        </p:nvGrpSpPr>
        <p:grpSpPr>
          <a:xfrm>
            <a:off x="361950" y="1322141"/>
            <a:ext cx="9106050" cy="743069"/>
            <a:chOff x="361950" y="1220103"/>
            <a:chExt cx="9106050" cy="743069"/>
          </a:xfrm>
        </p:grpSpPr>
        <p:sp>
          <p:nvSpPr>
            <p:cNvPr id="41" name="직사각형 40">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Finding the Largest</a:t>
              </a:r>
            </a:p>
          </p:txBody>
        </p:sp>
        <p:sp>
          <p:nvSpPr>
            <p:cNvPr id="42" name="TextBox 41">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3.1. An algorithm for finding the largest key</a:t>
              </a:r>
            </a:p>
          </p:txBody>
        </p:sp>
      </p:grpSp>
    </p:spTree>
    <p:extLst>
      <p:ext uri="{BB962C8B-B14F-4D97-AF65-F5344CB8AC3E}">
        <p14:creationId xmlns:p14="http://schemas.microsoft.com/office/powerpoint/2010/main" val="7916141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06206" y="2698951"/>
            <a:ext cx="7118729" cy="2820216"/>
            <a:chOff x="606206" y="2698951"/>
            <a:chExt cx="7118729" cy="2820216"/>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2254085" y="3736908"/>
              <a:ext cx="5470850" cy="354564"/>
              <a:chOff x="3060441" y="2873829"/>
              <a:chExt cx="5470850" cy="354564"/>
            </a:xfrm>
            <a:solidFill>
              <a:srgbClr val="ECEFF6"/>
            </a:solidFill>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F5F1860C-ED6C-4CB8-86F7-DB0D16858BD8}"/>
                </a:ext>
              </a:extLst>
            </p:cNvPr>
            <p:cNvSpPr/>
            <p:nvPr/>
          </p:nvSpPr>
          <p:spPr>
            <a:xfrm>
              <a:off x="1602207" y="3736908"/>
              <a:ext cx="37542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S:</a:t>
              </a:r>
              <a:endParaRPr lang="ko-KR" altLang="en-US" dirty="0">
                <a:solidFill>
                  <a:srgbClr val="193EB0"/>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xmlns="" id="{B824C000-A18E-4146-A5A1-64F966A29EBA}"/>
                    </a:ext>
                  </a:extLst>
                </p:cNvPr>
                <p:cNvSpPr/>
                <p:nvPr/>
              </p:nvSpPr>
              <p:spPr>
                <a:xfrm>
                  <a:off x="977872" y="4401840"/>
                  <a:ext cx="999759" cy="369332"/>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r>
                          <a:rPr lang="en-US" altLang="ko-KR" i="1" dirty="0" smtClean="0">
                            <a:solidFill>
                              <a:srgbClr val="193EB0"/>
                            </a:solidFill>
                            <a:latin typeface="Cambria Math" panose="02040503050406030204" pitchFamily="18" charset="0"/>
                          </a:rPr>
                          <m:t>𝑙𝑎𝑟𝑔𝑒𝑠𝑡</m:t>
                        </m:r>
                      </m:oMath>
                    </m:oMathPara>
                  </a14:m>
                  <a:endParaRPr lang="ko-KR" altLang="en-US" dirty="0">
                    <a:solidFill>
                      <a:srgbClr val="193EB0"/>
                    </a:solidFill>
                    <a:latin typeface="SamsungOne 400" panose="020B0503030303020204" pitchFamily="34" charset="0"/>
                  </a:endParaRPr>
                </a:p>
              </p:txBody>
            </p:sp>
          </mc:Choice>
          <mc:Fallback xmlns="">
            <p:sp>
              <p:nvSpPr>
                <p:cNvPr id="24" name="직사각형 23">
                  <a:extLst>
                    <a:ext uri="{FF2B5EF4-FFF2-40B4-BE49-F238E27FC236}">
                      <a16:creationId xmlns:a16="http://schemas.microsoft.com/office/drawing/2014/main" id="{B824C000-A18E-4146-A5A1-64F966A29EBA}"/>
                    </a:ext>
                  </a:extLst>
                </p:cNvPr>
                <p:cNvSpPr>
                  <a:spLocks noRot="1" noChangeAspect="1" noMove="1" noResize="1" noEditPoints="1" noAdjustHandles="1" noChangeArrowheads="1" noChangeShapeType="1" noTextEdit="1"/>
                </p:cNvSpPr>
                <p:nvPr/>
              </p:nvSpPr>
              <p:spPr>
                <a:xfrm>
                  <a:off x="977872" y="4401840"/>
                  <a:ext cx="999759" cy="369332"/>
                </a:xfrm>
                <a:prstGeom prst="rect">
                  <a:avLst/>
                </a:prstGeom>
                <a:blipFill>
                  <a:blip r:embed="rId2"/>
                  <a:stretch>
                    <a:fillRect b="-13115"/>
                  </a:stretch>
                </a:blipFill>
              </p:spPr>
              <p:txBody>
                <a:bodyPr/>
                <a:lstStyle/>
                <a:p>
                  <a:r>
                    <a:rPr lang="ko-KR" altLang="en-US">
                      <a:noFill/>
                    </a:rPr>
                    <a:t> </a:t>
                  </a:r>
                </a:p>
              </p:txBody>
            </p:sp>
          </mc:Fallback>
        </mc:AlternateContent>
        <p:grpSp>
          <p:nvGrpSpPr>
            <p:cNvPr id="29" name="그룹 28">
              <a:extLst>
                <a:ext uri="{FF2B5EF4-FFF2-40B4-BE49-F238E27FC236}">
                  <a16:creationId xmlns:a16="http://schemas.microsoft.com/office/drawing/2014/main" xmlns="" id="{E09E8ED3-290A-4913-8D01-AC290470FA2B}"/>
                </a:ext>
              </a:extLst>
            </p:cNvPr>
            <p:cNvGrpSpPr/>
            <p:nvPr/>
          </p:nvGrpSpPr>
          <p:grpSpPr>
            <a:xfrm>
              <a:off x="2254085" y="3361738"/>
              <a:ext cx="5470850" cy="354564"/>
              <a:chOff x="3060441" y="2873829"/>
              <a:chExt cx="5470850" cy="354564"/>
            </a:xfrm>
          </p:grpSpPr>
          <p:sp>
            <p:nvSpPr>
              <p:cNvPr id="30" name="직사각형 29">
                <a:extLst>
                  <a:ext uri="{FF2B5EF4-FFF2-40B4-BE49-F238E27FC236}">
                    <a16:creationId xmlns:a16="http://schemas.microsoft.com/office/drawing/2014/main" xmlns="" id="{88EB60AD-C3FF-4F2C-91D2-5B64DFAA1F18}"/>
                  </a:ext>
                </a:extLst>
              </p:cNvPr>
              <p:cNvSpPr/>
              <p:nvPr/>
            </p:nvSpPr>
            <p:spPr>
              <a:xfrm>
                <a:off x="306044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DA3EC45C-9100-4D16-A96F-B01C10612138}"/>
                  </a:ext>
                </a:extLst>
              </p:cNvPr>
              <p:cNvSpPr/>
              <p:nvPr/>
            </p:nvSpPr>
            <p:spPr>
              <a:xfrm>
                <a:off x="379133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2E7ACE36-4EA5-4A35-8DD8-DE38F62A785D}"/>
                  </a:ext>
                </a:extLst>
              </p:cNvPr>
              <p:cNvSpPr/>
              <p:nvPr/>
            </p:nvSpPr>
            <p:spPr>
              <a:xfrm>
                <a:off x="452223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62CBDAA4-FE8B-4BA6-9053-02C6671E5504}"/>
                  </a:ext>
                </a:extLst>
              </p:cNvPr>
              <p:cNvSpPr/>
              <p:nvPr/>
            </p:nvSpPr>
            <p:spPr>
              <a:xfrm>
                <a:off x="5253135"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73B8D6D-251A-4E3C-95D6-0FDC84593A14}"/>
                  </a:ext>
                </a:extLst>
              </p:cNvPr>
              <p:cNvSpPr/>
              <p:nvPr/>
            </p:nvSpPr>
            <p:spPr>
              <a:xfrm>
                <a:off x="5984033"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0C04929B-7C4F-43DB-9921-1A0C5890AE57}"/>
                  </a:ext>
                </a:extLst>
              </p:cNvPr>
              <p:cNvSpPr/>
              <p:nvPr/>
            </p:nvSpPr>
            <p:spPr>
              <a:xfrm>
                <a:off x="671493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05FA3D4E-9F30-478F-9AAC-9061E831999C}"/>
                  </a:ext>
                </a:extLst>
              </p:cNvPr>
              <p:cNvSpPr/>
              <p:nvPr/>
            </p:nvSpPr>
            <p:spPr>
              <a:xfrm>
                <a:off x="744582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29D70840-53BF-4F6F-90F3-020B1287CA57}"/>
                  </a:ext>
                </a:extLst>
              </p:cNvPr>
              <p:cNvSpPr/>
              <p:nvPr/>
            </p:nvSpPr>
            <p:spPr>
              <a:xfrm>
                <a:off x="817672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45" name="직사각형 44">
                  <a:extLst>
                    <a:ext uri="{FF2B5EF4-FFF2-40B4-BE49-F238E27FC236}">
                      <a16:creationId xmlns:a16="http://schemas.microsoft.com/office/drawing/2014/main" xmlns="" id="{E16D6CB4-13B1-4F50-A3F4-268A8EFC8F76}"/>
                    </a:ext>
                  </a:extLst>
                </p:cNvPr>
                <p:cNvSpPr/>
                <p:nvPr/>
              </p:nvSpPr>
              <p:spPr>
                <a:xfrm>
                  <a:off x="1631414" y="2698951"/>
                  <a:ext cx="317010" cy="369332"/>
                </a:xfrm>
                <a:prstGeom prst="rect">
                  <a:avLst/>
                </a:prstGeom>
              </p:spPr>
              <p:txBody>
                <a:bodyPr wrap="none">
                  <a:spAutoFit/>
                </a:bodyPr>
                <a:lstStyle/>
                <a:p>
                  <a:pPr algn="r"/>
                  <a14:m>
                    <m:oMathPara xmlns:m="http://schemas.openxmlformats.org/officeDocument/2006/math">
                      <m:oMathParaPr>
                        <m:jc m:val="centerGroup"/>
                      </m:oMathParaPr>
                      <m:oMath xmlns:m="http://schemas.openxmlformats.org/officeDocument/2006/math">
                        <m:r>
                          <a:rPr lang="en-US" altLang="ko-KR" i="1" dirty="0" smtClean="0">
                            <a:solidFill>
                              <a:srgbClr val="193EB0"/>
                            </a:solidFill>
                            <a:latin typeface="Cambria Math" panose="02040503050406030204" pitchFamily="18" charset="0"/>
                          </a:rPr>
                          <m:t>𝑖</m:t>
                        </m:r>
                      </m:oMath>
                    </m:oMathPara>
                  </a14:m>
                  <a:endParaRPr lang="ko-KR" altLang="en-US" dirty="0">
                    <a:solidFill>
                      <a:srgbClr val="193EB0"/>
                    </a:solidFill>
                    <a:latin typeface="SamsungOne 400" panose="020B0503030303020204" pitchFamily="34" charset="0"/>
                  </a:endParaRPr>
                </a:p>
              </p:txBody>
            </p:sp>
          </mc:Choice>
          <mc:Fallback xmlns="">
            <p:sp>
              <p:nvSpPr>
                <p:cNvPr id="45" name="직사각형 44">
                  <a:extLst>
                    <a:ext uri="{FF2B5EF4-FFF2-40B4-BE49-F238E27FC236}">
                      <a16:creationId xmlns:a16="http://schemas.microsoft.com/office/drawing/2014/main" id="{E16D6CB4-13B1-4F50-A3F4-268A8EFC8F76}"/>
                    </a:ext>
                  </a:extLst>
                </p:cNvPr>
                <p:cNvSpPr>
                  <a:spLocks noRot="1" noChangeAspect="1" noMove="1" noResize="1" noEditPoints="1" noAdjustHandles="1" noChangeArrowheads="1" noChangeShapeType="1" noTextEdit="1"/>
                </p:cNvSpPr>
                <p:nvPr/>
              </p:nvSpPr>
              <p:spPr>
                <a:xfrm>
                  <a:off x="1631414" y="2698951"/>
                  <a:ext cx="317010"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xmlns="" id="{6AF18ACC-1AEF-4450-A37D-E1A957F93834}"/>
                    </a:ext>
                  </a:extLst>
                </p:cNvPr>
                <p:cNvSpPr/>
                <p:nvPr/>
              </p:nvSpPr>
              <p:spPr>
                <a:xfrm>
                  <a:off x="606209" y="4773119"/>
                  <a:ext cx="1371421" cy="3693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r>
                          <a:rPr lang="en-US" altLang="ko-KR" i="1" dirty="0" smtClean="0">
                            <a:solidFill>
                              <a:srgbClr val="193EB0"/>
                            </a:solidFill>
                            <a:latin typeface="Cambria Math" panose="02040503050406030204" pitchFamily="18" charset="0"/>
                          </a:rPr>
                          <m:t>𝑆</m:t>
                        </m:r>
                        <m:r>
                          <a:rPr lang="en-US" altLang="ko-KR" i="1" dirty="0" smtClean="0">
                            <a:solidFill>
                              <a:srgbClr val="193EB0"/>
                            </a:solidFill>
                            <a:latin typeface="Cambria Math" panose="02040503050406030204" pitchFamily="18" charset="0"/>
                          </a:rPr>
                          <m:t>[</m:t>
                        </m:r>
                        <m:r>
                          <a:rPr lang="en-US" altLang="ko-KR" i="1" dirty="0" smtClean="0">
                            <a:solidFill>
                              <a:srgbClr val="193EB0"/>
                            </a:solidFill>
                            <a:latin typeface="Cambria Math" panose="02040503050406030204" pitchFamily="18" charset="0"/>
                          </a:rPr>
                          <m:t>𝑙𝑎𝑟𝑔𝑒𝑠𝑡</m:t>
                        </m:r>
                        <m:r>
                          <a:rPr lang="en-US" altLang="ko-KR" i="1" dirty="0" smtClean="0">
                            <a:solidFill>
                              <a:srgbClr val="193EB0"/>
                            </a:solidFill>
                            <a:latin typeface="Cambria Math" panose="02040503050406030204" pitchFamily="18" charset="0"/>
                          </a:rPr>
                          <m:t>]</m:t>
                        </m:r>
                      </m:oMath>
                    </m:oMathPara>
                  </a14:m>
                  <a:endParaRPr lang="ko-KR" altLang="en-US" dirty="0">
                    <a:solidFill>
                      <a:srgbClr val="193EB0"/>
                    </a:solidFill>
                    <a:latin typeface="SamsungOne 400" panose="020B0503030303020204" pitchFamily="34" charset="0"/>
                  </a:endParaRPr>
                </a:p>
              </p:txBody>
            </p:sp>
          </mc:Choice>
          <mc:Fallback xmlns="">
            <p:sp>
              <p:nvSpPr>
                <p:cNvPr id="47" name="직사각형 46">
                  <a:extLst>
                    <a:ext uri="{FF2B5EF4-FFF2-40B4-BE49-F238E27FC236}">
                      <a16:creationId xmlns:a16="http://schemas.microsoft.com/office/drawing/2014/main" id="{6AF18ACC-1AEF-4450-A37D-E1A957F93834}"/>
                    </a:ext>
                  </a:extLst>
                </p:cNvPr>
                <p:cNvSpPr>
                  <a:spLocks noRot="1" noChangeAspect="1" noMove="1" noResize="1" noEditPoints="1" noAdjustHandles="1" noChangeArrowheads="1" noChangeShapeType="1" noTextEdit="1"/>
                </p:cNvSpPr>
                <p:nvPr/>
              </p:nvSpPr>
              <p:spPr>
                <a:xfrm>
                  <a:off x="606209" y="4773119"/>
                  <a:ext cx="1371421" cy="369332"/>
                </a:xfrm>
                <a:prstGeom prst="rect">
                  <a:avLst/>
                </a:prstGeom>
                <a:blipFill>
                  <a:blip r:embed="rId4"/>
                  <a:stretch>
                    <a:fillRect r="-1778" b="-14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xmlns="" id="{76E98789-E6E3-48B4-B7B4-BA9B441F61B3}"/>
                    </a:ext>
                  </a:extLst>
                </p:cNvPr>
                <p:cNvSpPr/>
                <p:nvPr/>
              </p:nvSpPr>
              <p:spPr>
                <a:xfrm>
                  <a:off x="606206" y="5149835"/>
                  <a:ext cx="1371421" cy="3693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r>
                          <a:rPr lang="en-US" altLang="ko-KR" i="1" dirty="0" smtClean="0">
                            <a:solidFill>
                              <a:srgbClr val="193EB0"/>
                            </a:solidFill>
                            <a:latin typeface="Cambria Math" panose="02040503050406030204" pitchFamily="18" charset="0"/>
                          </a:rPr>
                          <m:t>𝑆</m:t>
                        </m:r>
                        <m:r>
                          <a:rPr lang="en-US" altLang="ko-KR" i="1" dirty="0" smtClean="0">
                            <a:solidFill>
                              <a:srgbClr val="193EB0"/>
                            </a:solidFill>
                            <a:latin typeface="Cambria Math" panose="02040503050406030204" pitchFamily="18" charset="0"/>
                          </a:rPr>
                          <m:t>[</m:t>
                        </m:r>
                        <m:r>
                          <a:rPr lang="en-US" altLang="ko-KR" b="0" i="1" dirty="0" smtClean="0">
                            <a:solidFill>
                              <a:srgbClr val="193EB0"/>
                            </a:solidFill>
                            <a:latin typeface="Cambria Math" panose="02040503050406030204" pitchFamily="18" charset="0"/>
                          </a:rPr>
                          <m:t>𝑖</m:t>
                        </m:r>
                        <m:r>
                          <a:rPr lang="en-US" altLang="ko-KR" i="1" dirty="0" smtClean="0">
                            <a:solidFill>
                              <a:srgbClr val="193EB0"/>
                            </a:solidFill>
                            <a:latin typeface="Cambria Math" panose="02040503050406030204" pitchFamily="18" charset="0"/>
                          </a:rPr>
                          <m:t>]</m:t>
                        </m:r>
                      </m:oMath>
                    </m:oMathPara>
                  </a14:m>
                  <a:endParaRPr lang="ko-KR" altLang="en-US" dirty="0">
                    <a:solidFill>
                      <a:srgbClr val="193EB0"/>
                    </a:solidFill>
                    <a:latin typeface="SamsungOne 400" panose="020B0503030303020204" pitchFamily="34" charset="0"/>
                  </a:endParaRPr>
                </a:p>
              </p:txBody>
            </p:sp>
          </mc:Choice>
          <mc:Fallback xmlns="">
            <p:sp>
              <p:nvSpPr>
                <p:cNvPr id="49" name="직사각형 48">
                  <a:extLst>
                    <a:ext uri="{FF2B5EF4-FFF2-40B4-BE49-F238E27FC236}">
                      <a16:creationId xmlns:a16="http://schemas.microsoft.com/office/drawing/2014/main" id="{76E98789-E6E3-48B4-B7B4-BA9B441F61B3}"/>
                    </a:ext>
                  </a:extLst>
                </p:cNvPr>
                <p:cNvSpPr>
                  <a:spLocks noRot="1" noChangeAspect="1" noMove="1" noResize="1" noEditPoints="1" noAdjustHandles="1" noChangeArrowheads="1" noChangeShapeType="1" noTextEdit="1"/>
                </p:cNvSpPr>
                <p:nvPr/>
              </p:nvSpPr>
              <p:spPr>
                <a:xfrm>
                  <a:off x="606206" y="5149835"/>
                  <a:ext cx="1371421" cy="369332"/>
                </a:xfrm>
                <a:prstGeom prst="rect">
                  <a:avLst/>
                </a:prstGeom>
                <a:blipFill>
                  <a:blip r:embed="rId5"/>
                  <a:stretch>
                    <a:fillRect r="-1778" b="-16667"/>
                  </a:stretch>
                </a:blipFill>
              </p:spPr>
              <p:txBody>
                <a:bodyPr/>
                <a:lstStyle/>
                <a:p>
                  <a:r>
                    <a:rPr lang="ko-KR" altLang="en-US">
                      <a:noFill/>
                    </a:rPr>
                    <a:t> </a:t>
                  </a:r>
                </a:p>
              </p:txBody>
            </p:sp>
          </mc:Fallback>
        </mc:AlternateContent>
        <p:sp>
          <p:nvSpPr>
            <p:cNvPr id="38" name="직사각형 37">
              <a:extLst>
                <a:ext uri="{FF2B5EF4-FFF2-40B4-BE49-F238E27FC236}">
                  <a16:creationId xmlns:a16="http://schemas.microsoft.com/office/drawing/2014/main" xmlns="" id="{B6362AB0-DBA2-4F0A-BD6D-2DDAD2CACFC8}"/>
                </a:ext>
              </a:extLst>
            </p:cNvPr>
            <p:cNvSpPr/>
            <p:nvPr/>
          </p:nvSpPr>
          <p:spPr>
            <a:xfrm>
              <a:off x="6645682" y="2718032"/>
              <a:ext cx="354564"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cxnSp>
          <p:nvCxnSpPr>
            <p:cNvPr id="39" name="직선 연결선 38">
              <a:extLst>
                <a:ext uri="{FF2B5EF4-FFF2-40B4-BE49-F238E27FC236}">
                  <a16:creationId xmlns:a16="http://schemas.microsoft.com/office/drawing/2014/main" xmlns="" id="{426F00F5-054F-4D72-BC33-CA3CF2138E3F}"/>
                </a:ext>
              </a:extLst>
            </p:cNvPr>
            <p:cNvCxnSpPr>
              <a:cxnSpLocks/>
              <a:endCxn id="38" idx="2"/>
            </p:cNvCxnSpPr>
            <p:nvPr/>
          </p:nvCxnSpPr>
          <p:spPr>
            <a:xfrm flipV="1">
              <a:off x="6822964" y="2998027"/>
              <a:ext cx="0" cy="338123"/>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1" name="직사각형 50">
              <a:extLst>
                <a:ext uri="{FF2B5EF4-FFF2-40B4-BE49-F238E27FC236}">
                  <a16:creationId xmlns:a16="http://schemas.microsoft.com/office/drawing/2014/main" xmlns="" id="{C797BFCC-8860-4488-BB04-41EDE7675137}"/>
                </a:ext>
              </a:extLst>
            </p:cNvPr>
            <p:cNvSpPr/>
            <p:nvPr/>
          </p:nvSpPr>
          <p:spPr>
            <a:xfrm>
              <a:off x="6645685" y="476229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52" name="직사각형 51">
              <a:extLst>
                <a:ext uri="{FF2B5EF4-FFF2-40B4-BE49-F238E27FC236}">
                  <a16:creationId xmlns:a16="http://schemas.microsoft.com/office/drawing/2014/main" xmlns="" id="{A33883A8-E558-44E5-A664-23C972F99BAC}"/>
                </a:ext>
              </a:extLst>
            </p:cNvPr>
            <p:cNvSpPr/>
            <p:nvPr/>
          </p:nvSpPr>
          <p:spPr>
            <a:xfrm>
              <a:off x="6645682" y="5139015"/>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53" name="직사각형 52">
              <a:extLst>
                <a:ext uri="{FF2B5EF4-FFF2-40B4-BE49-F238E27FC236}">
                  <a16:creationId xmlns:a16="http://schemas.microsoft.com/office/drawing/2014/main" xmlns="" id="{40584556-BB00-4B69-90E7-B4CC1AC53C54}"/>
                </a:ext>
              </a:extLst>
            </p:cNvPr>
            <p:cNvSpPr/>
            <p:nvPr/>
          </p:nvSpPr>
          <p:spPr>
            <a:xfrm>
              <a:off x="5177674" y="4416608"/>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FF0000"/>
                  </a:solidFill>
                  <a:latin typeface="SamsungOne 400" panose="020B0503030303020204" pitchFamily="34" charset="0"/>
                </a:rPr>
                <a:t>4</a:t>
              </a:r>
              <a:endParaRPr lang="ko-KR" altLang="en-US" sz="1300" dirty="0">
                <a:solidFill>
                  <a:srgbClr val="FF0000"/>
                </a:solidFill>
                <a:latin typeface="SamsungOne 400" panose="020B0503030303020204" pitchFamily="34" charset="0"/>
              </a:endParaRPr>
            </a:p>
          </p:txBody>
        </p:sp>
        <p:cxnSp>
          <p:nvCxnSpPr>
            <p:cNvPr id="54" name="직선 연결선 53">
              <a:extLst>
                <a:ext uri="{FF2B5EF4-FFF2-40B4-BE49-F238E27FC236}">
                  <a16:creationId xmlns:a16="http://schemas.microsoft.com/office/drawing/2014/main" xmlns="" id="{08585E0B-E3EC-4033-89D9-B42F6F288DBB}"/>
                </a:ext>
              </a:extLst>
            </p:cNvPr>
            <p:cNvCxnSpPr>
              <a:cxnSpLocks/>
              <a:endCxn id="53" idx="0"/>
            </p:cNvCxnSpPr>
            <p:nvPr/>
          </p:nvCxnSpPr>
          <p:spPr>
            <a:xfrm>
              <a:off x="5354953" y="4082141"/>
              <a:ext cx="3" cy="334467"/>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50" name="직사각형 4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5" name="직사각형 5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56" name="직사각형 55">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If there is no value that is larger than S[largest], the location of the largest key remains the same.</a:t>
            </a:r>
          </a:p>
        </p:txBody>
      </p:sp>
      <p:grpSp>
        <p:nvGrpSpPr>
          <p:cNvPr id="40" name="그룹 39"/>
          <p:cNvGrpSpPr/>
          <p:nvPr/>
        </p:nvGrpSpPr>
        <p:grpSpPr>
          <a:xfrm>
            <a:off x="361950" y="1322141"/>
            <a:ext cx="9106050" cy="743069"/>
            <a:chOff x="361950" y="1220103"/>
            <a:chExt cx="9106050" cy="743069"/>
          </a:xfrm>
        </p:grpSpPr>
        <p:sp>
          <p:nvSpPr>
            <p:cNvPr id="41" name="직사각형 40">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Finding the Largest</a:t>
              </a:r>
            </a:p>
          </p:txBody>
        </p:sp>
        <p:sp>
          <p:nvSpPr>
            <p:cNvPr id="42" name="TextBox 41">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3.1. An algorithm for finding the largest key</a:t>
              </a:r>
            </a:p>
          </p:txBody>
        </p:sp>
      </p:grpSp>
    </p:spTree>
    <p:extLst>
      <p:ext uri="{BB962C8B-B14F-4D97-AF65-F5344CB8AC3E}">
        <p14:creationId xmlns:p14="http://schemas.microsoft.com/office/powerpoint/2010/main" val="42578297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06206" y="2698951"/>
            <a:ext cx="7121836" cy="2820216"/>
            <a:chOff x="606206" y="2698951"/>
            <a:chExt cx="7121836" cy="2820216"/>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2254085" y="3736908"/>
              <a:ext cx="5470850" cy="354564"/>
              <a:chOff x="3060441" y="2873829"/>
              <a:chExt cx="5470850" cy="354564"/>
            </a:xfrm>
            <a:solidFill>
              <a:srgbClr val="ECEFF6"/>
            </a:solidFill>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F5F1860C-ED6C-4CB8-86F7-DB0D16858BD8}"/>
                </a:ext>
              </a:extLst>
            </p:cNvPr>
            <p:cNvSpPr/>
            <p:nvPr/>
          </p:nvSpPr>
          <p:spPr>
            <a:xfrm>
              <a:off x="1602207" y="3736908"/>
              <a:ext cx="37542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S:</a:t>
              </a:r>
              <a:endParaRPr lang="ko-KR" altLang="en-US" dirty="0">
                <a:solidFill>
                  <a:srgbClr val="193EB0"/>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xmlns="" id="{B824C000-A18E-4146-A5A1-64F966A29EBA}"/>
                    </a:ext>
                  </a:extLst>
                </p:cNvPr>
                <p:cNvSpPr/>
                <p:nvPr/>
              </p:nvSpPr>
              <p:spPr>
                <a:xfrm>
                  <a:off x="977872" y="4401840"/>
                  <a:ext cx="999759" cy="369332"/>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r>
                          <a:rPr lang="en-US" altLang="ko-KR" i="1" dirty="0" smtClean="0">
                            <a:solidFill>
                              <a:srgbClr val="193EB0"/>
                            </a:solidFill>
                            <a:latin typeface="Cambria Math" panose="02040503050406030204" pitchFamily="18" charset="0"/>
                          </a:rPr>
                          <m:t>𝑙𝑎𝑟𝑔𝑒𝑠𝑡</m:t>
                        </m:r>
                      </m:oMath>
                    </m:oMathPara>
                  </a14:m>
                  <a:endParaRPr lang="ko-KR" altLang="en-US" dirty="0">
                    <a:solidFill>
                      <a:srgbClr val="193EB0"/>
                    </a:solidFill>
                    <a:latin typeface="SamsungOne 400" panose="020B0503030303020204" pitchFamily="34" charset="0"/>
                  </a:endParaRPr>
                </a:p>
              </p:txBody>
            </p:sp>
          </mc:Choice>
          <mc:Fallback xmlns="">
            <p:sp>
              <p:nvSpPr>
                <p:cNvPr id="24" name="직사각형 23">
                  <a:extLst>
                    <a:ext uri="{FF2B5EF4-FFF2-40B4-BE49-F238E27FC236}">
                      <a16:creationId xmlns:a16="http://schemas.microsoft.com/office/drawing/2014/main" id="{B824C000-A18E-4146-A5A1-64F966A29EBA}"/>
                    </a:ext>
                  </a:extLst>
                </p:cNvPr>
                <p:cNvSpPr>
                  <a:spLocks noRot="1" noChangeAspect="1" noMove="1" noResize="1" noEditPoints="1" noAdjustHandles="1" noChangeArrowheads="1" noChangeShapeType="1" noTextEdit="1"/>
                </p:cNvSpPr>
                <p:nvPr/>
              </p:nvSpPr>
              <p:spPr>
                <a:xfrm>
                  <a:off x="977872" y="4401840"/>
                  <a:ext cx="999759" cy="369332"/>
                </a:xfrm>
                <a:prstGeom prst="rect">
                  <a:avLst/>
                </a:prstGeom>
                <a:blipFill>
                  <a:blip r:embed="rId2"/>
                  <a:stretch>
                    <a:fillRect b="-13115"/>
                  </a:stretch>
                </a:blipFill>
              </p:spPr>
              <p:txBody>
                <a:bodyPr/>
                <a:lstStyle/>
                <a:p>
                  <a:r>
                    <a:rPr lang="ko-KR" altLang="en-US">
                      <a:noFill/>
                    </a:rPr>
                    <a:t> </a:t>
                  </a:r>
                </a:p>
              </p:txBody>
            </p:sp>
          </mc:Fallback>
        </mc:AlternateContent>
        <p:grpSp>
          <p:nvGrpSpPr>
            <p:cNvPr id="29" name="그룹 28">
              <a:extLst>
                <a:ext uri="{FF2B5EF4-FFF2-40B4-BE49-F238E27FC236}">
                  <a16:creationId xmlns:a16="http://schemas.microsoft.com/office/drawing/2014/main" xmlns="" id="{E09E8ED3-290A-4913-8D01-AC290470FA2B}"/>
                </a:ext>
              </a:extLst>
            </p:cNvPr>
            <p:cNvGrpSpPr/>
            <p:nvPr/>
          </p:nvGrpSpPr>
          <p:grpSpPr>
            <a:xfrm>
              <a:off x="2254085" y="3361738"/>
              <a:ext cx="5470850" cy="354564"/>
              <a:chOff x="3060441" y="2873829"/>
              <a:chExt cx="5470850" cy="354564"/>
            </a:xfrm>
          </p:grpSpPr>
          <p:sp>
            <p:nvSpPr>
              <p:cNvPr id="30" name="직사각형 29">
                <a:extLst>
                  <a:ext uri="{FF2B5EF4-FFF2-40B4-BE49-F238E27FC236}">
                    <a16:creationId xmlns:a16="http://schemas.microsoft.com/office/drawing/2014/main" xmlns="" id="{88EB60AD-C3FF-4F2C-91D2-5B64DFAA1F18}"/>
                  </a:ext>
                </a:extLst>
              </p:cNvPr>
              <p:cNvSpPr/>
              <p:nvPr/>
            </p:nvSpPr>
            <p:spPr>
              <a:xfrm>
                <a:off x="306044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DA3EC45C-9100-4D16-A96F-B01C10612138}"/>
                  </a:ext>
                </a:extLst>
              </p:cNvPr>
              <p:cNvSpPr/>
              <p:nvPr/>
            </p:nvSpPr>
            <p:spPr>
              <a:xfrm>
                <a:off x="379133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2E7ACE36-4EA5-4A35-8DD8-DE38F62A785D}"/>
                  </a:ext>
                </a:extLst>
              </p:cNvPr>
              <p:cNvSpPr/>
              <p:nvPr/>
            </p:nvSpPr>
            <p:spPr>
              <a:xfrm>
                <a:off x="452223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62CBDAA4-FE8B-4BA6-9053-02C6671E5504}"/>
                  </a:ext>
                </a:extLst>
              </p:cNvPr>
              <p:cNvSpPr/>
              <p:nvPr/>
            </p:nvSpPr>
            <p:spPr>
              <a:xfrm>
                <a:off x="5253135"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73B8D6D-251A-4E3C-95D6-0FDC84593A14}"/>
                  </a:ext>
                </a:extLst>
              </p:cNvPr>
              <p:cNvSpPr/>
              <p:nvPr/>
            </p:nvSpPr>
            <p:spPr>
              <a:xfrm>
                <a:off x="5984033"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0C04929B-7C4F-43DB-9921-1A0C5890AE57}"/>
                  </a:ext>
                </a:extLst>
              </p:cNvPr>
              <p:cNvSpPr/>
              <p:nvPr/>
            </p:nvSpPr>
            <p:spPr>
              <a:xfrm>
                <a:off x="671493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05FA3D4E-9F30-478F-9AAC-9061E831999C}"/>
                  </a:ext>
                </a:extLst>
              </p:cNvPr>
              <p:cNvSpPr/>
              <p:nvPr/>
            </p:nvSpPr>
            <p:spPr>
              <a:xfrm>
                <a:off x="744582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29D70840-53BF-4F6F-90F3-020B1287CA57}"/>
                  </a:ext>
                </a:extLst>
              </p:cNvPr>
              <p:cNvSpPr/>
              <p:nvPr/>
            </p:nvSpPr>
            <p:spPr>
              <a:xfrm>
                <a:off x="817672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45" name="직사각형 44">
                  <a:extLst>
                    <a:ext uri="{FF2B5EF4-FFF2-40B4-BE49-F238E27FC236}">
                      <a16:creationId xmlns:a16="http://schemas.microsoft.com/office/drawing/2014/main" xmlns="" id="{E16D6CB4-13B1-4F50-A3F4-268A8EFC8F76}"/>
                    </a:ext>
                  </a:extLst>
                </p:cNvPr>
                <p:cNvSpPr/>
                <p:nvPr/>
              </p:nvSpPr>
              <p:spPr>
                <a:xfrm>
                  <a:off x="1631414" y="2698951"/>
                  <a:ext cx="317010" cy="369332"/>
                </a:xfrm>
                <a:prstGeom prst="rect">
                  <a:avLst/>
                </a:prstGeom>
              </p:spPr>
              <p:txBody>
                <a:bodyPr wrap="none">
                  <a:spAutoFit/>
                </a:bodyPr>
                <a:lstStyle/>
                <a:p>
                  <a:pPr algn="r"/>
                  <a14:m>
                    <m:oMathPara xmlns:m="http://schemas.openxmlformats.org/officeDocument/2006/math">
                      <m:oMathParaPr>
                        <m:jc m:val="centerGroup"/>
                      </m:oMathParaPr>
                      <m:oMath xmlns:m="http://schemas.openxmlformats.org/officeDocument/2006/math">
                        <m:r>
                          <a:rPr lang="en-US" altLang="ko-KR" i="1" dirty="0" smtClean="0">
                            <a:solidFill>
                              <a:srgbClr val="193EB0"/>
                            </a:solidFill>
                            <a:latin typeface="Cambria Math" panose="02040503050406030204" pitchFamily="18" charset="0"/>
                          </a:rPr>
                          <m:t>𝑖</m:t>
                        </m:r>
                      </m:oMath>
                    </m:oMathPara>
                  </a14:m>
                  <a:endParaRPr lang="ko-KR" altLang="en-US" dirty="0">
                    <a:solidFill>
                      <a:srgbClr val="193EB0"/>
                    </a:solidFill>
                    <a:latin typeface="SamsungOne 400" panose="020B0503030303020204" pitchFamily="34" charset="0"/>
                  </a:endParaRPr>
                </a:p>
              </p:txBody>
            </p:sp>
          </mc:Choice>
          <mc:Fallback xmlns="">
            <p:sp>
              <p:nvSpPr>
                <p:cNvPr id="45" name="직사각형 44">
                  <a:extLst>
                    <a:ext uri="{FF2B5EF4-FFF2-40B4-BE49-F238E27FC236}">
                      <a16:creationId xmlns:a16="http://schemas.microsoft.com/office/drawing/2014/main" id="{E16D6CB4-13B1-4F50-A3F4-268A8EFC8F76}"/>
                    </a:ext>
                  </a:extLst>
                </p:cNvPr>
                <p:cNvSpPr>
                  <a:spLocks noRot="1" noChangeAspect="1" noMove="1" noResize="1" noEditPoints="1" noAdjustHandles="1" noChangeArrowheads="1" noChangeShapeType="1" noTextEdit="1"/>
                </p:cNvSpPr>
                <p:nvPr/>
              </p:nvSpPr>
              <p:spPr>
                <a:xfrm>
                  <a:off x="1631414" y="2698951"/>
                  <a:ext cx="317010"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xmlns="" id="{6AF18ACC-1AEF-4450-A37D-E1A957F93834}"/>
                    </a:ext>
                  </a:extLst>
                </p:cNvPr>
                <p:cNvSpPr/>
                <p:nvPr/>
              </p:nvSpPr>
              <p:spPr>
                <a:xfrm>
                  <a:off x="606209" y="4773119"/>
                  <a:ext cx="1371421" cy="3693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r>
                          <a:rPr lang="en-US" altLang="ko-KR" i="1" dirty="0" smtClean="0">
                            <a:solidFill>
                              <a:srgbClr val="193EB0"/>
                            </a:solidFill>
                            <a:latin typeface="Cambria Math" panose="02040503050406030204" pitchFamily="18" charset="0"/>
                          </a:rPr>
                          <m:t>𝑆</m:t>
                        </m:r>
                        <m:r>
                          <a:rPr lang="en-US" altLang="ko-KR" i="1" dirty="0" smtClean="0">
                            <a:solidFill>
                              <a:srgbClr val="193EB0"/>
                            </a:solidFill>
                            <a:latin typeface="Cambria Math" panose="02040503050406030204" pitchFamily="18" charset="0"/>
                          </a:rPr>
                          <m:t>[</m:t>
                        </m:r>
                        <m:r>
                          <a:rPr lang="en-US" altLang="ko-KR" i="1" dirty="0" smtClean="0">
                            <a:solidFill>
                              <a:srgbClr val="193EB0"/>
                            </a:solidFill>
                            <a:latin typeface="Cambria Math" panose="02040503050406030204" pitchFamily="18" charset="0"/>
                          </a:rPr>
                          <m:t>𝑙𝑎𝑟𝑔𝑒𝑠𝑡</m:t>
                        </m:r>
                        <m:r>
                          <a:rPr lang="en-US" altLang="ko-KR" i="1" dirty="0" smtClean="0">
                            <a:solidFill>
                              <a:srgbClr val="193EB0"/>
                            </a:solidFill>
                            <a:latin typeface="Cambria Math" panose="02040503050406030204" pitchFamily="18" charset="0"/>
                          </a:rPr>
                          <m:t>]</m:t>
                        </m:r>
                      </m:oMath>
                    </m:oMathPara>
                  </a14:m>
                  <a:endParaRPr lang="ko-KR" altLang="en-US" dirty="0">
                    <a:solidFill>
                      <a:srgbClr val="193EB0"/>
                    </a:solidFill>
                    <a:latin typeface="SamsungOne 400" panose="020B0503030303020204" pitchFamily="34" charset="0"/>
                  </a:endParaRPr>
                </a:p>
              </p:txBody>
            </p:sp>
          </mc:Choice>
          <mc:Fallback xmlns="">
            <p:sp>
              <p:nvSpPr>
                <p:cNvPr id="47" name="직사각형 46">
                  <a:extLst>
                    <a:ext uri="{FF2B5EF4-FFF2-40B4-BE49-F238E27FC236}">
                      <a16:creationId xmlns:a16="http://schemas.microsoft.com/office/drawing/2014/main" id="{6AF18ACC-1AEF-4450-A37D-E1A957F93834}"/>
                    </a:ext>
                  </a:extLst>
                </p:cNvPr>
                <p:cNvSpPr>
                  <a:spLocks noRot="1" noChangeAspect="1" noMove="1" noResize="1" noEditPoints="1" noAdjustHandles="1" noChangeArrowheads="1" noChangeShapeType="1" noTextEdit="1"/>
                </p:cNvSpPr>
                <p:nvPr/>
              </p:nvSpPr>
              <p:spPr>
                <a:xfrm>
                  <a:off x="606209" y="4773119"/>
                  <a:ext cx="1371421" cy="369332"/>
                </a:xfrm>
                <a:prstGeom prst="rect">
                  <a:avLst/>
                </a:prstGeom>
                <a:blipFill>
                  <a:blip r:embed="rId4"/>
                  <a:stretch>
                    <a:fillRect r="-1778" b="-14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xmlns="" id="{76E98789-E6E3-48B4-B7B4-BA9B441F61B3}"/>
                    </a:ext>
                  </a:extLst>
                </p:cNvPr>
                <p:cNvSpPr/>
                <p:nvPr/>
              </p:nvSpPr>
              <p:spPr>
                <a:xfrm>
                  <a:off x="606206" y="5149835"/>
                  <a:ext cx="1371421" cy="3693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r>
                          <a:rPr lang="en-US" altLang="ko-KR" i="1" dirty="0" smtClean="0">
                            <a:solidFill>
                              <a:srgbClr val="193EB0"/>
                            </a:solidFill>
                            <a:latin typeface="Cambria Math" panose="02040503050406030204" pitchFamily="18" charset="0"/>
                          </a:rPr>
                          <m:t>𝑆</m:t>
                        </m:r>
                        <m:r>
                          <a:rPr lang="en-US" altLang="ko-KR" i="1" dirty="0" smtClean="0">
                            <a:solidFill>
                              <a:srgbClr val="193EB0"/>
                            </a:solidFill>
                            <a:latin typeface="Cambria Math" panose="02040503050406030204" pitchFamily="18" charset="0"/>
                          </a:rPr>
                          <m:t>[</m:t>
                        </m:r>
                        <m:r>
                          <a:rPr lang="en-US" altLang="ko-KR" b="0" i="1" dirty="0" smtClean="0">
                            <a:solidFill>
                              <a:srgbClr val="193EB0"/>
                            </a:solidFill>
                            <a:latin typeface="Cambria Math" panose="02040503050406030204" pitchFamily="18" charset="0"/>
                          </a:rPr>
                          <m:t>𝑖</m:t>
                        </m:r>
                        <m:r>
                          <a:rPr lang="en-US" altLang="ko-KR" i="1" dirty="0" smtClean="0">
                            <a:solidFill>
                              <a:srgbClr val="193EB0"/>
                            </a:solidFill>
                            <a:latin typeface="Cambria Math" panose="02040503050406030204" pitchFamily="18" charset="0"/>
                          </a:rPr>
                          <m:t>]</m:t>
                        </m:r>
                      </m:oMath>
                    </m:oMathPara>
                  </a14:m>
                  <a:endParaRPr lang="ko-KR" altLang="en-US" dirty="0">
                    <a:solidFill>
                      <a:srgbClr val="193EB0"/>
                    </a:solidFill>
                    <a:latin typeface="SamsungOne 400" panose="020B0503030303020204" pitchFamily="34" charset="0"/>
                  </a:endParaRPr>
                </a:p>
              </p:txBody>
            </p:sp>
          </mc:Choice>
          <mc:Fallback xmlns="">
            <p:sp>
              <p:nvSpPr>
                <p:cNvPr id="49" name="직사각형 48">
                  <a:extLst>
                    <a:ext uri="{FF2B5EF4-FFF2-40B4-BE49-F238E27FC236}">
                      <a16:creationId xmlns:a16="http://schemas.microsoft.com/office/drawing/2014/main" id="{76E98789-E6E3-48B4-B7B4-BA9B441F61B3}"/>
                    </a:ext>
                  </a:extLst>
                </p:cNvPr>
                <p:cNvSpPr>
                  <a:spLocks noRot="1" noChangeAspect="1" noMove="1" noResize="1" noEditPoints="1" noAdjustHandles="1" noChangeArrowheads="1" noChangeShapeType="1" noTextEdit="1"/>
                </p:cNvSpPr>
                <p:nvPr/>
              </p:nvSpPr>
              <p:spPr>
                <a:xfrm>
                  <a:off x="606206" y="5149835"/>
                  <a:ext cx="1371421" cy="369332"/>
                </a:xfrm>
                <a:prstGeom prst="rect">
                  <a:avLst/>
                </a:prstGeom>
                <a:blipFill>
                  <a:blip r:embed="rId5"/>
                  <a:stretch>
                    <a:fillRect r="-1778" b="-16667"/>
                  </a:stretch>
                </a:blipFill>
              </p:spPr>
              <p:txBody>
                <a:bodyPr/>
                <a:lstStyle/>
                <a:p>
                  <a:r>
                    <a:rPr lang="ko-KR" altLang="en-US">
                      <a:noFill/>
                    </a:rPr>
                    <a:t> </a:t>
                  </a:r>
                </a:p>
              </p:txBody>
            </p:sp>
          </mc:Fallback>
        </mc:AlternateContent>
        <p:sp>
          <p:nvSpPr>
            <p:cNvPr id="38" name="직사각형 37">
              <a:extLst>
                <a:ext uri="{FF2B5EF4-FFF2-40B4-BE49-F238E27FC236}">
                  <a16:creationId xmlns:a16="http://schemas.microsoft.com/office/drawing/2014/main" xmlns="" id="{B6362AB0-DBA2-4F0A-BD6D-2DDAD2CACFC8}"/>
                </a:ext>
              </a:extLst>
            </p:cNvPr>
            <p:cNvSpPr/>
            <p:nvPr/>
          </p:nvSpPr>
          <p:spPr>
            <a:xfrm>
              <a:off x="7373475" y="2718032"/>
              <a:ext cx="354564"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cxnSp>
          <p:nvCxnSpPr>
            <p:cNvPr id="39" name="직선 연결선 38">
              <a:extLst>
                <a:ext uri="{FF2B5EF4-FFF2-40B4-BE49-F238E27FC236}">
                  <a16:creationId xmlns:a16="http://schemas.microsoft.com/office/drawing/2014/main" xmlns="" id="{426F00F5-054F-4D72-BC33-CA3CF2138E3F}"/>
                </a:ext>
              </a:extLst>
            </p:cNvPr>
            <p:cNvCxnSpPr>
              <a:cxnSpLocks/>
              <a:endCxn id="38" idx="2"/>
            </p:cNvCxnSpPr>
            <p:nvPr/>
          </p:nvCxnSpPr>
          <p:spPr>
            <a:xfrm flipV="1">
              <a:off x="7550757" y="2998027"/>
              <a:ext cx="0" cy="338123"/>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1" name="직사각형 50">
              <a:extLst>
                <a:ext uri="{FF2B5EF4-FFF2-40B4-BE49-F238E27FC236}">
                  <a16:creationId xmlns:a16="http://schemas.microsoft.com/office/drawing/2014/main" xmlns="" id="{C797BFCC-8860-4488-BB04-41EDE7675137}"/>
                </a:ext>
              </a:extLst>
            </p:cNvPr>
            <p:cNvSpPr/>
            <p:nvPr/>
          </p:nvSpPr>
          <p:spPr>
            <a:xfrm>
              <a:off x="7373478" y="476229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52" name="직사각형 51">
              <a:extLst>
                <a:ext uri="{FF2B5EF4-FFF2-40B4-BE49-F238E27FC236}">
                  <a16:creationId xmlns:a16="http://schemas.microsoft.com/office/drawing/2014/main" xmlns="" id="{A33883A8-E558-44E5-A664-23C972F99BAC}"/>
                </a:ext>
              </a:extLst>
            </p:cNvPr>
            <p:cNvSpPr/>
            <p:nvPr/>
          </p:nvSpPr>
          <p:spPr>
            <a:xfrm>
              <a:off x="7373475" y="5139015"/>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sp>
          <p:nvSpPr>
            <p:cNvPr id="53" name="직사각형 52">
              <a:extLst>
                <a:ext uri="{FF2B5EF4-FFF2-40B4-BE49-F238E27FC236}">
                  <a16:creationId xmlns:a16="http://schemas.microsoft.com/office/drawing/2014/main" xmlns="" id="{40584556-BB00-4B69-90E7-B4CC1AC53C54}"/>
                </a:ext>
              </a:extLst>
            </p:cNvPr>
            <p:cNvSpPr/>
            <p:nvPr/>
          </p:nvSpPr>
          <p:spPr>
            <a:xfrm>
              <a:off x="5177674" y="4416608"/>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FF0000"/>
                  </a:solidFill>
                  <a:latin typeface="SamsungOne 400" panose="020B0503030303020204" pitchFamily="34" charset="0"/>
                </a:rPr>
                <a:t>4</a:t>
              </a:r>
              <a:endParaRPr lang="ko-KR" altLang="en-US" sz="1300" dirty="0">
                <a:solidFill>
                  <a:srgbClr val="FF0000"/>
                </a:solidFill>
                <a:latin typeface="SamsungOne 400" panose="020B0503030303020204" pitchFamily="34" charset="0"/>
              </a:endParaRPr>
            </a:p>
          </p:txBody>
        </p:sp>
        <p:cxnSp>
          <p:nvCxnSpPr>
            <p:cNvPr id="54" name="직선 연결선 53">
              <a:extLst>
                <a:ext uri="{FF2B5EF4-FFF2-40B4-BE49-F238E27FC236}">
                  <a16:creationId xmlns:a16="http://schemas.microsoft.com/office/drawing/2014/main" xmlns="" id="{08585E0B-E3EC-4033-89D9-B42F6F288DBB}"/>
                </a:ext>
              </a:extLst>
            </p:cNvPr>
            <p:cNvCxnSpPr>
              <a:cxnSpLocks/>
              <a:endCxn id="53" idx="0"/>
            </p:cNvCxnSpPr>
            <p:nvPr/>
          </p:nvCxnSpPr>
          <p:spPr>
            <a:xfrm>
              <a:off x="5354953" y="4082141"/>
              <a:ext cx="3" cy="334467"/>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50" name="직사각형 4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5" name="직사각형 5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56" name="직사각형 55">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If there is no value that is larger than S[largest], the location of the largest key remains the same.</a:t>
            </a:r>
          </a:p>
        </p:txBody>
      </p:sp>
      <p:grpSp>
        <p:nvGrpSpPr>
          <p:cNvPr id="40" name="그룹 39"/>
          <p:cNvGrpSpPr/>
          <p:nvPr/>
        </p:nvGrpSpPr>
        <p:grpSpPr>
          <a:xfrm>
            <a:off x="361950" y="1322141"/>
            <a:ext cx="9106050" cy="743069"/>
            <a:chOff x="361950" y="1220103"/>
            <a:chExt cx="9106050" cy="743069"/>
          </a:xfrm>
        </p:grpSpPr>
        <p:sp>
          <p:nvSpPr>
            <p:cNvPr id="41" name="직사각형 40">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Finding the Largest</a:t>
              </a:r>
            </a:p>
          </p:txBody>
        </p:sp>
        <p:sp>
          <p:nvSpPr>
            <p:cNvPr id="42" name="TextBox 41">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3.1. An algorithm for finding the largest key</a:t>
              </a:r>
            </a:p>
          </p:txBody>
        </p:sp>
      </p:grpSp>
    </p:spTree>
    <p:extLst>
      <p:ext uri="{BB962C8B-B14F-4D97-AF65-F5344CB8AC3E}">
        <p14:creationId xmlns:p14="http://schemas.microsoft.com/office/powerpoint/2010/main" val="2643467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1653143" y="4448655"/>
            <a:ext cx="1805034" cy="1856951"/>
            <a:chOff x="1597725" y="4370147"/>
            <a:chExt cx="1805034" cy="1856951"/>
          </a:xfrm>
        </p:grpSpPr>
        <p:grpSp>
          <p:nvGrpSpPr>
            <p:cNvPr id="69" name="그룹 68">
              <a:extLst>
                <a:ext uri="{FF2B5EF4-FFF2-40B4-BE49-F238E27FC236}">
                  <a16:creationId xmlns:a16="http://schemas.microsoft.com/office/drawing/2014/main" xmlns="" id="{22E98238-68EE-41A0-842E-7F84B78D4AAB}"/>
                </a:ext>
              </a:extLst>
            </p:cNvPr>
            <p:cNvGrpSpPr/>
            <p:nvPr/>
          </p:nvGrpSpPr>
          <p:grpSpPr>
            <a:xfrm>
              <a:off x="1597725" y="4370147"/>
              <a:ext cx="705382" cy="1514052"/>
              <a:chOff x="5647038" y="2767566"/>
              <a:chExt cx="897924" cy="1467550"/>
            </a:xfrm>
          </p:grpSpPr>
          <p:cxnSp>
            <p:nvCxnSpPr>
              <p:cNvPr id="70" name="직선 연결선 69">
                <a:extLst>
                  <a:ext uri="{FF2B5EF4-FFF2-40B4-BE49-F238E27FC236}">
                    <a16:creationId xmlns:a16="http://schemas.microsoft.com/office/drawing/2014/main" xmlns="" id="{0A7283FE-76BB-41CE-8331-3C312E9F2F8B}"/>
                  </a:ext>
                </a:extLst>
              </p:cNvPr>
              <p:cNvCxnSpPr>
                <a:cxnSpLocks/>
              </p:cNvCxnSpPr>
              <p:nvPr/>
            </p:nvCxnSpPr>
            <p:spPr>
              <a:xfrm>
                <a:off x="5647038" y="2767567"/>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xmlns="" id="{048F35CC-6D42-497F-BC20-2C18FA089BBB}"/>
                  </a:ext>
                </a:extLst>
              </p:cNvPr>
              <p:cNvCxnSpPr>
                <a:cxnSpLocks/>
              </p:cNvCxnSpPr>
              <p:nvPr/>
            </p:nvCxnSpPr>
            <p:spPr>
              <a:xfrm flipH="1">
                <a:off x="5647038" y="4235116"/>
                <a:ext cx="8979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xmlns="" id="{5612DAE1-A976-4072-8EF9-A5A7EF1F085F}"/>
                  </a:ext>
                </a:extLst>
              </p:cNvPr>
              <p:cNvCxnSpPr>
                <a:cxnSpLocks/>
              </p:cNvCxnSpPr>
              <p:nvPr/>
            </p:nvCxnSpPr>
            <p:spPr>
              <a:xfrm>
                <a:off x="6544962" y="2767566"/>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3" name="직사각형 72">
              <a:extLst>
                <a:ext uri="{FF2B5EF4-FFF2-40B4-BE49-F238E27FC236}">
                  <a16:creationId xmlns:a16="http://schemas.microsoft.com/office/drawing/2014/main" xmlns="" id="{47696131-007F-44DD-A1DD-1DA1157B44F9}"/>
                </a:ext>
              </a:extLst>
            </p:cNvPr>
            <p:cNvSpPr/>
            <p:nvPr/>
          </p:nvSpPr>
          <p:spPr>
            <a:xfrm>
              <a:off x="1645118" y="5541300"/>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a:t>
              </a:r>
              <a:endParaRPr lang="ko-KR" altLang="en-US" sz="1300" dirty="0">
                <a:solidFill>
                  <a:srgbClr val="002060"/>
                </a:solidFill>
                <a:latin typeface="SamsungOne 400" panose="020B0503030303020204" pitchFamily="34" charset="0"/>
              </a:endParaRPr>
            </a:p>
          </p:txBody>
        </p:sp>
        <p:sp>
          <p:nvSpPr>
            <p:cNvPr id="74" name="직사각형 73">
              <a:extLst>
                <a:ext uri="{FF2B5EF4-FFF2-40B4-BE49-F238E27FC236}">
                  <a16:creationId xmlns:a16="http://schemas.microsoft.com/office/drawing/2014/main" xmlns="" id="{4D0EBE32-4C00-4CDA-A2CB-96032EF03D01}"/>
                </a:ext>
              </a:extLst>
            </p:cNvPr>
            <p:cNvSpPr/>
            <p:nvPr/>
          </p:nvSpPr>
          <p:spPr>
            <a:xfrm>
              <a:off x="1645617" y="519840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B</a:t>
              </a:r>
              <a:endParaRPr lang="ko-KR" altLang="en-US" sz="1300" dirty="0">
                <a:solidFill>
                  <a:srgbClr val="002060"/>
                </a:solidFill>
                <a:latin typeface="SamsungOne 400" panose="020B0503030303020204" pitchFamily="34" charset="0"/>
              </a:endParaRPr>
            </a:p>
          </p:txBody>
        </p:sp>
        <p:sp>
          <p:nvSpPr>
            <p:cNvPr id="75" name="직사각형 74">
              <a:extLst>
                <a:ext uri="{FF2B5EF4-FFF2-40B4-BE49-F238E27FC236}">
                  <a16:creationId xmlns:a16="http://schemas.microsoft.com/office/drawing/2014/main" xmlns="" id="{D85F28FB-9DF5-4D3C-823D-288F907BDAC2}"/>
                </a:ext>
              </a:extLst>
            </p:cNvPr>
            <p:cNvSpPr/>
            <p:nvPr/>
          </p:nvSpPr>
          <p:spPr>
            <a:xfrm>
              <a:off x="1646116" y="4855502"/>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C</a:t>
              </a:r>
              <a:endParaRPr lang="ko-KR" altLang="en-US" sz="1300" dirty="0">
                <a:solidFill>
                  <a:srgbClr val="002060"/>
                </a:solidFill>
                <a:latin typeface="SamsungOne 400" panose="020B0503030303020204" pitchFamily="34" charset="0"/>
              </a:endParaRPr>
            </a:p>
          </p:txBody>
        </p:sp>
        <p:cxnSp>
          <p:nvCxnSpPr>
            <p:cNvPr id="76" name="직선 화살표 연결선 75">
              <a:extLst>
                <a:ext uri="{FF2B5EF4-FFF2-40B4-BE49-F238E27FC236}">
                  <a16:creationId xmlns:a16="http://schemas.microsoft.com/office/drawing/2014/main" xmlns="" id="{5305CC4E-5770-4CE1-8337-4DB13DF71EDD}"/>
                </a:ext>
              </a:extLst>
            </p:cNvPr>
            <p:cNvCxnSpPr>
              <a:cxnSpLocks/>
            </p:cNvCxnSpPr>
            <p:nvPr/>
          </p:nvCxnSpPr>
          <p:spPr>
            <a:xfrm flipV="1">
              <a:off x="2364899" y="4969802"/>
              <a:ext cx="311379" cy="2"/>
            </a:xfrm>
            <a:prstGeom prst="straightConnector1">
              <a:avLst/>
            </a:prstGeom>
            <a:ln w="19050">
              <a:headEnd type="arrow"/>
              <a:tailEnd type="none"/>
            </a:ln>
          </p:spPr>
          <p:style>
            <a:lnRef idx="1">
              <a:schemeClr val="accent1"/>
            </a:lnRef>
            <a:fillRef idx="0">
              <a:schemeClr val="accent1"/>
            </a:fillRef>
            <a:effectRef idx="0">
              <a:schemeClr val="accent1"/>
            </a:effectRef>
            <a:fontRef idx="minor">
              <a:schemeClr val="tx1"/>
            </a:fontRef>
          </p:style>
        </p:cxnSp>
        <p:sp>
          <p:nvSpPr>
            <p:cNvPr id="77" name="직사각형 76">
              <a:extLst>
                <a:ext uri="{FF2B5EF4-FFF2-40B4-BE49-F238E27FC236}">
                  <a16:creationId xmlns:a16="http://schemas.microsoft.com/office/drawing/2014/main" xmlns="" id="{C7FF2363-6F49-4999-9E3C-532CCC69383D}"/>
                </a:ext>
              </a:extLst>
            </p:cNvPr>
            <p:cNvSpPr/>
            <p:nvPr/>
          </p:nvSpPr>
          <p:spPr>
            <a:xfrm>
              <a:off x="2679771" y="4823607"/>
              <a:ext cx="429926" cy="292388"/>
            </a:xfrm>
            <a:prstGeom prst="rect">
              <a:avLst/>
            </a:prstGeom>
          </p:spPr>
          <p:txBody>
            <a:bodyPr wrap="none">
              <a:spAutoFit/>
            </a:bodyPr>
            <a:lstStyle/>
            <a:p>
              <a:r>
                <a:rPr lang="en-US" altLang="ko-KR" sz="1300" dirty="0">
                  <a:solidFill>
                    <a:srgbClr val="002060"/>
                  </a:solidFill>
                  <a:latin typeface="SamsungOne 400" panose="020B0503030303020204" pitchFamily="34" charset="0"/>
                  <a:ea typeface="+mn-ea"/>
                  <a:cs typeface="+mn-cs"/>
                </a:rPr>
                <a:t>top</a:t>
              </a:r>
              <a:endParaRPr lang="ko-KR" altLang="en-US" sz="1300" dirty="0">
                <a:solidFill>
                  <a:srgbClr val="002060"/>
                </a:solidFill>
                <a:latin typeface="SamsungOne 400" panose="020B0503030303020204" pitchFamily="34" charset="0"/>
                <a:ea typeface="+mn-ea"/>
                <a:cs typeface="+mn-cs"/>
              </a:endParaRPr>
            </a:p>
          </p:txBody>
        </p:sp>
        <p:sp>
          <p:nvSpPr>
            <p:cNvPr id="78" name="직사각형 77">
              <a:extLst>
                <a:ext uri="{FF2B5EF4-FFF2-40B4-BE49-F238E27FC236}">
                  <a16:creationId xmlns:a16="http://schemas.microsoft.com/office/drawing/2014/main" xmlns="" id="{F9322EE5-8526-4F7E-8750-4A93BA0ECA05}"/>
                </a:ext>
              </a:extLst>
            </p:cNvPr>
            <p:cNvSpPr/>
            <p:nvPr/>
          </p:nvSpPr>
          <p:spPr>
            <a:xfrm>
              <a:off x="2676278" y="5509405"/>
              <a:ext cx="726481" cy="292388"/>
            </a:xfrm>
            <a:prstGeom prst="rect">
              <a:avLst/>
            </a:prstGeom>
          </p:spPr>
          <p:txBody>
            <a:bodyPr wrap="none">
              <a:spAutoFit/>
            </a:bodyPr>
            <a:lstStyle/>
            <a:p>
              <a:r>
                <a:rPr lang="en-US" altLang="ko-KR" sz="1300" dirty="0">
                  <a:solidFill>
                    <a:srgbClr val="002060"/>
                  </a:solidFill>
                  <a:latin typeface="SamsungOne 400" panose="020B0503030303020204" pitchFamily="34" charset="0"/>
                  <a:ea typeface="+mn-ea"/>
                  <a:cs typeface="+mn-cs"/>
                </a:rPr>
                <a:t>bottom</a:t>
              </a:r>
              <a:endParaRPr lang="ko-KR" altLang="en-US" sz="1300" dirty="0">
                <a:solidFill>
                  <a:srgbClr val="002060"/>
                </a:solidFill>
                <a:latin typeface="SamsungOne 400" panose="020B0503030303020204" pitchFamily="34" charset="0"/>
                <a:ea typeface="+mn-ea"/>
                <a:cs typeface="+mn-cs"/>
              </a:endParaRPr>
            </a:p>
          </p:txBody>
        </p:sp>
        <p:cxnSp>
          <p:nvCxnSpPr>
            <p:cNvPr id="79" name="직선 화살표 연결선 78">
              <a:extLst>
                <a:ext uri="{FF2B5EF4-FFF2-40B4-BE49-F238E27FC236}">
                  <a16:creationId xmlns:a16="http://schemas.microsoft.com/office/drawing/2014/main" xmlns="" id="{5DC742E2-F072-45F7-AA7D-A368576CEAE1}"/>
                </a:ext>
              </a:extLst>
            </p:cNvPr>
            <p:cNvCxnSpPr>
              <a:cxnSpLocks/>
            </p:cNvCxnSpPr>
            <p:nvPr/>
          </p:nvCxnSpPr>
          <p:spPr>
            <a:xfrm flipV="1">
              <a:off x="2366786" y="5655599"/>
              <a:ext cx="311379" cy="2"/>
            </a:xfrm>
            <a:prstGeom prst="straightConnector1">
              <a:avLst/>
            </a:prstGeom>
            <a:ln w="19050">
              <a:headEnd type="arrow"/>
              <a:tailEnd type="none"/>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xmlns="" id="{5308B464-9589-4715-B1CE-F80843781F0E}"/>
                </a:ext>
              </a:extLst>
            </p:cNvPr>
            <p:cNvSpPr/>
            <p:nvPr/>
          </p:nvSpPr>
          <p:spPr>
            <a:xfrm>
              <a:off x="1597725" y="5934710"/>
              <a:ext cx="7053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stack</a:t>
              </a:r>
              <a:endParaRPr lang="ko-KR" altLang="en-US" sz="1300" dirty="0">
                <a:solidFill>
                  <a:srgbClr val="002060"/>
                </a:solidFill>
                <a:latin typeface="SamsungOne 400" panose="020B0503030303020204" pitchFamily="34" charset="0"/>
                <a:ea typeface="+mn-ea"/>
                <a:cs typeface="+mn-cs"/>
              </a:endParaRPr>
            </a:p>
          </p:txBody>
        </p:sp>
      </p:grpSp>
      <p:grpSp>
        <p:nvGrpSpPr>
          <p:cNvPr id="4" name="그룹 3"/>
          <p:cNvGrpSpPr/>
          <p:nvPr/>
        </p:nvGrpSpPr>
        <p:grpSpPr>
          <a:xfrm>
            <a:off x="3642353" y="3876377"/>
            <a:ext cx="2514251" cy="2429229"/>
            <a:chOff x="3586935" y="3797869"/>
            <a:chExt cx="2514251" cy="2429229"/>
          </a:xfrm>
        </p:grpSpPr>
        <p:grpSp>
          <p:nvGrpSpPr>
            <p:cNvPr id="44" name="그룹 43">
              <a:extLst>
                <a:ext uri="{FF2B5EF4-FFF2-40B4-BE49-F238E27FC236}">
                  <a16:creationId xmlns:a16="http://schemas.microsoft.com/office/drawing/2014/main" xmlns="" id="{5FF66D2A-3475-440E-B50E-86DDE70F64C0}"/>
                </a:ext>
              </a:extLst>
            </p:cNvPr>
            <p:cNvGrpSpPr/>
            <p:nvPr/>
          </p:nvGrpSpPr>
          <p:grpSpPr>
            <a:xfrm>
              <a:off x="4599310" y="4367683"/>
              <a:ext cx="705382" cy="1514052"/>
              <a:chOff x="5647038" y="2767566"/>
              <a:chExt cx="897924" cy="1467550"/>
            </a:xfrm>
          </p:grpSpPr>
          <p:cxnSp>
            <p:nvCxnSpPr>
              <p:cNvPr id="45" name="직선 연결선 44">
                <a:extLst>
                  <a:ext uri="{FF2B5EF4-FFF2-40B4-BE49-F238E27FC236}">
                    <a16:creationId xmlns:a16="http://schemas.microsoft.com/office/drawing/2014/main" xmlns="" id="{FA137EDC-2CFA-44A7-B5A4-2AE4540FCC50}"/>
                  </a:ext>
                </a:extLst>
              </p:cNvPr>
              <p:cNvCxnSpPr>
                <a:cxnSpLocks/>
              </p:cNvCxnSpPr>
              <p:nvPr/>
            </p:nvCxnSpPr>
            <p:spPr>
              <a:xfrm>
                <a:off x="5647038" y="2767567"/>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7DD431A3-572E-40A1-A570-EFE1074BB612}"/>
                  </a:ext>
                </a:extLst>
              </p:cNvPr>
              <p:cNvCxnSpPr>
                <a:cxnSpLocks/>
              </p:cNvCxnSpPr>
              <p:nvPr/>
            </p:nvCxnSpPr>
            <p:spPr>
              <a:xfrm flipH="1">
                <a:off x="5647038" y="4235116"/>
                <a:ext cx="8979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8F576E77-0FB7-4DFA-9E8E-D1A410AE1D28}"/>
                  </a:ext>
                </a:extLst>
              </p:cNvPr>
              <p:cNvCxnSpPr>
                <a:cxnSpLocks/>
              </p:cNvCxnSpPr>
              <p:nvPr/>
            </p:nvCxnSpPr>
            <p:spPr>
              <a:xfrm>
                <a:off x="6544962" y="2767566"/>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직사각형 4">
              <a:extLst>
                <a:ext uri="{FF2B5EF4-FFF2-40B4-BE49-F238E27FC236}">
                  <a16:creationId xmlns:a16="http://schemas.microsoft.com/office/drawing/2014/main" xmlns="" id="{0382F28D-246E-4EA2-9651-9A9FEF91AD96}"/>
                </a:ext>
              </a:extLst>
            </p:cNvPr>
            <p:cNvSpPr/>
            <p:nvPr/>
          </p:nvSpPr>
          <p:spPr>
            <a:xfrm>
              <a:off x="4646703" y="5538836"/>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a:t>
              </a:r>
              <a:endParaRPr lang="ko-KR" altLang="en-US" sz="1300" dirty="0">
                <a:solidFill>
                  <a:srgbClr val="00206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B363A0B6-2404-4EB5-9111-CC0E4C0E6B17}"/>
                </a:ext>
              </a:extLst>
            </p:cNvPr>
            <p:cNvSpPr/>
            <p:nvPr/>
          </p:nvSpPr>
          <p:spPr>
            <a:xfrm>
              <a:off x="4647202" y="5195937"/>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B</a:t>
              </a:r>
              <a:endParaRPr lang="ko-KR" altLang="en-US" sz="1300" dirty="0">
                <a:solidFill>
                  <a:srgbClr val="00206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FBD88A98-C5A4-4DAE-AA79-8E3263C80BDB}"/>
                </a:ext>
              </a:extLst>
            </p:cNvPr>
            <p:cNvSpPr/>
            <p:nvPr/>
          </p:nvSpPr>
          <p:spPr>
            <a:xfrm>
              <a:off x="4647701" y="4853038"/>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C</a:t>
              </a:r>
              <a:endParaRPr lang="ko-KR" altLang="en-US" sz="1300" dirty="0">
                <a:solidFill>
                  <a:srgbClr val="002060"/>
                </a:solidFill>
                <a:latin typeface="SamsungOne 400" panose="020B0503030303020204" pitchFamily="34" charset="0"/>
              </a:endParaRPr>
            </a:p>
          </p:txBody>
        </p:sp>
        <p:sp>
          <p:nvSpPr>
            <p:cNvPr id="2" name="원호 1">
              <a:extLst>
                <a:ext uri="{FF2B5EF4-FFF2-40B4-BE49-F238E27FC236}">
                  <a16:creationId xmlns:a16="http://schemas.microsoft.com/office/drawing/2014/main" xmlns="" id="{74EA600C-F9D0-4331-9E9B-77571848EAEC}"/>
                </a:ext>
              </a:extLst>
            </p:cNvPr>
            <p:cNvSpPr/>
            <p:nvPr/>
          </p:nvSpPr>
          <p:spPr>
            <a:xfrm>
              <a:off x="3895991" y="3897458"/>
              <a:ext cx="914400" cy="914400"/>
            </a:xfrm>
            <a:prstGeom prst="arc">
              <a:avLst/>
            </a:prstGeom>
            <a:ln w="1905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6" name="직사각형 5">
              <a:extLst>
                <a:ext uri="{FF2B5EF4-FFF2-40B4-BE49-F238E27FC236}">
                  <a16:creationId xmlns:a16="http://schemas.microsoft.com/office/drawing/2014/main" xmlns="" id="{36FB7DE6-4F38-4935-9E5B-C7600CEE92D7}"/>
                </a:ext>
              </a:extLst>
            </p:cNvPr>
            <p:cNvSpPr/>
            <p:nvPr/>
          </p:nvSpPr>
          <p:spPr>
            <a:xfrm>
              <a:off x="4175456" y="4024832"/>
              <a:ext cx="540533" cy="292388"/>
            </a:xfrm>
            <a:prstGeom prst="rect">
              <a:avLst/>
            </a:prstGeom>
          </p:spPr>
          <p:txBody>
            <a:bodyPr wrap="none">
              <a:spAutoFit/>
            </a:bodyPr>
            <a:lstStyle/>
            <a:p>
              <a:r>
                <a:rPr lang="en-US" altLang="ko-KR" sz="1300" dirty="0">
                  <a:solidFill>
                    <a:srgbClr val="002060"/>
                  </a:solidFill>
                  <a:latin typeface="SamsungOne 400" panose="020B0503030303020204" pitchFamily="34" charset="0"/>
                  <a:ea typeface="+mn-ea"/>
                  <a:cs typeface="+mn-cs"/>
                </a:rPr>
                <a:t>push</a:t>
              </a:r>
              <a:endParaRPr lang="ko-KR" altLang="en-US" sz="1300" dirty="0">
                <a:solidFill>
                  <a:srgbClr val="002060"/>
                </a:solidFill>
                <a:latin typeface="SamsungOne 400" panose="020B0503030303020204" pitchFamily="34" charset="0"/>
                <a:ea typeface="+mn-ea"/>
                <a:cs typeface="+mn-cs"/>
              </a:endParaRPr>
            </a:p>
          </p:txBody>
        </p:sp>
        <p:cxnSp>
          <p:nvCxnSpPr>
            <p:cNvPr id="8" name="직선 화살표 연결선 7">
              <a:extLst>
                <a:ext uri="{FF2B5EF4-FFF2-40B4-BE49-F238E27FC236}">
                  <a16:creationId xmlns:a16="http://schemas.microsoft.com/office/drawing/2014/main" xmlns="" id="{138B2BC3-B526-40DF-B56F-7950C97240B3}"/>
                </a:ext>
              </a:extLst>
            </p:cNvPr>
            <p:cNvCxnSpPr>
              <a:cxnSpLocks/>
            </p:cNvCxnSpPr>
            <p:nvPr/>
          </p:nvCxnSpPr>
          <p:spPr>
            <a:xfrm flipV="1">
              <a:off x="5356388" y="4634430"/>
              <a:ext cx="311379" cy="2"/>
            </a:xfrm>
            <a:prstGeom prst="straightConnector1">
              <a:avLst/>
            </a:prstGeom>
            <a:ln w="19050">
              <a:headEnd type="arrow"/>
              <a:tailEnd type="non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xmlns="" id="{D4C06C40-8571-4849-9D7D-A62FB58266C5}"/>
                </a:ext>
              </a:extLst>
            </p:cNvPr>
            <p:cNvSpPr/>
            <p:nvPr/>
          </p:nvSpPr>
          <p:spPr>
            <a:xfrm>
              <a:off x="5671260" y="4488235"/>
              <a:ext cx="429926" cy="292388"/>
            </a:xfrm>
            <a:prstGeom prst="rect">
              <a:avLst/>
            </a:prstGeom>
          </p:spPr>
          <p:txBody>
            <a:bodyPr wrap="none">
              <a:spAutoFit/>
            </a:bodyPr>
            <a:lstStyle/>
            <a:p>
              <a:r>
                <a:rPr lang="en-US" altLang="ko-KR" sz="1300" dirty="0">
                  <a:solidFill>
                    <a:srgbClr val="002060"/>
                  </a:solidFill>
                  <a:latin typeface="SamsungOne 400" panose="020B0503030303020204" pitchFamily="34" charset="0"/>
                  <a:ea typeface="+mn-ea"/>
                  <a:cs typeface="+mn-cs"/>
                </a:rPr>
                <a:t>top</a:t>
              </a:r>
              <a:endParaRPr lang="ko-KR" altLang="en-US" sz="1300" dirty="0">
                <a:solidFill>
                  <a:srgbClr val="002060"/>
                </a:solidFill>
                <a:latin typeface="SamsungOne 400" panose="020B0503030303020204" pitchFamily="34" charset="0"/>
                <a:ea typeface="+mn-ea"/>
                <a:cs typeface="+mn-cs"/>
              </a:endParaRPr>
            </a:p>
          </p:txBody>
        </p:sp>
        <p:sp>
          <p:nvSpPr>
            <p:cNvPr id="48" name="직사각형 47">
              <a:extLst>
                <a:ext uri="{FF2B5EF4-FFF2-40B4-BE49-F238E27FC236}">
                  <a16:creationId xmlns:a16="http://schemas.microsoft.com/office/drawing/2014/main" xmlns="" id="{D4597A24-B414-4B5C-9FFB-EA87176E2C39}"/>
                </a:ext>
              </a:extLst>
            </p:cNvPr>
            <p:cNvSpPr/>
            <p:nvPr/>
          </p:nvSpPr>
          <p:spPr>
            <a:xfrm>
              <a:off x="3586935" y="3797869"/>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X</a:t>
              </a:r>
              <a:endParaRPr lang="ko-KR" altLang="en-US" sz="1300" dirty="0">
                <a:solidFill>
                  <a:srgbClr val="002060"/>
                </a:solidFill>
                <a:latin typeface="SamsungOne 400" panose="020B0503030303020204" pitchFamily="34" charset="0"/>
              </a:endParaRPr>
            </a:p>
          </p:txBody>
        </p:sp>
        <p:sp>
          <p:nvSpPr>
            <p:cNvPr id="68" name="직사각형 67">
              <a:extLst>
                <a:ext uri="{FF2B5EF4-FFF2-40B4-BE49-F238E27FC236}">
                  <a16:creationId xmlns:a16="http://schemas.microsoft.com/office/drawing/2014/main" xmlns="" id="{7D736F04-0EBF-4647-AED6-C51D3473E229}"/>
                </a:ext>
              </a:extLst>
            </p:cNvPr>
            <p:cNvSpPr/>
            <p:nvPr/>
          </p:nvSpPr>
          <p:spPr>
            <a:xfrm>
              <a:off x="4641377" y="4509260"/>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X</a:t>
              </a:r>
              <a:endParaRPr lang="ko-KR" altLang="en-US" sz="1300" dirty="0">
                <a:solidFill>
                  <a:srgbClr val="002060"/>
                </a:solidFill>
                <a:latin typeface="SamsungOne 400" panose="020B0503030303020204" pitchFamily="34" charset="0"/>
              </a:endParaRPr>
            </a:p>
          </p:txBody>
        </p:sp>
        <p:sp>
          <p:nvSpPr>
            <p:cNvPr id="82" name="직사각형 81">
              <a:extLst>
                <a:ext uri="{FF2B5EF4-FFF2-40B4-BE49-F238E27FC236}">
                  <a16:creationId xmlns:a16="http://schemas.microsoft.com/office/drawing/2014/main" xmlns="" id="{09184E9A-9C14-4D3D-8742-76277EE4FA33}"/>
                </a:ext>
              </a:extLst>
            </p:cNvPr>
            <p:cNvSpPr/>
            <p:nvPr/>
          </p:nvSpPr>
          <p:spPr>
            <a:xfrm>
              <a:off x="4599310" y="5934710"/>
              <a:ext cx="7053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stack</a:t>
              </a:r>
              <a:endParaRPr lang="ko-KR" altLang="en-US" sz="1300" dirty="0">
                <a:solidFill>
                  <a:srgbClr val="002060"/>
                </a:solidFill>
                <a:latin typeface="SamsungOne 400" panose="020B0503030303020204" pitchFamily="34" charset="0"/>
                <a:ea typeface="+mn-ea"/>
                <a:cs typeface="+mn-cs"/>
              </a:endParaRPr>
            </a:p>
          </p:txBody>
        </p:sp>
      </p:grpSp>
      <p:grpSp>
        <p:nvGrpSpPr>
          <p:cNvPr id="7" name="그룹 6"/>
          <p:cNvGrpSpPr/>
          <p:nvPr/>
        </p:nvGrpSpPr>
        <p:grpSpPr>
          <a:xfrm>
            <a:off x="6587149" y="3876377"/>
            <a:ext cx="1690181" cy="2434919"/>
            <a:chOff x="6531731" y="3797869"/>
            <a:chExt cx="1690181" cy="2434919"/>
          </a:xfrm>
        </p:grpSpPr>
        <p:grpSp>
          <p:nvGrpSpPr>
            <p:cNvPr id="50" name="그룹 49">
              <a:extLst>
                <a:ext uri="{FF2B5EF4-FFF2-40B4-BE49-F238E27FC236}">
                  <a16:creationId xmlns:a16="http://schemas.microsoft.com/office/drawing/2014/main" xmlns="" id="{F4B9D915-4F50-4D5C-9970-BFD319BB37F8}"/>
                </a:ext>
              </a:extLst>
            </p:cNvPr>
            <p:cNvGrpSpPr/>
            <p:nvPr/>
          </p:nvGrpSpPr>
          <p:grpSpPr>
            <a:xfrm>
              <a:off x="6532762" y="4367683"/>
              <a:ext cx="705382" cy="1514052"/>
              <a:chOff x="5647038" y="2767566"/>
              <a:chExt cx="897924" cy="1467550"/>
            </a:xfrm>
          </p:grpSpPr>
          <p:cxnSp>
            <p:nvCxnSpPr>
              <p:cNvPr id="51" name="직선 연결선 50">
                <a:extLst>
                  <a:ext uri="{FF2B5EF4-FFF2-40B4-BE49-F238E27FC236}">
                    <a16:creationId xmlns:a16="http://schemas.microsoft.com/office/drawing/2014/main" xmlns="" id="{A22F79AF-B5E4-420D-B0A9-9211F32C4EBF}"/>
                  </a:ext>
                </a:extLst>
              </p:cNvPr>
              <p:cNvCxnSpPr>
                <a:cxnSpLocks/>
              </p:cNvCxnSpPr>
              <p:nvPr/>
            </p:nvCxnSpPr>
            <p:spPr>
              <a:xfrm>
                <a:off x="5647038" y="2767567"/>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xmlns="" id="{DBB09483-B3CE-47B2-B9A3-B47FFF33438F}"/>
                  </a:ext>
                </a:extLst>
              </p:cNvPr>
              <p:cNvCxnSpPr>
                <a:cxnSpLocks/>
              </p:cNvCxnSpPr>
              <p:nvPr/>
            </p:nvCxnSpPr>
            <p:spPr>
              <a:xfrm flipH="1">
                <a:off x="5647038" y="4235116"/>
                <a:ext cx="8979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xmlns="" id="{561FFED0-245A-44EB-B562-013A90EF273A}"/>
                  </a:ext>
                </a:extLst>
              </p:cNvPr>
              <p:cNvCxnSpPr>
                <a:cxnSpLocks/>
              </p:cNvCxnSpPr>
              <p:nvPr/>
            </p:nvCxnSpPr>
            <p:spPr>
              <a:xfrm>
                <a:off x="6544962" y="2767566"/>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직사각형 53">
              <a:extLst>
                <a:ext uri="{FF2B5EF4-FFF2-40B4-BE49-F238E27FC236}">
                  <a16:creationId xmlns:a16="http://schemas.microsoft.com/office/drawing/2014/main" xmlns="" id="{D00A7B4E-B5CF-4951-9826-DFE2D0FC7B8C}"/>
                </a:ext>
              </a:extLst>
            </p:cNvPr>
            <p:cNvSpPr/>
            <p:nvPr/>
          </p:nvSpPr>
          <p:spPr>
            <a:xfrm>
              <a:off x="6580155" y="5538836"/>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a:t>
              </a:r>
              <a:endParaRPr lang="ko-KR" altLang="en-US" sz="1300" dirty="0">
                <a:solidFill>
                  <a:srgbClr val="002060"/>
                </a:solidFill>
                <a:latin typeface="SamsungOne 400" panose="020B0503030303020204" pitchFamily="34" charset="0"/>
              </a:endParaRPr>
            </a:p>
          </p:txBody>
        </p:sp>
        <p:sp>
          <p:nvSpPr>
            <p:cNvPr id="55" name="직사각형 54">
              <a:extLst>
                <a:ext uri="{FF2B5EF4-FFF2-40B4-BE49-F238E27FC236}">
                  <a16:creationId xmlns:a16="http://schemas.microsoft.com/office/drawing/2014/main" xmlns="" id="{8DCAD5F2-FF06-4B02-9A2A-88911FADF5C2}"/>
                </a:ext>
              </a:extLst>
            </p:cNvPr>
            <p:cNvSpPr/>
            <p:nvPr/>
          </p:nvSpPr>
          <p:spPr>
            <a:xfrm>
              <a:off x="6580654" y="5195937"/>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B</a:t>
              </a:r>
              <a:endParaRPr lang="ko-KR" altLang="en-US" sz="1300" dirty="0">
                <a:solidFill>
                  <a:srgbClr val="002060"/>
                </a:solidFill>
                <a:latin typeface="SamsungOne 400" panose="020B0503030303020204" pitchFamily="34" charset="0"/>
              </a:endParaRPr>
            </a:p>
          </p:txBody>
        </p:sp>
        <p:sp>
          <p:nvSpPr>
            <p:cNvPr id="56" name="직사각형 55">
              <a:extLst>
                <a:ext uri="{FF2B5EF4-FFF2-40B4-BE49-F238E27FC236}">
                  <a16:creationId xmlns:a16="http://schemas.microsoft.com/office/drawing/2014/main" xmlns="" id="{E696C3D9-0E36-4CB0-8AAF-959DD4D9D978}"/>
                </a:ext>
              </a:extLst>
            </p:cNvPr>
            <p:cNvSpPr/>
            <p:nvPr/>
          </p:nvSpPr>
          <p:spPr>
            <a:xfrm>
              <a:off x="6581153" y="4853038"/>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C</a:t>
              </a:r>
              <a:endParaRPr lang="ko-KR" altLang="en-US" sz="1300" dirty="0">
                <a:solidFill>
                  <a:srgbClr val="002060"/>
                </a:solidFill>
                <a:latin typeface="SamsungOne 400" panose="020B0503030303020204" pitchFamily="34" charset="0"/>
              </a:endParaRPr>
            </a:p>
          </p:txBody>
        </p:sp>
        <p:sp>
          <p:nvSpPr>
            <p:cNvPr id="59" name="원호 58">
              <a:extLst>
                <a:ext uri="{FF2B5EF4-FFF2-40B4-BE49-F238E27FC236}">
                  <a16:creationId xmlns:a16="http://schemas.microsoft.com/office/drawing/2014/main" xmlns="" id="{18E84CFE-64B0-46EC-9E6F-67F3C84C9925}"/>
                </a:ext>
              </a:extLst>
            </p:cNvPr>
            <p:cNvSpPr/>
            <p:nvPr/>
          </p:nvSpPr>
          <p:spPr>
            <a:xfrm flipH="1">
              <a:off x="7027065" y="3897458"/>
              <a:ext cx="914400" cy="914400"/>
            </a:xfrm>
            <a:prstGeom prst="arc">
              <a:avLst/>
            </a:prstGeom>
            <a:ln w="1905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60" name="직사각형 59">
              <a:extLst>
                <a:ext uri="{FF2B5EF4-FFF2-40B4-BE49-F238E27FC236}">
                  <a16:creationId xmlns:a16="http://schemas.microsoft.com/office/drawing/2014/main" xmlns="" id="{5444F30C-72F0-4C69-8633-B7E190C45643}"/>
                </a:ext>
              </a:extLst>
            </p:cNvPr>
            <p:cNvSpPr/>
            <p:nvPr/>
          </p:nvSpPr>
          <p:spPr>
            <a:xfrm>
              <a:off x="7150933" y="4024832"/>
              <a:ext cx="460382" cy="292388"/>
            </a:xfrm>
            <a:prstGeom prst="rect">
              <a:avLst/>
            </a:prstGeom>
          </p:spPr>
          <p:txBody>
            <a:bodyPr wrap="none">
              <a:spAutoFit/>
            </a:bodyPr>
            <a:lstStyle/>
            <a:p>
              <a:r>
                <a:rPr lang="en-US" altLang="ko-KR" sz="1300" dirty="0">
                  <a:solidFill>
                    <a:srgbClr val="002060"/>
                  </a:solidFill>
                  <a:latin typeface="SamsungOne 400" panose="020B0503030303020204" pitchFamily="34" charset="0"/>
                  <a:ea typeface="+mn-ea"/>
                  <a:cs typeface="+mn-cs"/>
                </a:rPr>
                <a:t>pop</a:t>
              </a:r>
              <a:endParaRPr lang="ko-KR" altLang="en-US" sz="1300" dirty="0">
                <a:solidFill>
                  <a:srgbClr val="002060"/>
                </a:solidFill>
                <a:latin typeface="SamsungOne 400" panose="020B0503030303020204" pitchFamily="34" charset="0"/>
                <a:ea typeface="+mn-ea"/>
                <a:cs typeface="+mn-cs"/>
              </a:endParaRPr>
            </a:p>
          </p:txBody>
        </p:sp>
        <p:cxnSp>
          <p:nvCxnSpPr>
            <p:cNvPr id="61" name="직선 화살표 연결선 60">
              <a:extLst>
                <a:ext uri="{FF2B5EF4-FFF2-40B4-BE49-F238E27FC236}">
                  <a16:creationId xmlns:a16="http://schemas.microsoft.com/office/drawing/2014/main" xmlns="" id="{D2E96B7E-2BAE-4A64-9A7F-66E9F6D9E676}"/>
                </a:ext>
              </a:extLst>
            </p:cNvPr>
            <p:cNvCxnSpPr>
              <a:cxnSpLocks/>
            </p:cNvCxnSpPr>
            <p:nvPr/>
          </p:nvCxnSpPr>
          <p:spPr>
            <a:xfrm flipV="1">
              <a:off x="7324819" y="4969802"/>
              <a:ext cx="311379" cy="2"/>
            </a:xfrm>
            <a:prstGeom prst="straightConnector1">
              <a:avLst/>
            </a:prstGeom>
            <a:ln w="19050">
              <a:headEnd type="arrow"/>
              <a:tailEnd type="none"/>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xmlns="" id="{9ABA4622-A00A-4767-8F9E-76FFF3EBA5AD}"/>
                </a:ext>
              </a:extLst>
            </p:cNvPr>
            <p:cNvSpPr/>
            <p:nvPr/>
          </p:nvSpPr>
          <p:spPr>
            <a:xfrm>
              <a:off x="7639691" y="4823607"/>
              <a:ext cx="429926" cy="292388"/>
            </a:xfrm>
            <a:prstGeom prst="rect">
              <a:avLst/>
            </a:prstGeom>
          </p:spPr>
          <p:txBody>
            <a:bodyPr wrap="none">
              <a:spAutoFit/>
            </a:bodyPr>
            <a:lstStyle/>
            <a:p>
              <a:r>
                <a:rPr lang="en-US" altLang="ko-KR" sz="1300" dirty="0">
                  <a:solidFill>
                    <a:srgbClr val="002060"/>
                  </a:solidFill>
                  <a:latin typeface="SamsungOne 400" panose="020B0503030303020204" pitchFamily="34" charset="0"/>
                  <a:ea typeface="+mn-ea"/>
                  <a:cs typeface="+mn-cs"/>
                </a:rPr>
                <a:t>top</a:t>
              </a:r>
              <a:endParaRPr lang="ko-KR" altLang="en-US" sz="1300" dirty="0">
                <a:solidFill>
                  <a:srgbClr val="002060"/>
                </a:solidFill>
                <a:latin typeface="SamsungOne 400" panose="020B0503030303020204" pitchFamily="34" charset="0"/>
                <a:ea typeface="+mn-ea"/>
                <a:cs typeface="+mn-cs"/>
              </a:endParaRPr>
            </a:p>
          </p:txBody>
        </p:sp>
        <p:sp>
          <p:nvSpPr>
            <p:cNvPr id="65" name="직사각형 64">
              <a:extLst>
                <a:ext uri="{FF2B5EF4-FFF2-40B4-BE49-F238E27FC236}">
                  <a16:creationId xmlns:a16="http://schemas.microsoft.com/office/drawing/2014/main" xmlns="" id="{E1FD1395-52C2-4A0F-AB86-7569802BBDF7}"/>
                </a:ext>
              </a:extLst>
            </p:cNvPr>
            <p:cNvSpPr/>
            <p:nvPr/>
          </p:nvSpPr>
          <p:spPr>
            <a:xfrm>
              <a:off x="6579124" y="4509260"/>
              <a:ext cx="610597" cy="228599"/>
            </a:xfrm>
            <a:prstGeom prst="rect">
              <a:avLst/>
            </a:prstGeom>
            <a:solidFill>
              <a:schemeClr val="bg1">
                <a:lumMod val="95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X</a:t>
              </a:r>
              <a:endParaRPr lang="ko-KR" altLang="en-US" sz="1300" dirty="0">
                <a:solidFill>
                  <a:srgbClr val="002060"/>
                </a:solidFill>
                <a:latin typeface="SamsungOne 400" panose="020B0503030303020204" pitchFamily="34" charset="0"/>
              </a:endParaRPr>
            </a:p>
          </p:txBody>
        </p:sp>
        <p:sp>
          <p:nvSpPr>
            <p:cNvPr id="67" name="직사각형 66">
              <a:extLst>
                <a:ext uri="{FF2B5EF4-FFF2-40B4-BE49-F238E27FC236}">
                  <a16:creationId xmlns:a16="http://schemas.microsoft.com/office/drawing/2014/main" xmlns="" id="{6A3011F7-1ED6-46A8-9865-054C27431145}"/>
                </a:ext>
              </a:extLst>
            </p:cNvPr>
            <p:cNvSpPr/>
            <p:nvPr/>
          </p:nvSpPr>
          <p:spPr>
            <a:xfrm>
              <a:off x="7611315" y="3797869"/>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X</a:t>
              </a:r>
              <a:endParaRPr lang="ko-KR" altLang="en-US" sz="1300" dirty="0">
                <a:solidFill>
                  <a:srgbClr val="002060"/>
                </a:solidFill>
                <a:latin typeface="SamsungOne 400" panose="020B0503030303020204" pitchFamily="34" charset="0"/>
              </a:endParaRPr>
            </a:p>
          </p:txBody>
        </p:sp>
        <p:sp>
          <p:nvSpPr>
            <p:cNvPr id="83" name="직사각형 82">
              <a:extLst>
                <a:ext uri="{FF2B5EF4-FFF2-40B4-BE49-F238E27FC236}">
                  <a16:creationId xmlns:a16="http://schemas.microsoft.com/office/drawing/2014/main" xmlns="" id="{8801C582-257D-4FBB-9440-AB14D562CB2D}"/>
                </a:ext>
              </a:extLst>
            </p:cNvPr>
            <p:cNvSpPr/>
            <p:nvPr/>
          </p:nvSpPr>
          <p:spPr>
            <a:xfrm>
              <a:off x="6531731" y="5940400"/>
              <a:ext cx="7053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stack</a:t>
              </a:r>
              <a:endParaRPr lang="ko-KR" altLang="en-US" sz="1300" dirty="0">
                <a:solidFill>
                  <a:srgbClr val="002060"/>
                </a:solidFill>
                <a:latin typeface="SamsungOne 400" panose="020B0503030303020204" pitchFamily="34" charset="0"/>
                <a:ea typeface="+mn-ea"/>
                <a:cs typeface="+mn-cs"/>
              </a:endParaRPr>
            </a:p>
          </p:txBody>
        </p:sp>
      </p:grpSp>
      <p:sp>
        <p:nvSpPr>
          <p:cNvPr id="64" name="직사각형 63">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What is a Stack?</a:t>
            </a:r>
          </a:p>
        </p:txBody>
      </p:sp>
      <p:sp>
        <p:nvSpPr>
          <p:cNvPr id="84" name="TextBox 83">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600" b="1">
                <a:solidFill>
                  <a:srgbClr val="000000"/>
                </a:solidFill>
                <a:latin typeface="Samsung Sharp Sans" pitchFamily="2" charset="0"/>
                <a:ea typeface="Samsung Sharp Sans" pitchFamily="2" charset="0"/>
                <a:cs typeface="Samsung Sharp Sans" pitchFamily="2" charset="0"/>
              </a:defRPr>
            </a:lvl1pPr>
          </a:lstStyle>
          <a:p>
            <a:r>
              <a:rPr lang="en-US" altLang="ko-KR" sz="1800" dirty="0"/>
              <a:t>2.1. Definition of a stack</a:t>
            </a:r>
          </a:p>
        </p:txBody>
      </p:sp>
      <p:sp>
        <p:nvSpPr>
          <p:cNvPr id="86" name="직사각형 8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87" name="직사각형 8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96" name="직사각형 95">
            <a:extLst>
              <a:ext uri="{FF2B5EF4-FFF2-40B4-BE49-F238E27FC236}">
                <a16:creationId xmlns:a16="http://schemas.microsoft.com/office/drawing/2014/main" xmlns="" id="{F1B12DA7-C15F-4B00-8AB3-088BA5E0B6A4}"/>
              </a:ext>
            </a:extLst>
          </p:cNvPr>
          <p:cNvSpPr/>
          <p:nvPr/>
        </p:nvSpPr>
        <p:spPr>
          <a:xfrm>
            <a:off x="690341" y="3072190"/>
            <a:ext cx="8619913"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push: Adds a new item on the top.</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pop: Removes an item from the top.</a:t>
            </a:r>
          </a:p>
        </p:txBody>
      </p:sp>
      <p:sp>
        <p:nvSpPr>
          <p:cNvPr id="63" name="직사각형 62">
            <a:extLst>
              <a:ext uri="{FF2B5EF4-FFF2-40B4-BE49-F238E27FC236}">
                <a16:creationId xmlns:a16="http://schemas.microsoft.com/office/drawing/2014/main" xmlns="" id="{90EFA62F-9637-4E5A-AAB1-9E61461D75DD}"/>
              </a:ext>
            </a:extLst>
          </p:cNvPr>
          <p:cNvSpPr/>
          <p:nvPr/>
        </p:nvSpPr>
        <p:spPr>
          <a:xfrm>
            <a:off x="580388" y="2125823"/>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Stack is an abstract data type in which an item can be added or deleted only at one side of the top. This data type works by the LIFO (Last-In-First-Out) method where you can remove the item first that was previously entered very last.</a:t>
            </a:r>
          </a:p>
        </p:txBody>
      </p:sp>
      <p:grpSp>
        <p:nvGrpSpPr>
          <p:cNvPr id="66" name="그룹 65">
            <a:extLst>
              <a:ext uri="{FF2B5EF4-FFF2-40B4-BE49-F238E27FC236}">
                <a16:creationId xmlns:a16="http://schemas.microsoft.com/office/drawing/2014/main" xmlns="" id="{5F44F5F8-9B0C-4053-A0A8-1B6F49BF85D7}"/>
              </a:ext>
            </a:extLst>
          </p:cNvPr>
          <p:cNvGrpSpPr/>
          <p:nvPr/>
        </p:nvGrpSpPr>
        <p:grpSpPr>
          <a:xfrm>
            <a:off x="573671" y="2691316"/>
            <a:ext cx="8843343" cy="292388"/>
            <a:chOff x="558799" y="1985011"/>
            <a:chExt cx="8843343" cy="292388"/>
          </a:xfrm>
        </p:grpSpPr>
        <p:sp>
          <p:nvSpPr>
            <p:cNvPr id="80" name="직사각형 79">
              <a:extLst>
                <a:ext uri="{FF2B5EF4-FFF2-40B4-BE49-F238E27FC236}">
                  <a16:creationId xmlns:a16="http://schemas.microsoft.com/office/drawing/2014/main" xmlns="" id="{6AF8B6D3-6E65-4E2F-87AC-5EC1E509EFF2}"/>
                </a:ext>
              </a:extLst>
            </p:cNvPr>
            <p:cNvSpPr/>
            <p:nvPr/>
          </p:nvSpPr>
          <p:spPr>
            <a:xfrm>
              <a:off x="1222815" y="1985011"/>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rPr>
                <a:t>Stack must provide the following two interfaces.</a:t>
              </a:r>
            </a:p>
          </p:txBody>
        </p:sp>
        <p:grpSp>
          <p:nvGrpSpPr>
            <p:cNvPr id="97" name="그룹 96">
              <a:extLst>
                <a:ext uri="{FF2B5EF4-FFF2-40B4-BE49-F238E27FC236}">
                  <a16:creationId xmlns:a16="http://schemas.microsoft.com/office/drawing/2014/main" xmlns="" id="{9D4D4B22-03AC-4ED8-9F61-84EB287DF65D}"/>
                </a:ext>
              </a:extLst>
            </p:cNvPr>
            <p:cNvGrpSpPr/>
            <p:nvPr/>
          </p:nvGrpSpPr>
          <p:grpSpPr>
            <a:xfrm>
              <a:off x="558799" y="1999865"/>
              <a:ext cx="655689" cy="228600"/>
              <a:chOff x="558799" y="1542665"/>
              <a:chExt cx="655689" cy="228600"/>
            </a:xfrm>
          </p:grpSpPr>
          <p:grpSp>
            <p:nvGrpSpPr>
              <p:cNvPr id="98" name="그룹 97">
                <a:extLst>
                  <a:ext uri="{FF2B5EF4-FFF2-40B4-BE49-F238E27FC236}">
                    <a16:creationId xmlns:a16="http://schemas.microsoft.com/office/drawing/2014/main" xmlns="" id="{326E5B5C-1F04-473C-A17D-5BF2F09E75C9}"/>
                  </a:ext>
                </a:extLst>
              </p:cNvPr>
              <p:cNvGrpSpPr/>
              <p:nvPr/>
            </p:nvGrpSpPr>
            <p:grpSpPr>
              <a:xfrm>
                <a:off x="558799" y="1542665"/>
                <a:ext cx="655689" cy="228600"/>
                <a:chOff x="-220580" y="1891754"/>
                <a:chExt cx="655689" cy="228600"/>
              </a:xfrm>
            </p:grpSpPr>
            <p:sp>
              <p:nvSpPr>
                <p:cNvPr id="100" name="모서리가 둥근 직사각형 34">
                  <a:extLst>
                    <a:ext uri="{FF2B5EF4-FFF2-40B4-BE49-F238E27FC236}">
                      <a16:creationId xmlns:a16="http://schemas.microsoft.com/office/drawing/2014/main" xmlns="" id="{D848658A-F456-404D-93E1-CD4D94E5F878}"/>
                    </a:ext>
                  </a:extLst>
                </p:cNvPr>
                <p:cNvSpPr/>
                <p:nvPr/>
              </p:nvSpPr>
              <p:spPr>
                <a:xfrm>
                  <a:off x="-220580" y="1891754"/>
                  <a:ext cx="655689"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sp>
              <p:nvSpPr>
                <p:cNvPr id="101" name="직사각형 100">
                  <a:extLst>
                    <a:ext uri="{FF2B5EF4-FFF2-40B4-BE49-F238E27FC236}">
                      <a16:creationId xmlns:a16="http://schemas.microsoft.com/office/drawing/2014/main" xmlns="" id="{A695EBF4-9F5F-44E9-952B-50E015707F27}"/>
                    </a:ext>
                  </a:extLst>
                </p:cNvPr>
                <p:cNvSpPr/>
                <p:nvPr/>
              </p:nvSpPr>
              <p:spPr>
                <a:xfrm>
                  <a:off x="20360" y="1933757"/>
                  <a:ext cx="384270"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smtClean="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102" name="그림 101">
                  <a:extLst>
                    <a:ext uri="{FF2B5EF4-FFF2-40B4-BE49-F238E27FC236}">
                      <a16:creationId xmlns:a16="http://schemas.microsoft.com/office/drawing/2014/main" xmlns="" id="{8271A235-0FE8-4EE2-895C-BE4D69802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99" name="그림 98">
                <a:extLst>
                  <a:ext uri="{FF2B5EF4-FFF2-40B4-BE49-F238E27FC236}">
                    <a16:creationId xmlns:a16="http://schemas.microsoft.com/office/drawing/2014/main" xmlns="" id="{0C92A834-6A60-4E87-9B32-3A487E7593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spTree>
    <p:extLst>
      <p:ext uri="{BB962C8B-B14F-4D97-AF65-F5344CB8AC3E}">
        <p14:creationId xmlns:p14="http://schemas.microsoft.com/office/powerpoint/2010/main" val="22302081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606206" y="2698951"/>
            <a:ext cx="8668423" cy="2820216"/>
            <a:chOff x="606206" y="2698951"/>
            <a:chExt cx="8668423" cy="2820216"/>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2254085" y="3736908"/>
              <a:ext cx="5470850" cy="354564"/>
              <a:chOff x="3060441" y="2873829"/>
              <a:chExt cx="5470850" cy="354564"/>
            </a:xfrm>
            <a:solidFill>
              <a:srgbClr val="ECEFF6"/>
            </a:solidFill>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grp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F5F1860C-ED6C-4CB8-86F7-DB0D16858BD8}"/>
                </a:ext>
              </a:extLst>
            </p:cNvPr>
            <p:cNvSpPr/>
            <p:nvPr/>
          </p:nvSpPr>
          <p:spPr>
            <a:xfrm>
              <a:off x="1602207" y="3736908"/>
              <a:ext cx="37542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S:</a:t>
              </a:r>
              <a:endParaRPr lang="ko-KR" altLang="en-US" dirty="0">
                <a:solidFill>
                  <a:srgbClr val="193EB0"/>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xmlns="" id="{B824C000-A18E-4146-A5A1-64F966A29EBA}"/>
                    </a:ext>
                  </a:extLst>
                </p:cNvPr>
                <p:cNvSpPr/>
                <p:nvPr/>
              </p:nvSpPr>
              <p:spPr>
                <a:xfrm>
                  <a:off x="977872" y="4401840"/>
                  <a:ext cx="999759" cy="369332"/>
                </a:xfrm>
                <a:prstGeom prst="rect">
                  <a:avLst/>
                </a:prstGeom>
              </p:spPr>
              <p:txBody>
                <a:bodyPr wrap="square">
                  <a:spAutoFit/>
                </a:bodyPr>
                <a:lstStyle/>
                <a:p>
                  <a:pPr algn="r"/>
                  <a14:m>
                    <m:oMathPara xmlns:m="http://schemas.openxmlformats.org/officeDocument/2006/math">
                      <m:oMathParaPr>
                        <m:jc m:val="centerGroup"/>
                      </m:oMathParaPr>
                      <m:oMath xmlns:m="http://schemas.openxmlformats.org/officeDocument/2006/math">
                        <m:r>
                          <a:rPr lang="en-US" altLang="ko-KR" i="1" dirty="0" smtClean="0">
                            <a:solidFill>
                              <a:srgbClr val="193EB0"/>
                            </a:solidFill>
                            <a:latin typeface="Cambria Math" panose="02040503050406030204" pitchFamily="18" charset="0"/>
                          </a:rPr>
                          <m:t>𝑙𝑎𝑟𝑔𝑒𝑠𝑡</m:t>
                        </m:r>
                      </m:oMath>
                    </m:oMathPara>
                  </a14:m>
                  <a:endParaRPr lang="ko-KR" altLang="en-US" dirty="0">
                    <a:solidFill>
                      <a:srgbClr val="193EB0"/>
                    </a:solidFill>
                    <a:latin typeface="SamsungOne 400" panose="020B0503030303020204" pitchFamily="34" charset="0"/>
                  </a:endParaRPr>
                </a:p>
              </p:txBody>
            </p:sp>
          </mc:Choice>
          <mc:Fallback xmlns="">
            <p:sp>
              <p:nvSpPr>
                <p:cNvPr id="24" name="직사각형 23">
                  <a:extLst>
                    <a:ext uri="{FF2B5EF4-FFF2-40B4-BE49-F238E27FC236}">
                      <a16:creationId xmlns:a16="http://schemas.microsoft.com/office/drawing/2014/main" id="{B824C000-A18E-4146-A5A1-64F966A29EBA}"/>
                    </a:ext>
                  </a:extLst>
                </p:cNvPr>
                <p:cNvSpPr>
                  <a:spLocks noRot="1" noChangeAspect="1" noMove="1" noResize="1" noEditPoints="1" noAdjustHandles="1" noChangeArrowheads="1" noChangeShapeType="1" noTextEdit="1"/>
                </p:cNvSpPr>
                <p:nvPr/>
              </p:nvSpPr>
              <p:spPr>
                <a:xfrm>
                  <a:off x="977872" y="4401840"/>
                  <a:ext cx="999759" cy="369332"/>
                </a:xfrm>
                <a:prstGeom prst="rect">
                  <a:avLst/>
                </a:prstGeom>
                <a:blipFill>
                  <a:blip r:embed="rId2"/>
                  <a:stretch>
                    <a:fillRect b="-13115"/>
                  </a:stretch>
                </a:blipFill>
              </p:spPr>
              <p:txBody>
                <a:bodyPr/>
                <a:lstStyle/>
                <a:p>
                  <a:r>
                    <a:rPr lang="ko-KR" altLang="en-US">
                      <a:noFill/>
                    </a:rPr>
                    <a:t> </a:t>
                  </a:r>
                </a:p>
              </p:txBody>
            </p:sp>
          </mc:Fallback>
        </mc:AlternateContent>
        <p:grpSp>
          <p:nvGrpSpPr>
            <p:cNvPr id="29" name="그룹 28">
              <a:extLst>
                <a:ext uri="{FF2B5EF4-FFF2-40B4-BE49-F238E27FC236}">
                  <a16:creationId xmlns:a16="http://schemas.microsoft.com/office/drawing/2014/main" xmlns="" id="{E09E8ED3-290A-4913-8D01-AC290470FA2B}"/>
                </a:ext>
              </a:extLst>
            </p:cNvPr>
            <p:cNvGrpSpPr/>
            <p:nvPr/>
          </p:nvGrpSpPr>
          <p:grpSpPr>
            <a:xfrm>
              <a:off x="2254085" y="3361738"/>
              <a:ext cx="5470850" cy="354564"/>
              <a:chOff x="3060441" y="2873829"/>
              <a:chExt cx="5470850" cy="354564"/>
            </a:xfrm>
          </p:grpSpPr>
          <p:sp>
            <p:nvSpPr>
              <p:cNvPr id="30" name="직사각형 29">
                <a:extLst>
                  <a:ext uri="{FF2B5EF4-FFF2-40B4-BE49-F238E27FC236}">
                    <a16:creationId xmlns:a16="http://schemas.microsoft.com/office/drawing/2014/main" xmlns="" id="{88EB60AD-C3FF-4F2C-91D2-5B64DFAA1F18}"/>
                  </a:ext>
                </a:extLst>
              </p:cNvPr>
              <p:cNvSpPr/>
              <p:nvPr/>
            </p:nvSpPr>
            <p:spPr>
              <a:xfrm>
                <a:off x="306044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DA3EC45C-9100-4D16-A96F-B01C10612138}"/>
                  </a:ext>
                </a:extLst>
              </p:cNvPr>
              <p:cNvSpPr/>
              <p:nvPr/>
            </p:nvSpPr>
            <p:spPr>
              <a:xfrm>
                <a:off x="379133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2E7ACE36-4EA5-4A35-8DD8-DE38F62A785D}"/>
                  </a:ext>
                </a:extLst>
              </p:cNvPr>
              <p:cNvSpPr/>
              <p:nvPr/>
            </p:nvSpPr>
            <p:spPr>
              <a:xfrm>
                <a:off x="452223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62CBDAA4-FE8B-4BA6-9053-02C6671E5504}"/>
                  </a:ext>
                </a:extLst>
              </p:cNvPr>
              <p:cNvSpPr/>
              <p:nvPr/>
            </p:nvSpPr>
            <p:spPr>
              <a:xfrm>
                <a:off x="5253135"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73B8D6D-251A-4E3C-95D6-0FDC84593A14}"/>
                  </a:ext>
                </a:extLst>
              </p:cNvPr>
              <p:cNvSpPr/>
              <p:nvPr/>
            </p:nvSpPr>
            <p:spPr>
              <a:xfrm>
                <a:off x="5984033"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0C04929B-7C4F-43DB-9921-1A0C5890AE57}"/>
                  </a:ext>
                </a:extLst>
              </p:cNvPr>
              <p:cNvSpPr/>
              <p:nvPr/>
            </p:nvSpPr>
            <p:spPr>
              <a:xfrm>
                <a:off x="671493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05FA3D4E-9F30-478F-9AAC-9061E831999C}"/>
                  </a:ext>
                </a:extLst>
              </p:cNvPr>
              <p:cNvSpPr/>
              <p:nvPr/>
            </p:nvSpPr>
            <p:spPr>
              <a:xfrm>
                <a:off x="744582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29D70840-53BF-4F6F-90F3-020B1287CA57}"/>
                  </a:ext>
                </a:extLst>
              </p:cNvPr>
              <p:cNvSpPr/>
              <p:nvPr/>
            </p:nvSpPr>
            <p:spPr>
              <a:xfrm>
                <a:off x="817672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45" name="직사각형 44">
                  <a:extLst>
                    <a:ext uri="{FF2B5EF4-FFF2-40B4-BE49-F238E27FC236}">
                      <a16:creationId xmlns:a16="http://schemas.microsoft.com/office/drawing/2014/main" xmlns="" id="{E16D6CB4-13B1-4F50-A3F4-268A8EFC8F76}"/>
                    </a:ext>
                  </a:extLst>
                </p:cNvPr>
                <p:cNvSpPr/>
                <p:nvPr/>
              </p:nvSpPr>
              <p:spPr>
                <a:xfrm>
                  <a:off x="1631414" y="2698951"/>
                  <a:ext cx="317010" cy="369332"/>
                </a:xfrm>
                <a:prstGeom prst="rect">
                  <a:avLst/>
                </a:prstGeom>
              </p:spPr>
              <p:txBody>
                <a:bodyPr wrap="none">
                  <a:spAutoFit/>
                </a:bodyPr>
                <a:lstStyle/>
                <a:p>
                  <a:pPr algn="r"/>
                  <a14:m>
                    <m:oMathPara xmlns:m="http://schemas.openxmlformats.org/officeDocument/2006/math">
                      <m:oMathParaPr>
                        <m:jc m:val="centerGroup"/>
                      </m:oMathParaPr>
                      <m:oMath xmlns:m="http://schemas.openxmlformats.org/officeDocument/2006/math">
                        <m:r>
                          <a:rPr lang="en-US" altLang="ko-KR" i="1" dirty="0" smtClean="0">
                            <a:solidFill>
                              <a:srgbClr val="193EB0"/>
                            </a:solidFill>
                            <a:latin typeface="Cambria Math" panose="02040503050406030204" pitchFamily="18" charset="0"/>
                          </a:rPr>
                          <m:t>𝑖</m:t>
                        </m:r>
                      </m:oMath>
                    </m:oMathPara>
                  </a14:m>
                  <a:endParaRPr lang="ko-KR" altLang="en-US" dirty="0">
                    <a:solidFill>
                      <a:srgbClr val="193EB0"/>
                    </a:solidFill>
                    <a:latin typeface="SamsungOne 400" panose="020B0503030303020204" pitchFamily="34" charset="0"/>
                  </a:endParaRPr>
                </a:p>
              </p:txBody>
            </p:sp>
          </mc:Choice>
          <mc:Fallback xmlns="">
            <p:sp>
              <p:nvSpPr>
                <p:cNvPr id="45" name="직사각형 44">
                  <a:extLst>
                    <a:ext uri="{FF2B5EF4-FFF2-40B4-BE49-F238E27FC236}">
                      <a16:creationId xmlns:a16="http://schemas.microsoft.com/office/drawing/2014/main" id="{E16D6CB4-13B1-4F50-A3F4-268A8EFC8F76}"/>
                    </a:ext>
                  </a:extLst>
                </p:cNvPr>
                <p:cNvSpPr>
                  <a:spLocks noRot="1" noChangeAspect="1" noMove="1" noResize="1" noEditPoints="1" noAdjustHandles="1" noChangeArrowheads="1" noChangeShapeType="1" noTextEdit="1"/>
                </p:cNvSpPr>
                <p:nvPr/>
              </p:nvSpPr>
              <p:spPr>
                <a:xfrm>
                  <a:off x="1631414" y="2698951"/>
                  <a:ext cx="317010" cy="36933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직사각형 46">
                  <a:extLst>
                    <a:ext uri="{FF2B5EF4-FFF2-40B4-BE49-F238E27FC236}">
                      <a16:creationId xmlns:a16="http://schemas.microsoft.com/office/drawing/2014/main" xmlns="" id="{6AF18ACC-1AEF-4450-A37D-E1A957F93834}"/>
                    </a:ext>
                  </a:extLst>
                </p:cNvPr>
                <p:cNvSpPr/>
                <p:nvPr/>
              </p:nvSpPr>
              <p:spPr>
                <a:xfrm>
                  <a:off x="606209" y="4773119"/>
                  <a:ext cx="1371421" cy="3693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r>
                          <a:rPr lang="en-US" altLang="ko-KR" i="1" dirty="0" smtClean="0">
                            <a:solidFill>
                              <a:srgbClr val="193EB0"/>
                            </a:solidFill>
                            <a:latin typeface="Cambria Math" panose="02040503050406030204" pitchFamily="18" charset="0"/>
                          </a:rPr>
                          <m:t>𝑆</m:t>
                        </m:r>
                        <m:r>
                          <a:rPr lang="en-US" altLang="ko-KR" i="1" dirty="0" smtClean="0">
                            <a:solidFill>
                              <a:srgbClr val="193EB0"/>
                            </a:solidFill>
                            <a:latin typeface="Cambria Math" panose="02040503050406030204" pitchFamily="18" charset="0"/>
                          </a:rPr>
                          <m:t>[</m:t>
                        </m:r>
                        <m:r>
                          <a:rPr lang="en-US" altLang="ko-KR" i="1" dirty="0" smtClean="0">
                            <a:solidFill>
                              <a:srgbClr val="193EB0"/>
                            </a:solidFill>
                            <a:latin typeface="Cambria Math" panose="02040503050406030204" pitchFamily="18" charset="0"/>
                          </a:rPr>
                          <m:t>𝑙𝑎𝑟𝑔𝑒𝑠𝑡</m:t>
                        </m:r>
                        <m:r>
                          <a:rPr lang="en-US" altLang="ko-KR" i="1" dirty="0" smtClean="0">
                            <a:solidFill>
                              <a:srgbClr val="193EB0"/>
                            </a:solidFill>
                            <a:latin typeface="Cambria Math" panose="02040503050406030204" pitchFamily="18" charset="0"/>
                          </a:rPr>
                          <m:t>]</m:t>
                        </m:r>
                      </m:oMath>
                    </m:oMathPara>
                  </a14:m>
                  <a:endParaRPr lang="ko-KR" altLang="en-US" dirty="0">
                    <a:solidFill>
                      <a:srgbClr val="193EB0"/>
                    </a:solidFill>
                    <a:latin typeface="SamsungOne 400" panose="020B0503030303020204" pitchFamily="34" charset="0"/>
                  </a:endParaRPr>
                </a:p>
              </p:txBody>
            </p:sp>
          </mc:Choice>
          <mc:Fallback xmlns="">
            <p:sp>
              <p:nvSpPr>
                <p:cNvPr id="47" name="직사각형 46">
                  <a:extLst>
                    <a:ext uri="{FF2B5EF4-FFF2-40B4-BE49-F238E27FC236}">
                      <a16:creationId xmlns:a16="http://schemas.microsoft.com/office/drawing/2014/main" id="{6AF18ACC-1AEF-4450-A37D-E1A957F93834}"/>
                    </a:ext>
                  </a:extLst>
                </p:cNvPr>
                <p:cNvSpPr>
                  <a:spLocks noRot="1" noChangeAspect="1" noMove="1" noResize="1" noEditPoints="1" noAdjustHandles="1" noChangeArrowheads="1" noChangeShapeType="1" noTextEdit="1"/>
                </p:cNvSpPr>
                <p:nvPr/>
              </p:nvSpPr>
              <p:spPr>
                <a:xfrm>
                  <a:off x="606209" y="4773119"/>
                  <a:ext cx="1371421" cy="369332"/>
                </a:xfrm>
                <a:prstGeom prst="rect">
                  <a:avLst/>
                </a:prstGeom>
                <a:blipFill>
                  <a:blip r:embed="rId4"/>
                  <a:stretch>
                    <a:fillRect r="-1778" b="-1475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xmlns="" id="{76E98789-E6E3-48B4-B7B4-BA9B441F61B3}"/>
                    </a:ext>
                  </a:extLst>
                </p:cNvPr>
                <p:cNvSpPr/>
                <p:nvPr/>
              </p:nvSpPr>
              <p:spPr>
                <a:xfrm>
                  <a:off x="606206" y="5149835"/>
                  <a:ext cx="1371421" cy="3693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r>
                          <a:rPr lang="en-US" altLang="ko-KR" i="1" dirty="0" smtClean="0">
                            <a:solidFill>
                              <a:srgbClr val="193EB0"/>
                            </a:solidFill>
                            <a:latin typeface="Cambria Math" panose="02040503050406030204" pitchFamily="18" charset="0"/>
                          </a:rPr>
                          <m:t>𝑆</m:t>
                        </m:r>
                        <m:r>
                          <a:rPr lang="en-US" altLang="ko-KR" i="1" dirty="0" smtClean="0">
                            <a:solidFill>
                              <a:srgbClr val="193EB0"/>
                            </a:solidFill>
                            <a:latin typeface="Cambria Math" panose="02040503050406030204" pitchFamily="18" charset="0"/>
                          </a:rPr>
                          <m:t>[</m:t>
                        </m:r>
                        <m:r>
                          <a:rPr lang="en-US" altLang="ko-KR" b="0" i="1" dirty="0" smtClean="0">
                            <a:solidFill>
                              <a:srgbClr val="193EB0"/>
                            </a:solidFill>
                            <a:latin typeface="Cambria Math" panose="02040503050406030204" pitchFamily="18" charset="0"/>
                          </a:rPr>
                          <m:t>𝑖</m:t>
                        </m:r>
                        <m:r>
                          <a:rPr lang="en-US" altLang="ko-KR" i="1" dirty="0" smtClean="0">
                            <a:solidFill>
                              <a:srgbClr val="193EB0"/>
                            </a:solidFill>
                            <a:latin typeface="Cambria Math" panose="02040503050406030204" pitchFamily="18" charset="0"/>
                          </a:rPr>
                          <m:t>]</m:t>
                        </m:r>
                      </m:oMath>
                    </m:oMathPara>
                  </a14:m>
                  <a:endParaRPr lang="ko-KR" altLang="en-US" dirty="0">
                    <a:solidFill>
                      <a:srgbClr val="193EB0"/>
                    </a:solidFill>
                    <a:latin typeface="SamsungOne 400" panose="020B0503030303020204" pitchFamily="34" charset="0"/>
                  </a:endParaRPr>
                </a:p>
              </p:txBody>
            </p:sp>
          </mc:Choice>
          <mc:Fallback xmlns="">
            <p:sp>
              <p:nvSpPr>
                <p:cNvPr id="49" name="직사각형 48">
                  <a:extLst>
                    <a:ext uri="{FF2B5EF4-FFF2-40B4-BE49-F238E27FC236}">
                      <a16:creationId xmlns:a16="http://schemas.microsoft.com/office/drawing/2014/main" id="{76E98789-E6E3-48B4-B7B4-BA9B441F61B3}"/>
                    </a:ext>
                  </a:extLst>
                </p:cNvPr>
                <p:cNvSpPr>
                  <a:spLocks noRot="1" noChangeAspect="1" noMove="1" noResize="1" noEditPoints="1" noAdjustHandles="1" noChangeArrowheads="1" noChangeShapeType="1" noTextEdit="1"/>
                </p:cNvSpPr>
                <p:nvPr/>
              </p:nvSpPr>
              <p:spPr>
                <a:xfrm>
                  <a:off x="606206" y="5149835"/>
                  <a:ext cx="1371421" cy="369332"/>
                </a:xfrm>
                <a:prstGeom prst="rect">
                  <a:avLst/>
                </a:prstGeom>
                <a:blipFill>
                  <a:blip r:embed="rId5"/>
                  <a:stretch>
                    <a:fillRect r="-1778" b="-16667"/>
                  </a:stretch>
                </a:blipFill>
              </p:spPr>
              <p:txBody>
                <a:bodyPr/>
                <a:lstStyle/>
                <a:p>
                  <a:r>
                    <a:rPr lang="ko-KR" altLang="en-US">
                      <a:noFill/>
                    </a:rPr>
                    <a:t> </a:t>
                  </a:r>
                </a:p>
              </p:txBody>
            </p:sp>
          </mc:Fallback>
        </mc:AlternateContent>
        <p:sp>
          <p:nvSpPr>
            <p:cNvPr id="53" name="직사각형 52">
              <a:extLst>
                <a:ext uri="{FF2B5EF4-FFF2-40B4-BE49-F238E27FC236}">
                  <a16:creationId xmlns:a16="http://schemas.microsoft.com/office/drawing/2014/main" xmlns="" id="{40584556-BB00-4B69-90E7-B4CC1AC53C54}"/>
                </a:ext>
              </a:extLst>
            </p:cNvPr>
            <p:cNvSpPr/>
            <p:nvPr/>
          </p:nvSpPr>
          <p:spPr>
            <a:xfrm>
              <a:off x="5177674" y="4416608"/>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FF0000"/>
                  </a:solidFill>
                  <a:latin typeface="SamsungOne 400" panose="020B0503030303020204" pitchFamily="34" charset="0"/>
                </a:rPr>
                <a:t>4</a:t>
              </a:r>
              <a:endParaRPr lang="ko-KR" altLang="en-US" sz="1300" dirty="0">
                <a:solidFill>
                  <a:srgbClr val="FF0000"/>
                </a:solidFill>
                <a:latin typeface="SamsungOne 400" panose="020B0503030303020204" pitchFamily="34" charset="0"/>
              </a:endParaRPr>
            </a:p>
          </p:txBody>
        </p:sp>
        <p:cxnSp>
          <p:nvCxnSpPr>
            <p:cNvPr id="54" name="직선 연결선 53">
              <a:extLst>
                <a:ext uri="{FF2B5EF4-FFF2-40B4-BE49-F238E27FC236}">
                  <a16:creationId xmlns:a16="http://schemas.microsoft.com/office/drawing/2014/main" xmlns="" id="{08585E0B-E3EC-4033-89D9-B42F6F288DBB}"/>
                </a:ext>
              </a:extLst>
            </p:cNvPr>
            <p:cNvCxnSpPr>
              <a:cxnSpLocks/>
              <a:endCxn id="53" idx="0"/>
            </p:cNvCxnSpPr>
            <p:nvPr/>
          </p:nvCxnSpPr>
          <p:spPr>
            <a:xfrm>
              <a:off x="5354953" y="4082141"/>
              <a:ext cx="3" cy="334467"/>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xmlns="" id="{0CEE8F8C-DC38-45A2-AA18-34B46F3ABBCD}"/>
                </a:ext>
              </a:extLst>
            </p:cNvPr>
            <p:cNvSpPr/>
            <p:nvPr/>
          </p:nvSpPr>
          <p:spPr>
            <a:xfrm>
              <a:off x="8203903" y="4416608"/>
              <a:ext cx="1070726"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r>
                <a:rPr lang="en-US" altLang="ko-KR" sz="1300" dirty="0">
                  <a:solidFill>
                    <a:srgbClr val="193EB0"/>
                  </a:solidFill>
                  <a:latin typeface="SamsungOne 400" panose="020B0503030303020204" pitchFamily="34" charset="0"/>
                </a:rPr>
                <a:t>return</a:t>
              </a:r>
              <a:r>
                <a:rPr lang="ko-KR" altLang="en-US" sz="1300" dirty="0">
                  <a:solidFill>
                    <a:srgbClr val="193EB0"/>
                  </a:solidFill>
                  <a:latin typeface="SamsungOne 400" panose="020B0503030303020204" pitchFamily="34" charset="0"/>
                </a:rPr>
                <a:t> </a:t>
              </a: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grpSp>
      <p:sp>
        <p:nvSpPr>
          <p:cNvPr id="48" name="직사각형 4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0" name="직사각형 4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51" name="직사각형 50">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The largest value has max. index after finish searching all elements, so it returns largest. </a:t>
            </a:r>
          </a:p>
        </p:txBody>
      </p:sp>
      <p:grpSp>
        <p:nvGrpSpPr>
          <p:cNvPr id="38" name="그룹 37"/>
          <p:cNvGrpSpPr/>
          <p:nvPr/>
        </p:nvGrpSpPr>
        <p:grpSpPr>
          <a:xfrm>
            <a:off x="361950" y="1322141"/>
            <a:ext cx="9106050" cy="743069"/>
            <a:chOff x="361950" y="1220103"/>
            <a:chExt cx="9106050" cy="743069"/>
          </a:xfrm>
        </p:grpSpPr>
        <p:sp>
          <p:nvSpPr>
            <p:cNvPr id="39" name="직사각형 3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Finding the Largest</a:t>
              </a:r>
            </a:p>
          </p:txBody>
        </p:sp>
        <p:sp>
          <p:nvSpPr>
            <p:cNvPr id="40" name="TextBox 39">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3.1. An algorithm for finding the largest key</a:t>
              </a:r>
            </a:p>
          </p:txBody>
        </p:sp>
      </p:grpSp>
    </p:spTree>
    <p:extLst>
      <p:ext uri="{BB962C8B-B14F-4D97-AF65-F5344CB8AC3E}">
        <p14:creationId xmlns:p14="http://schemas.microsoft.com/office/powerpoint/2010/main" val="25169755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xmlns="" id="{B767CA2F-9A95-49A9-AFC9-6D1E0EAFC083}"/>
              </a:ext>
            </a:extLst>
          </p:cNvPr>
          <p:cNvPicPr>
            <a:picLocks noChangeAspect="1"/>
          </p:cNvPicPr>
          <p:nvPr/>
        </p:nvPicPr>
        <p:blipFill>
          <a:blip r:embed="rId2"/>
          <a:stretch>
            <a:fillRect/>
          </a:stretch>
        </p:blipFill>
        <p:spPr>
          <a:xfrm>
            <a:off x="622620" y="2409711"/>
            <a:ext cx="8676000" cy="1293519"/>
          </a:xfrm>
          <a:prstGeom prst="rect">
            <a:avLst/>
          </a:prstGeom>
        </p:spPr>
      </p:pic>
      <p:sp>
        <p:nvSpPr>
          <p:cNvPr id="18" name="직사각형 1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9" name="직사각형 1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20" name="직사각형 19">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Apply the previously used strategy to implement the </a:t>
            </a:r>
            <a:r>
              <a:rPr lang="en-US" altLang="ko-KR" sz="1300" dirty="0" err="1">
                <a:solidFill>
                  <a:schemeClr val="tx1"/>
                </a:solidFill>
                <a:latin typeface="SamsungOne 400" panose="020B0503030303020204" pitchFamily="34" charset="0"/>
                <a:ea typeface="SamsungOne 400" panose="020B0503030303020204" pitchFamily="34" charset="0"/>
              </a:rPr>
              <a:t>find_largest</a:t>
            </a:r>
            <a:r>
              <a:rPr lang="en-US" altLang="ko-KR" sz="1300" dirty="0">
                <a:solidFill>
                  <a:schemeClr val="tx1"/>
                </a:solidFill>
                <a:latin typeface="SamsungOne 400" panose="020B0503030303020204" pitchFamily="34" charset="0"/>
                <a:ea typeface="SamsungOne 400" panose="020B0503030303020204" pitchFamily="34" charset="0"/>
              </a:rPr>
              <a:t>() function as follows.</a:t>
            </a:r>
          </a:p>
        </p:txBody>
      </p:sp>
      <p:grpSp>
        <p:nvGrpSpPr>
          <p:cNvPr id="21" name="그룹 20">
            <a:extLst>
              <a:ext uri="{FF2B5EF4-FFF2-40B4-BE49-F238E27FC236}">
                <a16:creationId xmlns:a16="http://schemas.microsoft.com/office/drawing/2014/main" xmlns="" id="{A9DB7DD0-AA7A-4B07-8996-7FC36E5F9099}"/>
              </a:ext>
            </a:extLst>
          </p:cNvPr>
          <p:cNvGrpSpPr/>
          <p:nvPr/>
        </p:nvGrpSpPr>
        <p:grpSpPr>
          <a:xfrm>
            <a:off x="661997" y="3773892"/>
            <a:ext cx="8597052" cy="1590491"/>
            <a:chOff x="676852" y="3081410"/>
            <a:chExt cx="8597052" cy="1590491"/>
          </a:xfrm>
        </p:grpSpPr>
        <p:sp>
          <p:nvSpPr>
            <p:cNvPr id="22" name="모서리가 둥근 직사각형 4">
              <a:extLst>
                <a:ext uri="{FF2B5EF4-FFF2-40B4-BE49-F238E27FC236}">
                  <a16:creationId xmlns:a16="http://schemas.microsoft.com/office/drawing/2014/main" xmlns="" id="{D49205AF-D745-4C79-8100-FE9EACB201DB}"/>
                </a:ext>
              </a:extLst>
            </p:cNvPr>
            <p:cNvSpPr/>
            <p:nvPr/>
          </p:nvSpPr>
          <p:spPr>
            <a:xfrm>
              <a:off x="676852" y="3081410"/>
              <a:ext cx="8597052" cy="15904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3"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2-5</a:t>
              </a:r>
            </a:p>
          </p:txBody>
        </p:sp>
        <p:sp>
          <p:nvSpPr>
            <p:cNvPr id="25" name="TextBox 21">
              <a:extLst>
                <a:ext uri="{FF2B5EF4-FFF2-40B4-BE49-F238E27FC236}">
                  <a16:creationId xmlns:a16="http://schemas.microsoft.com/office/drawing/2014/main" xmlns="" id="{56521AD1-2372-4709-9497-BC4191E7C8E0}"/>
                </a:ext>
              </a:extLst>
            </p:cNvPr>
            <p:cNvSpPr txBox="1"/>
            <p:nvPr/>
          </p:nvSpPr>
          <p:spPr>
            <a:xfrm>
              <a:off x="1046307" y="3550601"/>
              <a:ext cx="8057130" cy="954107"/>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Initialize the index of the first element in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nums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 list into the largest value. </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Compare the current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nums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[largest] value and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nums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value from the 2</a:t>
              </a:r>
              <a:r>
                <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rPr>
                <a:t>nd</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element to the last element of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nums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list.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endParaRP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If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 value is greater than the largest value, update the largest into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a:t>
              </a:r>
            </a:p>
          </p:txBody>
        </p:sp>
      </p:grpSp>
      <p:grpSp>
        <p:nvGrpSpPr>
          <p:cNvPr id="13" name="그룹 12"/>
          <p:cNvGrpSpPr/>
          <p:nvPr/>
        </p:nvGrpSpPr>
        <p:grpSpPr>
          <a:xfrm>
            <a:off x="361950" y="1322141"/>
            <a:ext cx="9106050" cy="743069"/>
            <a:chOff x="361950" y="1220103"/>
            <a:chExt cx="9106050" cy="743069"/>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Finding the Largest</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3.2. Implementation and coding</a:t>
              </a:r>
            </a:p>
          </p:txBody>
        </p:sp>
      </p:grpSp>
    </p:spTree>
    <p:extLst>
      <p:ext uri="{BB962C8B-B14F-4D97-AF65-F5344CB8AC3E}">
        <p14:creationId xmlns:p14="http://schemas.microsoft.com/office/powerpoint/2010/main" val="23591229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7" name="직사각형 1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pic>
        <p:nvPicPr>
          <p:cNvPr id="18" name="그림 17">
            <a:extLst>
              <a:ext uri="{FF2B5EF4-FFF2-40B4-BE49-F238E27FC236}">
                <a16:creationId xmlns:a16="http://schemas.microsoft.com/office/drawing/2014/main" xmlns="" id="{B767CA2F-9A95-49A9-AFC9-6D1E0EAFC083}"/>
              </a:ext>
            </a:extLst>
          </p:cNvPr>
          <p:cNvPicPr>
            <a:picLocks noChangeAspect="1"/>
          </p:cNvPicPr>
          <p:nvPr/>
        </p:nvPicPr>
        <p:blipFill>
          <a:blip r:embed="rId2"/>
          <a:stretch>
            <a:fillRect/>
          </a:stretch>
        </p:blipFill>
        <p:spPr>
          <a:xfrm>
            <a:off x="627644" y="2084972"/>
            <a:ext cx="8676000" cy="1293519"/>
          </a:xfrm>
          <a:prstGeom prst="rect">
            <a:avLst/>
          </a:prstGeom>
        </p:spPr>
      </p:pic>
      <p:grpSp>
        <p:nvGrpSpPr>
          <p:cNvPr id="19" name="그룹 18">
            <a:extLst>
              <a:ext uri="{FF2B5EF4-FFF2-40B4-BE49-F238E27FC236}">
                <a16:creationId xmlns:a16="http://schemas.microsoft.com/office/drawing/2014/main" xmlns="" id="{A9DB7DD0-AA7A-4B07-8996-7FC36E5F9099}"/>
              </a:ext>
            </a:extLst>
          </p:cNvPr>
          <p:cNvGrpSpPr/>
          <p:nvPr/>
        </p:nvGrpSpPr>
        <p:grpSpPr>
          <a:xfrm>
            <a:off x="667021" y="3447583"/>
            <a:ext cx="8597052" cy="846783"/>
            <a:chOff x="676852" y="3081411"/>
            <a:chExt cx="8597052" cy="846783"/>
          </a:xfrm>
        </p:grpSpPr>
        <p:sp>
          <p:nvSpPr>
            <p:cNvPr id="20"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8467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1"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a:t>
              </a:r>
            </a:p>
          </p:txBody>
        </p:sp>
        <p:sp>
          <p:nvSpPr>
            <p:cNvPr id="23" name="TextBox 21">
              <a:extLst>
                <a:ext uri="{FF2B5EF4-FFF2-40B4-BE49-F238E27FC236}">
                  <a16:creationId xmlns:a16="http://schemas.microsoft.com/office/drawing/2014/main" xmlns="" id="{56521AD1-2372-4709-9497-BC4191E7C8E0}"/>
                </a:ext>
              </a:extLst>
            </p:cNvPr>
            <p:cNvSpPr txBox="1"/>
            <p:nvPr/>
          </p:nvSpPr>
          <p:spPr>
            <a:xfrm>
              <a:off x="1036274" y="3559835"/>
              <a:ext cx="8108322" cy="200055"/>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largest value after finishing searching is the index value of the largest element in the </a:t>
              </a:r>
              <a:r>
                <a:rPr lang="en-US" altLang="ko-KR" sz="1300" dirty="0" err="1">
                  <a:solidFill>
                    <a:prstClr val="black">
                      <a:lumMod val="85000"/>
                      <a:lumOff val="15000"/>
                    </a:prstClr>
                  </a:solidFill>
                  <a:latin typeface="SamsungOne 400" panose="020B0503030303020204" pitchFamily="34" charset="0"/>
                  <a:cs typeface="+mn-cs"/>
                </a:rPr>
                <a:t>nums</a:t>
              </a:r>
              <a:r>
                <a:rPr lang="en-US" altLang="ko-KR" sz="1300" dirty="0">
                  <a:solidFill>
                    <a:prstClr val="black">
                      <a:lumMod val="85000"/>
                      <a:lumOff val="15000"/>
                    </a:prstClr>
                  </a:solidFill>
                  <a:latin typeface="SamsungOne 400" panose="020B0503030303020204" pitchFamily="34" charset="0"/>
                  <a:cs typeface="+mn-cs"/>
                </a:rPr>
                <a:t>. </a:t>
              </a:r>
            </a:p>
          </p:txBody>
        </p:sp>
      </p:grpSp>
      <p:grpSp>
        <p:nvGrpSpPr>
          <p:cNvPr id="14" name="그룹 13"/>
          <p:cNvGrpSpPr/>
          <p:nvPr/>
        </p:nvGrpSpPr>
        <p:grpSpPr>
          <a:xfrm>
            <a:off x="361950" y="1322141"/>
            <a:ext cx="9106050" cy="743069"/>
            <a:chOff x="361950" y="1220103"/>
            <a:chExt cx="9106050" cy="743069"/>
          </a:xfrm>
        </p:grpSpPr>
        <p:sp>
          <p:nvSpPr>
            <p:cNvPr id="15" name="직사각형 14">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Finding the Largest</a:t>
              </a:r>
            </a:p>
          </p:txBody>
        </p:sp>
        <p:sp>
          <p:nvSpPr>
            <p:cNvPr id="24" name="TextBox 23">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3.2. Implementation and coding</a:t>
              </a:r>
            </a:p>
          </p:txBody>
        </p:sp>
      </p:grpSp>
    </p:spTree>
    <p:extLst>
      <p:ext uri="{BB962C8B-B14F-4D97-AF65-F5344CB8AC3E}">
        <p14:creationId xmlns:p14="http://schemas.microsoft.com/office/powerpoint/2010/main" val="10108740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Let’s</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code</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4718598" cy="276999"/>
            <a:chOff x="558800" y="1148583"/>
            <a:chExt cx="4718598" cy="276999"/>
          </a:xfrm>
        </p:grpSpPr>
        <p:sp>
          <p:nvSpPr>
            <p:cNvPr id="12"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24.</a:t>
              </a:r>
            </a:p>
          </p:txBody>
        </p:sp>
        <p:sp>
          <p:nvSpPr>
            <p:cNvPr id="13" name="직사각형 12">
              <a:extLst>
                <a:ext uri="{FF2B5EF4-FFF2-40B4-BE49-F238E27FC236}">
                  <a16:creationId xmlns:a16="http://schemas.microsoft.com/office/drawing/2014/main" xmlns="" id="{B640FC7E-A899-44A0-93CD-28A2FA14072E}"/>
                </a:ext>
              </a:extLst>
            </p:cNvPr>
            <p:cNvSpPr/>
            <p:nvPr/>
          </p:nvSpPr>
          <p:spPr>
            <a:xfrm>
              <a:off x="1402744" y="1148583"/>
              <a:ext cx="38746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b="1" dirty="0">
                  <a:solidFill>
                    <a:prstClr val="black"/>
                  </a:solidFill>
                  <a:latin typeface="Samsung Sharp Sans" pitchFamily="2" charset="0"/>
                  <a:ea typeface="Samsung Sharp Sans" pitchFamily="2" charset="0"/>
                  <a:cs typeface="Samsung Sharp Sans" pitchFamily="2" charset="0"/>
                </a:rPr>
                <a:t>Sequential Search</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30978260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18" name="직사각형 17">
            <a:extLst>
              <a:ext uri="{FF2B5EF4-FFF2-40B4-BE49-F238E27FC236}">
                <a16:creationId xmlns:a16="http://schemas.microsoft.com/office/drawing/2014/main" xmlns="" id="{5D0FA3B9-5FEB-458E-BC94-AB11CC4B58C9}"/>
              </a:ext>
            </a:extLst>
          </p:cNvPr>
          <p:cNvSpPr/>
          <p:nvPr/>
        </p:nvSpPr>
        <p:spPr>
          <a:xfrm>
            <a:off x="580388" y="2118234"/>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Write an algorithm to find the highest floor that does not break the egg when dropping it if the building height is given.</a:t>
            </a:r>
          </a:p>
          <a:p>
            <a:pPr marL="115888" indent="-115888" latinLnBrk="0">
              <a:spcAft>
                <a:spcPts val="1000"/>
              </a:spcAft>
              <a:buSzPct val="120000"/>
              <a:buBlip>
                <a:blip r:embed="rId2"/>
              </a:buBlip>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algorithm implementation conditions are as follows.</a:t>
            </a:r>
          </a:p>
        </p:txBody>
      </p:sp>
      <p:sp>
        <p:nvSpPr>
          <p:cNvPr id="19" name="직사각형 18">
            <a:extLst>
              <a:ext uri="{FF2B5EF4-FFF2-40B4-BE49-F238E27FC236}">
                <a16:creationId xmlns:a16="http://schemas.microsoft.com/office/drawing/2014/main" xmlns="" id="{F1B12DA7-C15F-4B00-8AB3-088BA5E0B6A4}"/>
              </a:ext>
            </a:extLst>
          </p:cNvPr>
          <p:cNvSpPr/>
          <p:nvPr/>
        </p:nvSpPr>
        <p:spPr>
          <a:xfrm>
            <a:off x="714237" y="2766742"/>
            <a:ext cx="8619913" cy="1410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The ‘breaking,’ which is the lowest floor where the egg breaks, is randomly selected between 1 and height.</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The egg dropping experiment is expressed as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do_experiment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(floor). </a:t>
            </a:r>
          </a:p>
          <a:p>
            <a:pPr latinLnBrk="0">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atinLnBrk="0">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 However, the program must be closed when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do_experiment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function calls True. </a:t>
            </a:r>
          </a:p>
        </p:txBody>
      </p:sp>
      <p:sp>
        <p:nvSpPr>
          <p:cNvPr id="20" name="직사각형 19">
            <a:extLst>
              <a:ext uri="{FF2B5EF4-FFF2-40B4-BE49-F238E27FC236}">
                <a16:creationId xmlns:a16="http://schemas.microsoft.com/office/drawing/2014/main" xmlns="" id="{F1B12DA7-C15F-4B00-8AB3-088BA5E0B6A4}"/>
              </a:ext>
            </a:extLst>
          </p:cNvPr>
          <p:cNvSpPr/>
          <p:nvPr/>
        </p:nvSpPr>
        <p:spPr>
          <a:xfrm>
            <a:off x="922959" y="3364416"/>
            <a:ext cx="8619913"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285750" indent="-285750" latinLnBrk="0">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Return True if the egg breaks when dropping from the floor.</a:t>
            </a:r>
          </a:p>
          <a:p>
            <a:pPr marL="285750" indent="-285750" latinLnBrk="0">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If not, return False.</a:t>
            </a:r>
          </a:p>
        </p:txBody>
      </p:sp>
      <p:grpSp>
        <p:nvGrpSpPr>
          <p:cNvPr id="9" name="그룹 8"/>
          <p:cNvGrpSpPr/>
          <p:nvPr/>
        </p:nvGrpSpPr>
        <p:grpSpPr>
          <a:xfrm>
            <a:off x="361950" y="1322141"/>
            <a:ext cx="9106050" cy="743069"/>
            <a:chOff x="361950" y="1220103"/>
            <a:chExt cx="9106050" cy="743069"/>
          </a:xfrm>
        </p:grpSpPr>
        <p:sp>
          <p:nvSpPr>
            <p:cNvPr id="10" name="직사각형 9">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Egg Dropping Problem</a:t>
              </a:r>
            </a:p>
          </p:txBody>
        </p:sp>
        <p:sp>
          <p:nvSpPr>
            <p:cNvPr id="11" name="TextBox 10">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Problem Definition</a:t>
              </a:r>
            </a:p>
          </p:txBody>
        </p:sp>
      </p:grpSp>
    </p:spTree>
    <p:extLst>
      <p:ext uri="{BB962C8B-B14F-4D97-AF65-F5344CB8AC3E}">
        <p14:creationId xmlns:p14="http://schemas.microsoft.com/office/powerpoint/2010/main" val="11021638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xmlns="" id="{5A5D44FB-F115-46A3-8E3B-3EF0D2ECCD0D}"/>
              </a:ext>
            </a:extLst>
          </p:cNvPr>
          <p:cNvPicPr>
            <a:picLocks noChangeAspect="1"/>
          </p:cNvPicPr>
          <p:nvPr/>
        </p:nvPicPr>
        <p:blipFill>
          <a:blip r:embed="rId2"/>
          <a:stretch>
            <a:fillRect/>
          </a:stretch>
        </p:blipFill>
        <p:spPr>
          <a:xfrm>
            <a:off x="630083" y="2441215"/>
            <a:ext cx="8676000" cy="1777614"/>
          </a:xfrm>
          <a:prstGeom prst="rect">
            <a:avLst/>
          </a:prstGeom>
        </p:spPr>
      </p:pic>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23" name="직사각형 22">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Receive the user input regarding the building ’height’ through the input() function.</a:t>
            </a:r>
          </a:p>
        </p:txBody>
      </p:sp>
      <p:grpSp>
        <p:nvGrpSpPr>
          <p:cNvPr id="24" name="그룹 23">
            <a:extLst>
              <a:ext uri="{FF2B5EF4-FFF2-40B4-BE49-F238E27FC236}">
                <a16:creationId xmlns:a16="http://schemas.microsoft.com/office/drawing/2014/main" xmlns="" id="{A9DB7DD0-AA7A-4B07-8996-7FC36E5F9099}"/>
              </a:ext>
            </a:extLst>
          </p:cNvPr>
          <p:cNvGrpSpPr/>
          <p:nvPr/>
        </p:nvGrpSpPr>
        <p:grpSpPr>
          <a:xfrm>
            <a:off x="667021" y="4360414"/>
            <a:ext cx="8597052" cy="846783"/>
            <a:chOff x="676852" y="3081411"/>
            <a:chExt cx="8597052" cy="846783"/>
          </a:xfrm>
        </p:grpSpPr>
        <p:sp>
          <p:nvSpPr>
            <p:cNvPr id="25"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8467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6"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a:t>
              </a:r>
            </a:p>
          </p:txBody>
        </p:sp>
        <p:sp>
          <p:nvSpPr>
            <p:cNvPr id="28" name="TextBox 21">
              <a:extLst>
                <a:ext uri="{FF2B5EF4-FFF2-40B4-BE49-F238E27FC236}">
                  <a16:creationId xmlns:a16="http://schemas.microsoft.com/office/drawing/2014/main" xmlns="" id="{56521AD1-2372-4709-9497-BC4191E7C8E0}"/>
                </a:ext>
              </a:extLst>
            </p:cNvPr>
            <p:cNvSpPr txBox="1"/>
            <p:nvPr/>
          </p:nvSpPr>
          <p:spPr>
            <a:xfrm>
              <a:off x="1036274" y="3504419"/>
              <a:ext cx="8108322" cy="200055"/>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Convert the input type received by </a:t>
              </a:r>
              <a:r>
                <a:rPr lang="en-US" altLang="ko-KR" sz="1300" dirty="0">
                  <a:solidFill>
                    <a:prstClr val="black">
                      <a:lumMod val="85000"/>
                      <a:lumOff val="15000"/>
                    </a:prstClr>
                  </a:solidFill>
                  <a:latin typeface="SamsungOne 400" panose="020B0503030303020204" pitchFamily="34" charset="0"/>
                </a:rPr>
                <a:t>input() function</a:t>
              </a:r>
              <a:r>
                <a:rPr lang="en-US" altLang="ko-KR" sz="1300" dirty="0">
                  <a:solidFill>
                    <a:prstClr val="black">
                      <a:lumMod val="85000"/>
                      <a:lumOff val="15000"/>
                    </a:prstClr>
                  </a:solidFill>
                  <a:latin typeface="SamsungOne 400" panose="020B0503030303020204" pitchFamily="34" charset="0"/>
                  <a:cs typeface="+mn-cs"/>
                </a:rPr>
                <a:t> into </a:t>
              </a:r>
              <a:r>
                <a:rPr lang="en-US" altLang="ko-KR" sz="1300" dirty="0">
                  <a:solidFill>
                    <a:prstClr val="black">
                      <a:lumMod val="85000"/>
                      <a:lumOff val="15000"/>
                    </a:prstClr>
                  </a:solidFill>
                  <a:latin typeface="SamsungOne 400" panose="020B0503030303020204" pitchFamily="34" charset="0"/>
                </a:rPr>
                <a:t>int() function and allocate it to variable ‘height.’</a:t>
              </a:r>
              <a:endParaRPr lang="en-US" altLang="ko-KR" sz="1300" dirty="0">
                <a:solidFill>
                  <a:prstClr val="black">
                    <a:lumMod val="85000"/>
                    <a:lumOff val="15000"/>
                  </a:prstClr>
                </a:solidFill>
                <a:latin typeface="SamsungOne 400" panose="020B0503030303020204" pitchFamily="34" charset="0"/>
                <a:cs typeface="+mn-cs"/>
              </a:endParaRPr>
            </a:p>
          </p:txBody>
        </p:sp>
      </p:grpSp>
      <p:grpSp>
        <p:nvGrpSpPr>
          <p:cNvPr id="13" name="그룹 12"/>
          <p:cNvGrpSpPr/>
          <p:nvPr/>
        </p:nvGrpSpPr>
        <p:grpSpPr>
          <a:xfrm>
            <a:off x="361950" y="1322141"/>
            <a:ext cx="9106050" cy="743069"/>
            <a:chOff x="361950" y="1220103"/>
            <a:chExt cx="9106050" cy="743069"/>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Egg Dropping Problem</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Implementation and Coding</a:t>
              </a:r>
            </a:p>
          </p:txBody>
        </p:sp>
      </p:grpSp>
    </p:spTree>
    <p:extLst>
      <p:ext uri="{BB962C8B-B14F-4D97-AF65-F5344CB8AC3E}">
        <p14:creationId xmlns:p14="http://schemas.microsoft.com/office/powerpoint/2010/main" val="299685291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xmlns="" id="{5A5D44FB-F115-46A3-8E3B-3EF0D2ECCD0D}"/>
              </a:ext>
            </a:extLst>
          </p:cNvPr>
          <p:cNvPicPr>
            <a:picLocks noChangeAspect="1"/>
          </p:cNvPicPr>
          <p:nvPr/>
        </p:nvPicPr>
        <p:blipFill>
          <a:blip r:embed="rId2"/>
          <a:stretch>
            <a:fillRect/>
          </a:stretch>
        </p:blipFill>
        <p:spPr>
          <a:xfrm>
            <a:off x="633243" y="2443534"/>
            <a:ext cx="8676000" cy="1777614"/>
          </a:xfrm>
          <a:prstGeom prst="rect">
            <a:avLst/>
          </a:prstGeom>
        </p:spPr>
      </p:pic>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24" name="직사각형 23">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Create a random number between 1 and height and allocate it to the variable ‘breaking.’</a:t>
            </a:r>
          </a:p>
        </p:txBody>
      </p:sp>
      <p:grpSp>
        <p:nvGrpSpPr>
          <p:cNvPr id="16" name="그룹 15"/>
          <p:cNvGrpSpPr/>
          <p:nvPr/>
        </p:nvGrpSpPr>
        <p:grpSpPr>
          <a:xfrm>
            <a:off x="361950" y="1322141"/>
            <a:ext cx="9106050" cy="743069"/>
            <a:chOff x="361950" y="1220103"/>
            <a:chExt cx="9106050" cy="743069"/>
          </a:xfrm>
        </p:grpSpPr>
        <p:sp>
          <p:nvSpPr>
            <p:cNvPr id="17" name="직사각형 16">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Egg Dropping Problem</a:t>
              </a:r>
            </a:p>
          </p:txBody>
        </p:sp>
        <p:sp>
          <p:nvSpPr>
            <p:cNvPr id="18" name="TextBox 17">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Implementation and Coding</a:t>
              </a:r>
            </a:p>
          </p:txBody>
        </p:sp>
      </p:grpSp>
      <p:grpSp>
        <p:nvGrpSpPr>
          <p:cNvPr id="14" name="그룹 13">
            <a:extLst>
              <a:ext uri="{FF2B5EF4-FFF2-40B4-BE49-F238E27FC236}">
                <a16:creationId xmlns:a16="http://schemas.microsoft.com/office/drawing/2014/main" xmlns="" id="{A9DB7DD0-AA7A-4B07-8996-7FC36E5F9099}"/>
              </a:ext>
            </a:extLst>
          </p:cNvPr>
          <p:cNvGrpSpPr/>
          <p:nvPr/>
        </p:nvGrpSpPr>
        <p:grpSpPr>
          <a:xfrm>
            <a:off x="667021" y="4363322"/>
            <a:ext cx="8597052" cy="1233914"/>
            <a:chOff x="676852" y="3081411"/>
            <a:chExt cx="8597052" cy="1233914"/>
          </a:xfrm>
        </p:grpSpPr>
        <p:sp>
          <p:nvSpPr>
            <p:cNvPr id="15"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23391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19"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4</a:t>
              </a:r>
            </a:p>
          </p:txBody>
        </p:sp>
        <p:sp>
          <p:nvSpPr>
            <p:cNvPr id="23" name="TextBox 22">
              <a:extLst>
                <a:ext uri="{FF2B5EF4-FFF2-40B4-BE49-F238E27FC236}">
                  <a16:creationId xmlns:a16="http://schemas.microsoft.com/office/drawing/2014/main" xmlns="" id="{56521AD1-2372-4709-9497-BC4191E7C8E0}"/>
                </a:ext>
              </a:extLst>
            </p:cNvPr>
            <p:cNvSpPr txBox="1"/>
            <p:nvPr/>
          </p:nvSpPr>
          <p:spPr>
            <a:xfrm>
              <a:off x="1036274" y="3504419"/>
              <a:ext cx="8108322" cy="677108"/>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For random creation of integers in a range,</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cs typeface="+mn-cs"/>
                </a:rPr>
                <a:t>use the </a:t>
              </a:r>
              <a:r>
                <a:rPr lang="en-US" altLang="ko-KR" sz="1300" dirty="0" err="1">
                  <a:solidFill>
                    <a:prstClr val="black">
                      <a:lumMod val="85000"/>
                      <a:lumOff val="15000"/>
                    </a:prstClr>
                  </a:solidFill>
                  <a:latin typeface="SamsungOne 400" panose="020B0503030303020204" pitchFamily="34" charset="0"/>
                </a:rPr>
                <a:t>randint</a:t>
              </a:r>
              <a:r>
                <a:rPr lang="en-US" altLang="ko-KR" sz="1300" dirty="0">
                  <a:solidFill>
                    <a:prstClr val="black">
                      <a:lumMod val="85000"/>
                      <a:lumOff val="15000"/>
                    </a:prstClr>
                  </a:solidFill>
                  <a:latin typeface="SamsungOne 400" panose="020B0503030303020204" pitchFamily="34" charset="0"/>
                </a:rPr>
                <a:t>() function in the random module.</a:t>
              </a:r>
              <a:endParaRPr lang="en-US" altLang="ko-KR" sz="1300" dirty="0">
                <a:solidFill>
                  <a:prstClr val="black">
                    <a:lumMod val="85000"/>
                    <a:lumOff val="15000"/>
                  </a:prstClr>
                </a:solidFill>
                <a:latin typeface="SamsungOne 400" panose="020B0503030303020204" pitchFamily="34" charset="0"/>
                <a:cs typeface="+mn-cs"/>
              </a:endParaRP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a:t>
              </a:r>
              <a:r>
                <a:rPr lang="en-US" altLang="ko-KR" sz="1300" dirty="0" err="1">
                  <a:solidFill>
                    <a:prstClr val="black">
                      <a:lumMod val="85000"/>
                      <a:lumOff val="15000"/>
                    </a:prstClr>
                  </a:solidFill>
                  <a:latin typeface="SamsungOne 400" panose="020B0503030303020204" pitchFamily="34" charset="0"/>
                </a:rPr>
                <a:t>randint</a:t>
              </a:r>
              <a:r>
                <a:rPr lang="en-US" altLang="ko-KR" sz="1300" dirty="0">
                  <a:solidFill>
                    <a:prstClr val="black">
                      <a:lumMod val="85000"/>
                      <a:lumOff val="15000"/>
                    </a:prstClr>
                  </a:solidFill>
                  <a:latin typeface="SamsungOne 400" panose="020B0503030303020204" pitchFamily="34" charset="0"/>
                </a:rPr>
                <a:t>(a, b)  function returns a random integer in the range from a and b (same or greater than ‘a’ and same or smaller than ‘b’).</a:t>
              </a:r>
              <a:endParaRPr lang="en-US" altLang="ko-KR" sz="1300" dirty="0">
                <a:solidFill>
                  <a:prstClr val="black">
                    <a:lumMod val="85000"/>
                    <a:lumOff val="15000"/>
                  </a:prstClr>
                </a:solidFill>
                <a:latin typeface="SamsungOne 400" panose="020B0503030303020204" pitchFamily="34" charset="0"/>
                <a:cs typeface="+mn-cs"/>
              </a:endParaRPr>
            </a:p>
          </p:txBody>
        </p:sp>
      </p:grpSp>
    </p:spTree>
    <p:extLst>
      <p:ext uri="{BB962C8B-B14F-4D97-AF65-F5344CB8AC3E}">
        <p14:creationId xmlns:p14="http://schemas.microsoft.com/office/powerpoint/2010/main" val="185206287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23" name="직사각형 22">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Implement a function that returns the highest floor where the egg does not break.</a:t>
            </a:r>
          </a:p>
        </p:txBody>
      </p:sp>
      <p:pic>
        <p:nvPicPr>
          <p:cNvPr id="34" name="그림 33">
            <a:extLst>
              <a:ext uri="{FF2B5EF4-FFF2-40B4-BE49-F238E27FC236}">
                <a16:creationId xmlns:a16="http://schemas.microsoft.com/office/drawing/2014/main" xmlns="" id="{5A5D44FB-F115-46A3-8E3B-3EF0D2ECCD0D}"/>
              </a:ext>
            </a:extLst>
          </p:cNvPr>
          <p:cNvPicPr>
            <a:picLocks noChangeAspect="1"/>
          </p:cNvPicPr>
          <p:nvPr/>
        </p:nvPicPr>
        <p:blipFill>
          <a:blip r:embed="rId3"/>
          <a:stretch>
            <a:fillRect/>
          </a:stretch>
        </p:blipFill>
        <p:spPr>
          <a:xfrm>
            <a:off x="633243" y="2443534"/>
            <a:ext cx="8676000" cy="1777614"/>
          </a:xfrm>
          <a:prstGeom prst="rect">
            <a:avLst/>
          </a:prstGeom>
        </p:spPr>
      </p:pic>
      <p:grpSp>
        <p:nvGrpSpPr>
          <p:cNvPr id="13" name="그룹 12"/>
          <p:cNvGrpSpPr/>
          <p:nvPr/>
        </p:nvGrpSpPr>
        <p:grpSpPr>
          <a:xfrm>
            <a:off x="361950" y="1322141"/>
            <a:ext cx="9106050" cy="743069"/>
            <a:chOff x="361950" y="1220103"/>
            <a:chExt cx="9106050" cy="743069"/>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Egg Dropping Problem</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Implementation and Coding</a:t>
              </a:r>
            </a:p>
          </p:txBody>
        </p:sp>
      </p:grpSp>
      <p:grpSp>
        <p:nvGrpSpPr>
          <p:cNvPr id="16" name="그룹 15">
            <a:extLst>
              <a:ext uri="{FF2B5EF4-FFF2-40B4-BE49-F238E27FC236}">
                <a16:creationId xmlns:a16="http://schemas.microsoft.com/office/drawing/2014/main" xmlns="" id="{A9DB7DD0-AA7A-4B07-8996-7FC36E5F9099}"/>
              </a:ext>
            </a:extLst>
          </p:cNvPr>
          <p:cNvGrpSpPr/>
          <p:nvPr/>
        </p:nvGrpSpPr>
        <p:grpSpPr>
          <a:xfrm>
            <a:off x="667021" y="4363322"/>
            <a:ext cx="8597052" cy="1233914"/>
            <a:chOff x="676852" y="3081411"/>
            <a:chExt cx="8597052" cy="1233914"/>
          </a:xfrm>
        </p:grpSpPr>
        <p:sp>
          <p:nvSpPr>
            <p:cNvPr id="17"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23391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18"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5-6</a:t>
              </a:r>
            </a:p>
          </p:txBody>
        </p:sp>
        <p:sp>
          <p:nvSpPr>
            <p:cNvPr id="22" name="TextBox 21">
              <a:extLst>
                <a:ext uri="{FF2B5EF4-FFF2-40B4-BE49-F238E27FC236}">
                  <a16:creationId xmlns:a16="http://schemas.microsoft.com/office/drawing/2014/main" xmlns="" id="{56521AD1-2372-4709-9497-BC4191E7C8E0}"/>
                </a:ext>
              </a:extLst>
            </p:cNvPr>
            <p:cNvSpPr txBox="1"/>
            <p:nvPr/>
          </p:nvSpPr>
          <p:spPr>
            <a:xfrm>
              <a:off x="1036274" y="3504419"/>
              <a:ext cx="8108322" cy="677108"/>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rPr>
                <a:t>find_highest_safe_floor</a:t>
              </a:r>
              <a:r>
                <a:rPr lang="en-US" altLang="ko-KR" sz="1300" dirty="0">
                  <a:solidFill>
                    <a:prstClr val="black">
                      <a:lumMod val="85000"/>
                      <a:lumOff val="15000"/>
                    </a:prstClr>
                  </a:solidFill>
                  <a:latin typeface="SamsungOne 400" panose="020B0503030303020204" pitchFamily="34" charset="0"/>
                </a:rPr>
                <a:t>() function returns the highest floor where the egg does not break. </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Print the string format by using f-string. The f-string adds ‘f’ in front of the string, and applies {} on the converted variable within the string.</a:t>
              </a:r>
            </a:p>
          </p:txBody>
        </p:sp>
      </p:grpSp>
    </p:spTree>
    <p:extLst>
      <p:ext uri="{BB962C8B-B14F-4D97-AF65-F5344CB8AC3E}">
        <p14:creationId xmlns:p14="http://schemas.microsoft.com/office/powerpoint/2010/main" val="401952684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림 16">
            <a:extLst>
              <a:ext uri="{FF2B5EF4-FFF2-40B4-BE49-F238E27FC236}">
                <a16:creationId xmlns:a16="http://schemas.microsoft.com/office/drawing/2014/main" xmlns="" id="{31C1B513-97DC-4015-A550-D229C3940D40}"/>
              </a:ext>
            </a:extLst>
          </p:cNvPr>
          <p:cNvPicPr>
            <a:picLocks noChangeAspect="1"/>
          </p:cNvPicPr>
          <p:nvPr/>
        </p:nvPicPr>
        <p:blipFill>
          <a:blip r:embed="rId2"/>
          <a:stretch>
            <a:fillRect/>
          </a:stretch>
        </p:blipFill>
        <p:spPr>
          <a:xfrm>
            <a:off x="659394" y="2442406"/>
            <a:ext cx="8640000" cy="1644528"/>
          </a:xfrm>
          <a:prstGeom prst="rect">
            <a:avLst/>
          </a:prstGeom>
        </p:spPr>
      </p:pic>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24" name="직사각형 23">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Implement the </a:t>
            </a:r>
            <a:r>
              <a:rPr lang="en-US" altLang="ko-KR" sz="1300" dirty="0" err="1">
                <a:solidFill>
                  <a:schemeClr val="tx1"/>
                </a:solidFill>
                <a:latin typeface="SamsungOne 400" panose="020B0503030303020204" pitchFamily="34" charset="0"/>
                <a:ea typeface="SamsungOne 400" panose="020B0503030303020204" pitchFamily="34" charset="0"/>
              </a:rPr>
              <a:t>do_experiment</a:t>
            </a:r>
            <a:r>
              <a:rPr lang="en-US" altLang="ko-KR" sz="1300" dirty="0">
                <a:solidFill>
                  <a:schemeClr val="tx1"/>
                </a:solidFill>
                <a:latin typeface="SamsungOne 400" panose="020B0503030303020204" pitchFamily="34" charset="0"/>
                <a:ea typeface="SamsungOne 400" panose="020B0503030303020204" pitchFamily="34" charset="0"/>
              </a:rPr>
              <a:t>() function for egg dropping experiment. </a:t>
            </a:r>
          </a:p>
        </p:txBody>
      </p:sp>
      <p:grpSp>
        <p:nvGrpSpPr>
          <p:cNvPr id="25" name="그룹 24">
            <a:extLst>
              <a:ext uri="{FF2B5EF4-FFF2-40B4-BE49-F238E27FC236}">
                <a16:creationId xmlns:a16="http://schemas.microsoft.com/office/drawing/2014/main" xmlns="" id="{A9DB7DD0-AA7A-4B07-8996-7FC36E5F9099}"/>
              </a:ext>
            </a:extLst>
          </p:cNvPr>
          <p:cNvGrpSpPr/>
          <p:nvPr/>
        </p:nvGrpSpPr>
        <p:grpSpPr>
          <a:xfrm>
            <a:off x="667021" y="4193022"/>
            <a:ext cx="8597052" cy="1204594"/>
            <a:chOff x="676852" y="3081411"/>
            <a:chExt cx="8597052" cy="1204594"/>
          </a:xfrm>
        </p:grpSpPr>
        <p:sp>
          <p:nvSpPr>
            <p:cNvPr id="26"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20459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7"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a:t>
              </a:r>
            </a:p>
          </p:txBody>
        </p:sp>
        <p:sp>
          <p:nvSpPr>
            <p:cNvPr id="29" name="TextBox 21">
              <a:extLst>
                <a:ext uri="{FF2B5EF4-FFF2-40B4-BE49-F238E27FC236}">
                  <a16:creationId xmlns:a16="http://schemas.microsoft.com/office/drawing/2014/main" xmlns="" id="{56521AD1-2372-4709-9497-BC4191E7C8E0}"/>
                </a:ext>
              </a:extLst>
            </p:cNvPr>
            <p:cNvSpPr txBox="1"/>
            <p:nvPr/>
          </p:nvSpPr>
          <p:spPr>
            <a:xfrm>
              <a:off x="1036274" y="3504419"/>
              <a:ext cx="8108322" cy="677108"/>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‘breaking’ variable is the lowest floor where the egg breaks. </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Thus, if the floor value as input parameter is same or greater than the breaking value, it returns True, and if not, it returns False. </a:t>
              </a:r>
            </a:p>
          </p:txBody>
        </p:sp>
      </p:grpSp>
      <p:grpSp>
        <p:nvGrpSpPr>
          <p:cNvPr id="13" name="그룹 12"/>
          <p:cNvGrpSpPr/>
          <p:nvPr/>
        </p:nvGrpSpPr>
        <p:grpSpPr>
          <a:xfrm>
            <a:off x="361950" y="1322141"/>
            <a:ext cx="9106050" cy="743069"/>
            <a:chOff x="361950" y="1220103"/>
            <a:chExt cx="9106050" cy="743069"/>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Egg Dropping Problem</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Implementation and Coding</a:t>
              </a:r>
            </a:p>
          </p:txBody>
        </p:sp>
      </p:grpSp>
    </p:spTree>
    <p:extLst>
      <p:ext uri="{BB962C8B-B14F-4D97-AF65-F5344CB8AC3E}">
        <p14:creationId xmlns:p14="http://schemas.microsoft.com/office/powerpoint/2010/main" val="315078476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pic>
        <p:nvPicPr>
          <p:cNvPr id="24" name="그림 23">
            <a:extLst>
              <a:ext uri="{FF2B5EF4-FFF2-40B4-BE49-F238E27FC236}">
                <a16:creationId xmlns:a16="http://schemas.microsoft.com/office/drawing/2014/main" xmlns="" id="{31C1B513-97DC-4015-A550-D229C3940D40}"/>
              </a:ext>
            </a:extLst>
          </p:cNvPr>
          <p:cNvPicPr>
            <a:picLocks noChangeAspect="1"/>
          </p:cNvPicPr>
          <p:nvPr/>
        </p:nvPicPr>
        <p:blipFill>
          <a:blip r:embed="rId2"/>
          <a:stretch>
            <a:fillRect/>
          </a:stretch>
        </p:blipFill>
        <p:spPr>
          <a:xfrm>
            <a:off x="659394" y="2608661"/>
            <a:ext cx="8640000" cy="1644528"/>
          </a:xfrm>
          <a:prstGeom prst="rect">
            <a:avLst/>
          </a:prstGeom>
        </p:spPr>
      </p:pic>
      <p:grpSp>
        <p:nvGrpSpPr>
          <p:cNvPr id="25" name="그룹 24">
            <a:extLst>
              <a:ext uri="{FF2B5EF4-FFF2-40B4-BE49-F238E27FC236}">
                <a16:creationId xmlns:a16="http://schemas.microsoft.com/office/drawing/2014/main" xmlns="" id="{A9DB7DD0-AA7A-4B07-8996-7FC36E5F9099}"/>
              </a:ext>
            </a:extLst>
          </p:cNvPr>
          <p:cNvGrpSpPr/>
          <p:nvPr/>
        </p:nvGrpSpPr>
        <p:grpSpPr>
          <a:xfrm>
            <a:off x="667021" y="4367357"/>
            <a:ext cx="8597052" cy="1075380"/>
            <a:chOff x="676852" y="3081411"/>
            <a:chExt cx="8597052" cy="1075380"/>
          </a:xfrm>
        </p:grpSpPr>
        <p:sp>
          <p:nvSpPr>
            <p:cNvPr id="26"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0753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7"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4-8</a:t>
              </a:r>
            </a:p>
          </p:txBody>
        </p:sp>
        <p:sp>
          <p:nvSpPr>
            <p:cNvPr id="29" name="TextBox 21">
              <a:extLst>
                <a:ext uri="{FF2B5EF4-FFF2-40B4-BE49-F238E27FC236}">
                  <a16:creationId xmlns:a16="http://schemas.microsoft.com/office/drawing/2014/main" xmlns=""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Repeat</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cs typeface="+mn-cs"/>
                </a:rPr>
                <a:t>the</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cs typeface="+mn-cs"/>
                </a:rPr>
                <a:t>egg</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cs typeface="+mn-cs"/>
                </a:rPr>
                <a:t>dropping</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cs typeface="+mn-cs"/>
                </a:rPr>
                <a:t>experiment</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cs typeface="+mn-cs"/>
                </a:rPr>
                <a:t>from</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cs typeface="+mn-cs"/>
                </a:rPr>
                <a:t>1</a:t>
              </a:r>
              <a:r>
                <a:rPr lang="en-US" altLang="ko-KR" sz="1300" baseline="30000" dirty="0">
                  <a:solidFill>
                    <a:prstClr val="black">
                      <a:lumMod val="85000"/>
                      <a:lumOff val="15000"/>
                    </a:prstClr>
                  </a:solidFill>
                  <a:latin typeface="SamsungOne 400" panose="020B0503030303020204" pitchFamily="34" charset="0"/>
                  <a:cs typeface="+mn-cs"/>
                </a:rPr>
                <a:t>st</a:t>
              </a:r>
              <a:r>
                <a:rPr lang="en-US" altLang="ko-KR" sz="1300" dirty="0">
                  <a:solidFill>
                    <a:prstClr val="black">
                      <a:lumMod val="85000"/>
                      <a:lumOff val="15000"/>
                    </a:prstClr>
                  </a:solidFill>
                  <a:latin typeface="SamsungOne 400" panose="020B0503030303020204" pitchFamily="34" charset="0"/>
                  <a:cs typeface="+mn-cs"/>
                </a:rPr>
                <a:t> to ’height’ floor, and if the egg breaks, then return the n-1 floor.</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If experiment is successful at all floors, then return the highest floor ‘height.’</a:t>
              </a:r>
            </a:p>
          </p:txBody>
        </p:sp>
      </p:grpSp>
      <p:grpSp>
        <p:nvGrpSpPr>
          <p:cNvPr id="13" name="그룹 12"/>
          <p:cNvGrpSpPr/>
          <p:nvPr/>
        </p:nvGrpSpPr>
        <p:grpSpPr>
          <a:xfrm>
            <a:off x="361950" y="1322141"/>
            <a:ext cx="9106050" cy="743069"/>
            <a:chOff x="361950" y="1220103"/>
            <a:chExt cx="9106050" cy="743069"/>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Egg Dropping Problem</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Implementation and Coding</a:t>
              </a:r>
            </a:p>
          </p:txBody>
        </p:sp>
      </p:grpSp>
      <p:sp>
        <p:nvSpPr>
          <p:cNvPr id="16" name="직사각형 15">
            <a:extLst>
              <a:ext uri="{FF2B5EF4-FFF2-40B4-BE49-F238E27FC236}">
                <a16:creationId xmlns:a16="http://schemas.microsoft.com/office/drawing/2014/main" xmlns="" id="{5D0FA3B9-5FEB-458E-BC94-AB11CC4B58C9}"/>
              </a:ext>
            </a:extLst>
          </p:cNvPr>
          <p:cNvSpPr/>
          <p:nvPr/>
        </p:nvSpPr>
        <p:spPr>
          <a:xfrm>
            <a:off x="580388" y="2118234"/>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Find the highest floor where the egg does not break in the egg dropping experiment by using ‘height’ and ‘breaking’ information. </a:t>
            </a:r>
          </a:p>
        </p:txBody>
      </p:sp>
    </p:spTree>
    <p:extLst>
      <p:ext uri="{BB962C8B-B14F-4D97-AF65-F5344CB8AC3E}">
        <p14:creationId xmlns:p14="http://schemas.microsoft.com/office/powerpoint/2010/main" val="2120016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What is a Stack?</a:t>
            </a:r>
          </a:p>
        </p:txBody>
      </p:sp>
      <p:sp>
        <p:nvSpPr>
          <p:cNvPr id="13" name="TextBox 12">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600" b="1">
                <a:solidFill>
                  <a:srgbClr val="000000"/>
                </a:solidFill>
                <a:latin typeface="Samsung Sharp Sans" pitchFamily="2" charset="0"/>
                <a:ea typeface="Samsung Sharp Sans" pitchFamily="2" charset="0"/>
                <a:cs typeface="Samsung Sharp Sans" pitchFamily="2" charset="0"/>
              </a:defRPr>
            </a:lvl1pPr>
          </a:lstStyle>
          <a:p>
            <a:r>
              <a:rPr lang="en-US" altLang="ko-KR" sz="1800" dirty="0"/>
              <a:t>2.2. Examples of a stack</a:t>
            </a:r>
          </a:p>
        </p:txBody>
      </p:sp>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16" name="직사각형 15">
            <a:extLst>
              <a:ext uri="{FF2B5EF4-FFF2-40B4-BE49-F238E27FC236}">
                <a16:creationId xmlns:a16="http://schemas.microsoft.com/office/drawing/2014/main" xmlns="" id="{90185711-4438-4E16-8071-3F7B42576E0D}"/>
              </a:ext>
            </a:extLst>
          </p:cNvPr>
          <p:cNvSpPr/>
          <p:nvPr/>
        </p:nvSpPr>
        <p:spPr>
          <a:xfrm>
            <a:off x="463015" y="2125340"/>
            <a:ext cx="2777142" cy="207987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직사각형 16">
            <a:extLst>
              <a:ext uri="{FF2B5EF4-FFF2-40B4-BE49-F238E27FC236}">
                <a16:creationId xmlns:a16="http://schemas.microsoft.com/office/drawing/2014/main" xmlns="" id="{F1B12DA7-C15F-4B00-8AB3-088BA5E0B6A4}"/>
              </a:ext>
            </a:extLst>
          </p:cNvPr>
          <p:cNvSpPr/>
          <p:nvPr/>
        </p:nvSpPr>
        <p:spPr>
          <a:xfrm>
            <a:off x="3389468" y="2178114"/>
            <a:ext cx="6078531" cy="1508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Stack is commonly found in real life situations.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For instance, dishes are stacked while dishwashing and are then taken by one by one for washing.</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Other examples of a stack in real life include stacking books, coins, and</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shuttlecock container and Pringles.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What would be other examples of a stack?</a:t>
            </a:r>
          </a:p>
        </p:txBody>
      </p:sp>
      <p:pic>
        <p:nvPicPr>
          <p:cNvPr id="3" name="그림 2"/>
          <p:cNvPicPr>
            <a:picLocks noChangeAspect="1"/>
          </p:cNvPicPr>
          <p:nvPr/>
        </p:nvPicPr>
        <p:blipFill rotWithShape="1">
          <a:blip r:embed="rId2"/>
          <a:srcRect l="4529" r="3927"/>
          <a:stretch/>
        </p:blipFill>
        <p:spPr>
          <a:xfrm>
            <a:off x="491836" y="2227938"/>
            <a:ext cx="2542309" cy="1977275"/>
          </a:xfrm>
          <a:prstGeom prst="rect">
            <a:avLst/>
          </a:prstGeom>
        </p:spPr>
      </p:pic>
    </p:spTree>
    <p:extLst>
      <p:ext uri="{BB962C8B-B14F-4D97-AF65-F5344CB8AC3E}">
        <p14:creationId xmlns:p14="http://schemas.microsoft.com/office/powerpoint/2010/main" val="786659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xmlns="" id="{A149DDFE-A19E-4E00-8C37-C9841E7365F7}"/>
              </a:ext>
            </a:extLst>
          </p:cNvPr>
          <p:cNvGrpSpPr/>
          <p:nvPr/>
        </p:nvGrpSpPr>
        <p:grpSpPr>
          <a:xfrm>
            <a:off x="484632" y="1216152"/>
            <a:ext cx="8961120" cy="5056631"/>
            <a:chOff x="484632" y="1335024"/>
            <a:chExt cx="8961120" cy="5056631"/>
          </a:xfrm>
        </p:grpSpPr>
        <p:grpSp>
          <p:nvGrpSpPr>
            <p:cNvPr id="20" name="그룹 19">
              <a:extLst>
                <a:ext uri="{FF2B5EF4-FFF2-40B4-BE49-F238E27FC236}">
                  <a16:creationId xmlns:a16="http://schemas.microsoft.com/office/drawing/2014/main" xmlns="" id="{2EFC9F11-068A-461C-A8AC-E7DEC921E91E}"/>
                </a:ext>
              </a:extLst>
            </p:cNvPr>
            <p:cNvGrpSpPr/>
            <p:nvPr/>
          </p:nvGrpSpPr>
          <p:grpSpPr>
            <a:xfrm>
              <a:off x="484632" y="1335024"/>
              <a:ext cx="8961120" cy="5056631"/>
              <a:chOff x="578678" y="1445207"/>
              <a:chExt cx="8748000" cy="4872624"/>
            </a:xfrm>
          </p:grpSpPr>
          <p:sp>
            <p:nvSpPr>
              <p:cNvPr id="24" name="직사각형 23">
                <a:extLst>
                  <a:ext uri="{FF2B5EF4-FFF2-40B4-BE49-F238E27FC236}">
                    <a16:creationId xmlns:a16="http://schemas.microsoft.com/office/drawing/2014/main" xmlns="" id="{4D15AB4B-057C-47B1-A34F-A7A18EB252A8}"/>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직사각형 24">
                <a:extLst>
                  <a:ext uri="{FF2B5EF4-FFF2-40B4-BE49-F238E27FC236}">
                    <a16:creationId xmlns:a16="http://schemas.microsoft.com/office/drawing/2014/main" xmlns="" id="{1CE897F5-3994-498E-A258-A4E7641183FD}"/>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1" name="그룹 20">
              <a:extLst>
                <a:ext uri="{FF2B5EF4-FFF2-40B4-BE49-F238E27FC236}">
                  <a16:creationId xmlns:a16="http://schemas.microsoft.com/office/drawing/2014/main" xmlns="" id="{220EC6D4-A774-43FA-ABA8-35C2EFA2858A}"/>
                </a:ext>
              </a:extLst>
            </p:cNvPr>
            <p:cNvGrpSpPr/>
            <p:nvPr/>
          </p:nvGrpSpPr>
          <p:grpSpPr>
            <a:xfrm>
              <a:off x="677148" y="1429659"/>
              <a:ext cx="4133831" cy="400144"/>
              <a:chOff x="677148" y="1060993"/>
              <a:chExt cx="4133831" cy="400144"/>
            </a:xfrm>
          </p:grpSpPr>
          <p:sp>
            <p:nvSpPr>
              <p:cNvPr id="22" name="직사각형 21">
                <a:extLst>
                  <a:ext uri="{FF2B5EF4-FFF2-40B4-BE49-F238E27FC236}">
                    <a16:creationId xmlns:a16="http://schemas.microsoft.com/office/drawing/2014/main" xmlns="" id="{F08D42A8-1DB0-4E9E-88E1-C0F36769788C}"/>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rgbClr val="0D0D0D"/>
                    </a:solidFill>
                    <a:latin typeface="Samsung Sharp Sans" pitchFamily="2" charset="0"/>
                    <a:ea typeface="+mj-ea"/>
                    <a:cs typeface="Samsung Sharp Sans" pitchFamily="2" charset="0"/>
                  </a:rPr>
                  <a:t>One More Step</a:t>
                </a:r>
                <a:endParaRPr lang="en-US" altLang="ko-KR" sz="2400" b="1" dirty="0">
                  <a:solidFill>
                    <a:srgbClr val="0D0D0D"/>
                  </a:solidFill>
                  <a:latin typeface="Samsung Sharp Sans" pitchFamily="2" charset="0"/>
                  <a:ea typeface="Samsung Sharp Sans" pitchFamily="2" charset="0"/>
                  <a:cs typeface="Samsung Sharp Sans" pitchFamily="2" charset="0"/>
                </a:endParaRPr>
              </a:p>
            </p:txBody>
          </p:sp>
          <p:pic>
            <p:nvPicPr>
              <p:cNvPr id="23" name="그림 22">
                <a:extLst>
                  <a:ext uri="{FF2B5EF4-FFF2-40B4-BE49-F238E27FC236}">
                    <a16:creationId xmlns:a16="http://schemas.microsoft.com/office/drawing/2014/main" xmlns="" id="{3652081A-C8DC-4DEB-A2CB-4BFE34578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grpSp>
        <p:nvGrpSpPr>
          <p:cNvPr id="17" name="그룹 16">
            <a:extLst>
              <a:ext uri="{FF2B5EF4-FFF2-40B4-BE49-F238E27FC236}">
                <a16:creationId xmlns:a16="http://schemas.microsoft.com/office/drawing/2014/main" xmlns="" id="{DDAD2CBF-94D2-4A7C-BAB3-7812F4ED56E5}"/>
              </a:ext>
            </a:extLst>
          </p:cNvPr>
          <p:cNvGrpSpPr/>
          <p:nvPr/>
        </p:nvGrpSpPr>
        <p:grpSpPr>
          <a:xfrm>
            <a:off x="449999" y="450000"/>
            <a:ext cx="9018001" cy="276999"/>
            <a:chOff x="449999" y="450000"/>
            <a:chExt cx="9018001" cy="276999"/>
          </a:xfrm>
        </p:grpSpPr>
        <p:sp>
          <p:nvSpPr>
            <p:cNvPr id="18" name="직사각형 17">
              <a:extLst>
                <a:ext uri="{FF2B5EF4-FFF2-40B4-BE49-F238E27FC236}">
                  <a16:creationId xmlns:a16="http://schemas.microsoft.com/office/drawing/2014/main" xmlns="" id="{BCEF02D6-CFFA-4C33-A92B-01861DA6C3A6}"/>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9" name="직사각형 18">
              <a:extLst>
                <a:ext uri="{FF2B5EF4-FFF2-40B4-BE49-F238E27FC236}">
                  <a16:creationId xmlns:a16="http://schemas.microsoft.com/office/drawing/2014/main" xmlns="" id="{DD3274BB-E3BC-4EB7-9E11-FB9048EA6926}"/>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24</a:t>
              </a:r>
            </a:p>
          </p:txBody>
        </p:sp>
      </p:grpSp>
      <p:pic>
        <p:nvPicPr>
          <p:cNvPr id="1026" name="Picture 2" descr="Egg Dropping Problem – Programming ASAP">
            <a:extLst>
              <a:ext uri="{FF2B5EF4-FFF2-40B4-BE49-F238E27FC236}">
                <a16:creationId xmlns:a16="http://schemas.microsoft.com/office/drawing/2014/main" xmlns="" id="{0859C94C-1348-4E91-9339-2369E32BB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2439" y="4603726"/>
            <a:ext cx="2385506" cy="1526297"/>
          </a:xfrm>
          <a:prstGeom prst="rect">
            <a:avLst/>
          </a:prstGeom>
          <a:noFill/>
          <a:extLst>
            <a:ext uri="{909E8E84-426E-40DD-AFC4-6F175D3DCCD1}">
              <a14:hiddenFill xmlns:a14="http://schemas.microsoft.com/office/drawing/2010/main">
                <a:solidFill>
                  <a:srgbClr val="FFFFFF"/>
                </a:solidFill>
              </a14:hiddenFill>
            </a:ext>
          </a:extLst>
        </p:spPr>
      </p:pic>
      <p:sp>
        <p:nvSpPr>
          <p:cNvPr id="26" name="직각 삼각형 25">
            <a:extLst>
              <a:ext uri="{FF2B5EF4-FFF2-40B4-BE49-F238E27FC236}">
                <a16:creationId xmlns:a16="http://schemas.microsoft.com/office/drawing/2014/main" xmlns="" id="{2EE3647C-053B-4824-A718-A18442276144}"/>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27" name="직사각형 26">
            <a:extLst>
              <a:ext uri="{FF2B5EF4-FFF2-40B4-BE49-F238E27FC236}">
                <a16:creationId xmlns:a16="http://schemas.microsoft.com/office/drawing/2014/main" xmlns="" id="{90EFA62F-9637-4E5A-AAB1-9E61461D75DD}"/>
              </a:ext>
            </a:extLst>
          </p:cNvPr>
          <p:cNvSpPr/>
          <p:nvPr/>
        </p:nvSpPr>
        <p:spPr>
          <a:xfrm>
            <a:off x="677148" y="2029446"/>
            <a:ext cx="8645504" cy="2441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What is the time complexity of the egg dropping problem?</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If there is only one egg, similar to the sequential search, the best-case is O(1) while the worst-case is O(n). The average time complexity will be also O(n).</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What if there are infinite number of eggs so that breaking an egg during the experiment doesn’t matter?</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When there are infinite number of eggs, it is possible to use the binary search which will be discussed later. The average time complexity will be O(</a:t>
            </a:r>
            <a:r>
              <a:rPr lang="en-US" altLang="ko-KR" sz="1300" dirty="0" err="1">
                <a:solidFill>
                  <a:schemeClr val="tx1"/>
                </a:solidFill>
                <a:latin typeface="SamsungOne 400" panose="020B0503030303020204" pitchFamily="34" charset="0"/>
                <a:ea typeface="SamsungOne 400" panose="020B0503030303020204" pitchFamily="34" charset="0"/>
              </a:rPr>
              <a:t>logn</a:t>
            </a:r>
            <a:r>
              <a:rPr lang="en-US" altLang="ko-KR" sz="1300" dirty="0">
                <a:solidFill>
                  <a:schemeClr val="tx1"/>
                </a:solidFill>
                <a:latin typeface="SamsungOne 400" panose="020B0503030303020204" pitchFamily="34" charset="0"/>
                <a:ea typeface="SamsungOne 400" panose="020B0503030303020204" pitchFamily="34" charset="0"/>
              </a:rPr>
              <a:t>).</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How many experiments should be done at least if there are two eggs?</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This problem is called two-eggs problems, and at least 14 experiments can be done on a 100</a:t>
            </a:r>
            <a:r>
              <a:rPr lang="en-US" altLang="ko-KR" sz="1300" baseline="30000" dirty="0">
                <a:solidFill>
                  <a:schemeClr val="tx1"/>
                </a:solidFill>
                <a:latin typeface="SamsungOne 400" panose="020B0503030303020204" pitchFamily="34" charset="0"/>
                <a:ea typeface="SamsungOne 400" panose="020B0503030303020204" pitchFamily="34" charset="0"/>
              </a:rPr>
              <a:t>th</a:t>
            </a:r>
            <a:r>
              <a:rPr lang="en-US" altLang="ko-KR" sz="1300" dirty="0">
                <a:solidFill>
                  <a:schemeClr val="tx1"/>
                </a:solidFill>
                <a:latin typeface="SamsungOne 400" panose="020B0503030303020204" pitchFamily="34" charset="0"/>
                <a:ea typeface="SamsungOne 400" panose="020B0503030303020204" pitchFamily="34" charset="0"/>
              </a:rPr>
              <a:t> floor building as the worst-case.</a:t>
            </a:r>
          </a:p>
        </p:txBody>
      </p:sp>
    </p:spTree>
    <p:extLst>
      <p:ext uri="{BB962C8B-B14F-4D97-AF65-F5344CB8AC3E}">
        <p14:creationId xmlns:p14="http://schemas.microsoft.com/office/powerpoint/2010/main" val="8782650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Pop</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quiz</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7" name="그룹 6">
            <a:extLst>
              <a:ext uri="{FF2B5EF4-FFF2-40B4-BE49-F238E27FC236}">
                <a16:creationId xmlns:a16="http://schemas.microsoft.com/office/drawing/2014/main" xmlns="" id="{5CCAF01D-30E4-4D0C-AA78-81EB9D07EB2C}"/>
              </a:ext>
            </a:extLst>
          </p:cNvPr>
          <p:cNvGrpSpPr/>
          <p:nvPr/>
        </p:nvGrpSpPr>
        <p:grpSpPr>
          <a:xfrm>
            <a:off x="451456" y="435608"/>
            <a:ext cx="4718598" cy="276999"/>
            <a:chOff x="558800" y="1148583"/>
            <a:chExt cx="4718598" cy="276999"/>
          </a:xfrm>
        </p:grpSpPr>
        <p:sp>
          <p:nvSpPr>
            <p:cNvPr id="8"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24.</a:t>
              </a:r>
            </a:p>
          </p:txBody>
        </p:sp>
        <p:sp>
          <p:nvSpPr>
            <p:cNvPr id="9" name="직사각형 8">
              <a:extLst>
                <a:ext uri="{FF2B5EF4-FFF2-40B4-BE49-F238E27FC236}">
                  <a16:creationId xmlns:a16="http://schemas.microsoft.com/office/drawing/2014/main" xmlns="" id="{B640FC7E-A899-44A0-93CD-28A2FA14072E}"/>
                </a:ext>
              </a:extLst>
            </p:cNvPr>
            <p:cNvSpPr/>
            <p:nvPr/>
          </p:nvSpPr>
          <p:spPr>
            <a:xfrm>
              <a:off x="1402744" y="1148583"/>
              <a:ext cx="38746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b="1" dirty="0">
                  <a:solidFill>
                    <a:prstClr val="black"/>
                  </a:solidFill>
                  <a:latin typeface="Samsung Sharp Sans" pitchFamily="2" charset="0"/>
                  <a:ea typeface="Samsung Sharp Sans" pitchFamily="2" charset="0"/>
                  <a:cs typeface="Samsung Sharp Sans" pitchFamily="2" charset="0"/>
                </a:rPr>
                <a:t>Sequential Search</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6856987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xmlns="" id="{9D9A093D-D24D-47D6-B7E6-657E65409416}"/>
              </a:ext>
            </a:extLst>
          </p:cNvPr>
          <p:cNvPicPr>
            <a:picLocks noChangeAspect="1"/>
          </p:cNvPicPr>
          <p:nvPr/>
        </p:nvPicPr>
        <p:blipFill>
          <a:blip r:embed="rId3"/>
          <a:stretch>
            <a:fillRect/>
          </a:stretch>
        </p:blipFill>
        <p:spPr>
          <a:xfrm>
            <a:off x="580388" y="2406544"/>
            <a:ext cx="8635714" cy="1677619"/>
          </a:xfrm>
          <a:prstGeom prst="rect">
            <a:avLst/>
          </a:prstGeom>
        </p:spPr>
      </p:pic>
      <p:pic>
        <p:nvPicPr>
          <p:cNvPr id="7" name="그림 6">
            <a:extLst>
              <a:ext uri="{FF2B5EF4-FFF2-40B4-BE49-F238E27FC236}">
                <a16:creationId xmlns:a16="http://schemas.microsoft.com/office/drawing/2014/main" xmlns="" id="{F6AF2862-5305-4075-BC27-2F16F61742CB}"/>
              </a:ext>
            </a:extLst>
          </p:cNvPr>
          <p:cNvPicPr>
            <a:picLocks noChangeAspect="1"/>
          </p:cNvPicPr>
          <p:nvPr/>
        </p:nvPicPr>
        <p:blipFill>
          <a:blip r:embed="rId4"/>
          <a:stretch>
            <a:fillRect/>
          </a:stretch>
        </p:blipFill>
        <p:spPr>
          <a:xfrm>
            <a:off x="580388" y="4084163"/>
            <a:ext cx="8598571" cy="749048"/>
          </a:xfrm>
          <a:prstGeom prst="rect">
            <a:avLst/>
          </a:prstGeom>
        </p:spPr>
      </p:pic>
      <p:sp>
        <p:nvSpPr>
          <p:cNvPr id="11" name="직사각형 1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Pop quiz</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16" name="직사각형 15">
            <a:extLst>
              <a:ext uri="{FF2B5EF4-FFF2-40B4-BE49-F238E27FC236}">
                <a16:creationId xmlns:a16="http://schemas.microsoft.com/office/drawing/2014/main" xmlns="" id="{33A40A66-00A6-4CFE-A3EA-D141C33C0E3B}"/>
              </a:ext>
            </a:extLst>
          </p:cNvPr>
          <p:cNvSpPr/>
          <p:nvPr/>
        </p:nvSpPr>
        <p:spPr>
          <a:xfrm>
            <a:off x="449998" y="1323658"/>
            <a:ext cx="900498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tx1">
                    <a:lumMod val="95000"/>
                    <a:lumOff val="5000"/>
                  </a:schemeClr>
                </a:solidFill>
                <a:latin typeface="Samsung Sharp Sans" pitchFamily="2" charset="0"/>
                <a:ea typeface="Samsung Sharp Sans" pitchFamily="2" charset="0"/>
                <a:cs typeface="Samsung Sharp Sans" pitchFamily="2" charset="0"/>
              </a:rPr>
              <a:t>Quiz. #1</a:t>
            </a:r>
          </a:p>
        </p:txBody>
      </p:sp>
      <p:sp>
        <p:nvSpPr>
          <p:cNvPr id="17" name="직사각형 16">
            <a:extLst>
              <a:ext uri="{FF2B5EF4-FFF2-40B4-BE49-F238E27FC236}">
                <a16:creationId xmlns:a16="http://schemas.microsoft.com/office/drawing/2014/main" xmlns="" id="{5D0FA3B9-5FEB-458E-BC94-AB11CC4B58C9}"/>
              </a:ext>
            </a:extLst>
          </p:cNvPr>
          <p:cNvSpPr/>
          <p:nvPr/>
        </p:nvSpPr>
        <p:spPr>
          <a:xfrm>
            <a:off x="580388" y="2087754"/>
            <a:ext cx="908044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Guess the output of the following algorithm. Analyze the code and describe the behavior of this algorithm.</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240078293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Pop quiz</a:t>
            </a:r>
          </a:p>
        </p:txBody>
      </p:sp>
      <p:sp>
        <p:nvSpPr>
          <p:cNvPr id="10" name="직사각형 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24</a:t>
            </a:r>
          </a:p>
        </p:txBody>
      </p:sp>
      <p:sp>
        <p:nvSpPr>
          <p:cNvPr id="11" name="직사각형 10">
            <a:extLst>
              <a:ext uri="{FF2B5EF4-FFF2-40B4-BE49-F238E27FC236}">
                <a16:creationId xmlns:a16="http://schemas.microsoft.com/office/drawing/2014/main" xmlns="" id="{33A40A66-00A6-4CFE-A3EA-D141C33C0E3B}"/>
              </a:ext>
            </a:extLst>
          </p:cNvPr>
          <p:cNvSpPr/>
          <p:nvPr/>
        </p:nvSpPr>
        <p:spPr>
          <a:xfrm>
            <a:off x="449998" y="1323658"/>
            <a:ext cx="900498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tx1">
                    <a:lumMod val="95000"/>
                    <a:lumOff val="5000"/>
                  </a:schemeClr>
                </a:solidFill>
                <a:latin typeface="Samsung Sharp Sans" pitchFamily="2" charset="0"/>
                <a:ea typeface="Samsung Sharp Sans" pitchFamily="2" charset="0"/>
                <a:cs typeface="Samsung Sharp Sans" pitchFamily="2" charset="0"/>
              </a:rPr>
              <a:t>Quiz. #2</a:t>
            </a:r>
          </a:p>
        </p:txBody>
      </p:sp>
      <p:sp>
        <p:nvSpPr>
          <p:cNvPr id="15" name="직사각형 14">
            <a:extLst>
              <a:ext uri="{FF2B5EF4-FFF2-40B4-BE49-F238E27FC236}">
                <a16:creationId xmlns:a16="http://schemas.microsoft.com/office/drawing/2014/main" xmlns="" id="{5D0FA3B9-5FEB-458E-BC94-AB11CC4B58C9}"/>
              </a:ext>
            </a:extLst>
          </p:cNvPr>
          <p:cNvSpPr/>
          <p:nvPr/>
        </p:nvSpPr>
        <p:spPr>
          <a:xfrm>
            <a:off x="580388" y="2087754"/>
            <a:ext cx="908044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How many comparisons should be done for the </a:t>
            </a:r>
            <a:r>
              <a:rPr lang="en-US" altLang="ko-KR" sz="1300" dirty="0" err="1">
                <a:solidFill>
                  <a:schemeClr val="tx1"/>
                </a:solidFill>
                <a:latin typeface="SamsungOne 400" panose="020B0503030303020204" pitchFamily="34" charset="0"/>
                <a:ea typeface="SamsungOne 400" panose="020B0503030303020204" pitchFamily="34" charset="0"/>
              </a:rPr>
              <a:t>find_two</a:t>
            </a:r>
            <a:r>
              <a:rPr lang="en-US" altLang="ko-KR" sz="1300" dirty="0">
                <a:solidFill>
                  <a:schemeClr val="tx1"/>
                </a:solidFill>
                <a:latin typeface="SamsungOne 400" panose="020B0503030303020204" pitchFamily="34" charset="0"/>
                <a:ea typeface="SamsungOne 400" panose="020B0503030303020204" pitchFamily="34" charset="0"/>
              </a:rPr>
              <a:t>() that was implemented in quiz #1? </a:t>
            </a:r>
          </a:p>
        </p:txBody>
      </p:sp>
    </p:spTree>
    <p:extLst>
      <p:ext uri="{BB962C8B-B14F-4D97-AF65-F5344CB8AC3E}">
        <p14:creationId xmlns:p14="http://schemas.microsoft.com/office/powerpoint/2010/main" val="17468660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dirty="0">
                <a:solidFill>
                  <a:prstClr val="white"/>
                </a:solidFill>
                <a:latin typeface="Samsung Sharp Sans" pitchFamily="2" charset="0"/>
                <a:ea typeface="Samsung Sharp Sans" pitchFamily="2" charset="0"/>
                <a:cs typeface="Samsung Sharp Sans" pitchFamily="2" charset="0"/>
              </a:rPr>
              <a:t>Pair programming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7" name="그룹 6">
            <a:extLst>
              <a:ext uri="{FF2B5EF4-FFF2-40B4-BE49-F238E27FC236}">
                <a16:creationId xmlns:a16="http://schemas.microsoft.com/office/drawing/2014/main" xmlns="" id="{5CCAF01D-30E4-4D0C-AA78-81EB9D07EB2C}"/>
              </a:ext>
            </a:extLst>
          </p:cNvPr>
          <p:cNvGrpSpPr/>
          <p:nvPr/>
        </p:nvGrpSpPr>
        <p:grpSpPr>
          <a:xfrm>
            <a:off x="451456" y="435608"/>
            <a:ext cx="4718598" cy="276999"/>
            <a:chOff x="558800" y="1148583"/>
            <a:chExt cx="4718598" cy="276999"/>
          </a:xfrm>
        </p:grpSpPr>
        <p:sp>
          <p:nvSpPr>
            <p:cNvPr id="8"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24.</a:t>
              </a:r>
            </a:p>
          </p:txBody>
        </p:sp>
        <p:sp>
          <p:nvSpPr>
            <p:cNvPr id="9" name="직사각형 8">
              <a:extLst>
                <a:ext uri="{FF2B5EF4-FFF2-40B4-BE49-F238E27FC236}">
                  <a16:creationId xmlns:a16="http://schemas.microsoft.com/office/drawing/2014/main" xmlns="" id="{B640FC7E-A899-44A0-93CD-28A2FA14072E}"/>
                </a:ext>
              </a:extLst>
            </p:cNvPr>
            <p:cNvSpPr/>
            <p:nvPr/>
          </p:nvSpPr>
          <p:spPr>
            <a:xfrm>
              <a:off x="1402744" y="1148583"/>
              <a:ext cx="38746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b="1" dirty="0">
                  <a:solidFill>
                    <a:prstClr val="black"/>
                  </a:solidFill>
                  <a:latin typeface="Samsung Sharp Sans" pitchFamily="2" charset="0"/>
                  <a:ea typeface="Samsung Sharp Sans" pitchFamily="2" charset="0"/>
                  <a:cs typeface="Samsung Sharp Sans" pitchFamily="2" charset="0"/>
                </a:rPr>
                <a:t>Sequential Search</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268623682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xmlns="" id="{3E3076BC-E83D-4F9A-AF96-0B1EACE7125F}"/>
              </a:ext>
            </a:extLst>
          </p:cNvPr>
          <p:cNvGrpSpPr/>
          <p:nvPr/>
        </p:nvGrpSpPr>
        <p:grpSpPr>
          <a:xfrm>
            <a:off x="449999" y="450000"/>
            <a:ext cx="9018001" cy="276999"/>
            <a:chOff x="449999" y="450000"/>
            <a:chExt cx="9018001" cy="276999"/>
          </a:xfrm>
        </p:grpSpPr>
        <p:sp>
          <p:nvSpPr>
            <p:cNvPr id="26" name="직사각형 25">
              <a:extLst>
                <a:ext uri="{FF2B5EF4-FFF2-40B4-BE49-F238E27FC236}">
                  <a16:creationId xmlns:a16="http://schemas.microsoft.com/office/drawing/2014/main" xmlns=""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33" name="직사각형 32">
              <a:extLst>
                <a:ext uri="{FF2B5EF4-FFF2-40B4-BE49-F238E27FC236}">
                  <a16:creationId xmlns:a16="http://schemas.microsoft.com/office/drawing/2014/main" xmlns=""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24</a:t>
              </a:r>
            </a:p>
          </p:txBody>
        </p:sp>
      </p:grpSp>
    </p:spTree>
    <p:extLst>
      <p:ext uri="{BB962C8B-B14F-4D97-AF65-F5344CB8AC3E}">
        <p14:creationId xmlns:p14="http://schemas.microsoft.com/office/powerpoint/2010/main" val="58203401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a16="http://schemas.microsoft.com/office/drawing/2014/main" xmlns="" id="{3888C6C0-CA74-4927-B9A0-C0471D30B07A}"/>
              </a:ext>
            </a:extLst>
          </p:cNvPr>
          <p:cNvGrpSpPr/>
          <p:nvPr/>
        </p:nvGrpSpPr>
        <p:grpSpPr>
          <a:xfrm>
            <a:off x="449999" y="450000"/>
            <a:ext cx="9018001" cy="276999"/>
            <a:chOff x="449999" y="450000"/>
            <a:chExt cx="9018001" cy="276999"/>
          </a:xfrm>
        </p:grpSpPr>
        <p:sp>
          <p:nvSpPr>
            <p:cNvPr id="25" name="직사각형 24">
              <a:extLst>
                <a:ext uri="{FF2B5EF4-FFF2-40B4-BE49-F238E27FC236}">
                  <a16:creationId xmlns:a16="http://schemas.microsoft.com/office/drawing/2014/main" xmlns="" id="{4F9239F1-5BD2-40F4-8310-890F3C454AE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26" name="직사각형 25">
              <a:extLst>
                <a:ext uri="{FF2B5EF4-FFF2-40B4-BE49-F238E27FC236}">
                  <a16:creationId xmlns:a16="http://schemas.microsoft.com/office/drawing/2014/main" xmlns="" id="{C5D6BD7A-FF9F-4114-89BE-AFB462DED1CE}"/>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24</a:t>
              </a:r>
            </a:p>
          </p:txBody>
        </p:sp>
      </p:grpSp>
    </p:spTree>
    <p:extLst>
      <p:ext uri="{BB962C8B-B14F-4D97-AF65-F5344CB8AC3E}">
        <p14:creationId xmlns:p14="http://schemas.microsoft.com/office/powerpoint/2010/main" val="19409964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xmlns="" id="{84E1736F-53C1-47E4-9683-9A4D9E7CDE6A}"/>
              </a:ext>
            </a:extLst>
          </p:cNvPr>
          <p:cNvGrpSpPr/>
          <p:nvPr/>
        </p:nvGrpSpPr>
        <p:grpSpPr>
          <a:xfrm>
            <a:off x="449999" y="450000"/>
            <a:ext cx="9018001" cy="276999"/>
            <a:chOff x="449999" y="450000"/>
            <a:chExt cx="9018001" cy="276999"/>
          </a:xfrm>
        </p:grpSpPr>
        <p:sp>
          <p:nvSpPr>
            <p:cNvPr id="9" name="직사각형 8">
              <a:extLst>
                <a:ext uri="{FF2B5EF4-FFF2-40B4-BE49-F238E27FC236}">
                  <a16:creationId xmlns:a16="http://schemas.microsoft.com/office/drawing/2014/main" xmlns="" id="{C32D9EA2-1ED8-48FD-8F81-A1A46A99325F}"/>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0" name="직사각형 9">
              <a:extLst>
                <a:ext uri="{FF2B5EF4-FFF2-40B4-BE49-F238E27FC236}">
                  <a16:creationId xmlns:a16="http://schemas.microsoft.com/office/drawing/2014/main" xmlns="" id="{8C98DE74-C1E8-462A-B03C-F34D8A00829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24</a:t>
              </a:r>
            </a:p>
          </p:txBody>
        </p:sp>
      </p:grpSp>
      <p:sp>
        <p:nvSpPr>
          <p:cNvPr id="14" name="직사각형 13">
            <a:extLst>
              <a:ext uri="{FF2B5EF4-FFF2-40B4-BE49-F238E27FC236}">
                <a16:creationId xmlns:a16="http://schemas.microsoft.com/office/drawing/2014/main" xmlns="" id="{B11876EE-685C-4DA6-9649-095A451A3721}"/>
              </a:ext>
            </a:extLst>
          </p:cNvPr>
          <p:cNvSpPr/>
          <p:nvPr/>
        </p:nvSpPr>
        <p:spPr>
          <a:xfrm>
            <a:off x="528611" y="2211196"/>
            <a:ext cx="8848775" cy="1154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4013" indent="-176213" latinLnBrk="0">
              <a:spcAft>
                <a:spcPts val="4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the sentence entered by the user, a word is distinguished by the presence of spacing.</a:t>
            </a:r>
          </a:p>
          <a:p>
            <a:pPr marL="354013" indent="-176213" latinLnBrk="0">
              <a:spcAft>
                <a:spcPts val="4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Use the input().split() function to create the list S that has each string as its element. </a:t>
            </a:r>
          </a:p>
          <a:p>
            <a:pPr marL="354013" indent="-176213" latinLnBrk="0">
              <a:spcAft>
                <a:spcPts val="4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Use the input() function to receive the word that will be searched by the user and save it to x.</a:t>
            </a:r>
          </a:p>
          <a:p>
            <a:pPr marL="354013" indent="-176213" latinLnBrk="0">
              <a:spcAft>
                <a:spcPts val="400"/>
              </a:spcAft>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rPr>
              <a:t>word_count</a:t>
            </a:r>
            <a:r>
              <a:rPr lang="en-US" altLang="ko-KR" sz="1300" dirty="0">
                <a:solidFill>
                  <a:prstClr val="black">
                    <a:lumMod val="85000"/>
                    <a:lumOff val="15000"/>
                  </a:prstClr>
                </a:solidFill>
                <a:latin typeface="SamsungOne 400" panose="020B0503030303020204" pitchFamily="34" charset="0"/>
              </a:rPr>
              <a:t>() function receives S and x as parameters and provides a return by counting how many x are present in the S.</a:t>
            </a:r>
          </a:p>
        </p:txBody>
      </p:sp>
      <p:pic>
        <p:nvPicPr>
          <p:cNvPr id="15" name="그림 14">
            <a:extLst>
              <a:ext uri="{FF2B5EF4-FFF2-40B4-BE49-F238E27FC236}">
                <a16:creationId xmlns:a16="http://schemas.microsoft.com/office/drawing/2014/main" xmlns="" id="{A705FC18-6B0E-47E0-A885-1240B82DCBF7}"/>
              </a:ext>
            </a:extLst>
          </p:cNvPr>
          <p:cNvPicPr>
            <a:picLocks noChangeAspect="1"/>
          </p:cNvPicPr>
          <p:nvPr/>
        </p:nvPicPr>
        <p:blipFill>
          <a:blip r:embed="rId3"/>
          <a:stretch>
            <a:fillRect/>
          </a:stretch>
        </p:blipFill>
        <p:spPr>
          <a:xfrm>
            <a:off x="797044" y="3455670"/>
            <a:ext cx="8223204" cy="1488121"/>
          </a:xfrm>
          <a:prstGeom prst="rect">
            <a:avLst/>
          </a:prstGeom>
        </p:spPr>
      </p:pic>
      <p:sp>
        <p:nvSpPr>
          <p:cNvPr id="3" name="직사각형 2"/>
          <p:cNvSpPr/>
          <p:nvPr/>
        </p:nvSpPr>
        <p:spPr>
          <a:xfrm>
            <a:off x="1054966" y="1503839"/>
            <a:ext cx="8142638" cy="292388"/>
          </a:xfrm>
          <a:prstGeom prst="rect">
            <a:avLst/>
          </a:prstGeom>
        </p:spPr>
        <p:txBody>
          <a:bodyPr wrap="square">
            <a:spAutoFit/>
          </a:bodyPr>
          <a:lstStyle/>
          <a:p>
            <a:pPr marL="177800" latinLnBrk="0">
              <a:spcAft>
                <a:spcPts val="600"/>
              </a:spcAft>
            </a:pPr>
            <a:r>
              <a:rPr lang="en-US" altLang="ko-KR" sz="1300" dirty="0">
                <a:solidFill>
                  <a:prstClr val="black">
                    <a:lumMod val="85000"/>
                    <a:lumOff val="15000"/>
                  </a:prstClr>
                </a:solidFill>
                <a:latin typeface="SamsungOne 400" panose="020B0503030303020204" pitchFamily="34" charset="0"/>
                <a:ea typeface="+mn-ea"/>
                <a:cs typeface="+mn-cs"/>
              </a:rPr>
              <a:t>Write a program to count how many times a specific word was used in the sentence entered by the user.</a:t>
            </a:r>
          </a:p>
        </p:txBody>
      </p:sp>
    </p:spTree>
    <p:extLst>
      <p:ext uri="{BB962C8B-B14F-4D97-AF65-F5344CB8AC3E}">
        <p14:creationId xmlns:p14="http://schemas.microsoft.com/office/powerpoint/2010/main" val="8842860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990000" y="3023485"/>
            <a:ext cx="8266862" cy="1000773"/>
            <a:chOff x="990000" y="2748477"/>
            <a:chExt cx="8266862" cy="1000773"/>
          </a:xfrm>
        </p:grpSpPr>
        <p:sp>
          <p:nvSpPr>
            <p:cNvPr id="7" name="직사각형 133">
              <a:extLst>
                <a:ext uri="{FF2B5EF4-FFF2-40B4-BE49-F238E27FC236}">
                  <a16:creationId xmlns:a16="http://schemas.microsoft.com/office/drawing/2014/main" xmlns="" id="{551F01E8-8777-4A7B-AD71-63E7C805C68C}"/>
                </a:ext>
              </a:extLst>
            </p:cNvPr>
            <p:cNvSpPr/>
            <p:nvPr/>
          </p:nvSpPr>
          <p:spPr>
            <a:xfrm>
              <a:off x="990000" y="3133697"/>
              <a:ext cx="8266862"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sz="4000" dirty="0">
                  <a:solidFill>
                    <a:prstClr val="black"/>
                  </a:solidFill>
                  <a:latin typeface="Samsung Sharp Sans" pitchFamily="2" charset="0"/>
                  <a:ea typeface="Samsung Sharp Sans" pitchFamily="2" charset="0"/>
                  <a:cs typeface="Samsung Sharp Sans" pitchFamily="2" charset="0"/>
                </a:rPr>
                <a:t>Binary Search</a:t>
              </a:r>
            </a:p>
          </p:txBody>
        </p:sp>
        <p:sp>
          <p:nvSpPr>
            <p:cNvPr id="8" name="직사각형 133">
              <a:extLst>
                <a:ext uri="{FF2B5EF4-FFF2-40B4-BE49-F238E27FC236}">
                  <a16:creationId xmlns:a16="http://schemas.microsoft.com/office/drawing/2014/main" xmlns=""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a:t>
              </a:r>
              <a:r>
                <a:rPr kumimoji="1" lang="en-US" altLang="ko-KR" sz="2000" b="0" i="0" u="none" strike="noStrike" kern="1200" cap="none" spc="0" normalizeH="0" baseline="0" noProof="0" dirty="0" smtClean="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25. </a:t>
              </a:r>
              <a:endParaRPr kumimoji="1" lang="en-US" altLang="ko-KR" sz="54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38236592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(1/3)</a:t>
            </a:r>
          </a:p>
        </p:txBody>
      </p:sp>
      <p:sp>
        <p:nvSpPr>
          <p:cNvPr id="40" name="직사각형 39">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grpSp>
        <p:nvGrpSpPr>
          <p:cNvPr id="2" name="그룹 1"/>
          <p:cNvGrpSpPr/>
          <p:nvPr/>
        </p:nvGrpSpPr>
        <p:grpSpPr>
          <a:xfrm>
            <a:off x="441747" y="1504783"/>
            <a:ext cx="8902281" cy="233767"/>
            <a:chOff x="441747" y="1504783"/>
            <a:chExt cx="8902281" cy="233767"/>
          </a:xfrm>
        </p:grpSpPr>
        <p:sp>
          <p:nvSpPr>
            <p:cNvPr id="11" name="직사각형 10">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objectives</a:t>
              </a:r>
            </a:p>
          </p:txBody>
        </p:sp>
        <p:sp>
          <p:nvSpPr>
            <p:cNvPr id="12"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13" name="그룹 12">
            <a:extLst>
              <a:ext uri="{FF2B5EF4-FFF2-40B4-BE49-F238E27FC236}">
                <a16:creationId xmlns:a16="http://schemas.microsoft.com/office/drawing/2014/main" xmlns="" id="{67E4481E-CA05-4ACD-8508-CAF89628F03D}"/>
              </a:ext>
            </a:extLst>
          </p:cNvPr>
          <p:cNvGrpSpPr/>
          <p:nvPr/>
        </p:nvGrpSpPr>
        <p:grpSpPr>
          <a:xfrm>
            <a:off x="711198" y="1863743"/>
            <a:ext cx="8632827" cy="1553226"/>
            <a:chOff x="711198" y="1891243"/>
            <a:chExt cx="8632827" cy="1679158"/>
          </a:xfrm>
        </p:grpSpPr>
        <p:sp>
          <p:nvSpPr>
            <p:cNvPr id="14" name="직사각형 13">
              <a:extLst>
                <a:ext uri="{FF2B5EF4-FFF2-40B4-BE49-F238E27FC236}">
                  <a16:creationId xmlns:a16="http://schemas.microsoft.com/office/drawing/2014/main" xmlns="" id="{E2A9BF97-4B7B-4446-9E67-15F403A2A740}"/>
                </a:ext>
              </a:extLst>
            </p:cNvPr>
            <p:cNvSpPr/>
            <p:nvPr/>
          </p:nvSpPr>
          <p:spPr>
            <a:xfrm>
              <a:off x="711198" y="1891243"/>
              <a:ext cx="8632827"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the searching problems and be able to solve them through binary search. </a:t>
              </a:r>
            </a:p>
          </p:txBody>
        </p:sp>
        <p:sp>
          <p:nvSpPr>
            <p:cNvPr id="15" name="직사각형 14">
              <a:extLst>
                <a:ext uri="{FF2B5EF4-FFF2-40B4-BE49-F238E27FC236}">
                  <a16:creationId xmlns:a16="http://schemas.microsoft.com/office/drawing/2014/main" xmlns="" id="{378E69BB-5596-4063-89A0-98BD99082961}"/>
                </a:ext>
              </a:extLst>
            </p:cNvPr>
            <p:cNvSpPr/>
            <p:nvPr/>
          </p:nvSpPr>
          <p:spPr>
            <a:xfrm>
              <a:off x="711200" y="2485388"/>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Be able to implement binary search algorithm with </a:t>
              </a:r>
              <a:r>
                <a:rPr lang="en-US" altLang="ko-KR" sz="1300" dirty="0" smtClean="0">
                  <a:solidFill>
                    <a:prstClr val="black">
                      <a:lumMod val="85000"/>
                      <a:lumOff val="15000"/>
                    </a:prstClr>
                  </a:solidFill>
                  <a:latin typeface="SamsungOne 400" panose="020B0503030303020204" pitchFamily="34" charset="0"/>
                </a:rPr>
                <a:t>Python </a:t>
              </a:r>
              <a:r>
                <a:rPr lang="en-US" altLang="ko-KR" sz="1300" dirty="0">
                  <a:solidFill>
                    <a:prstClr val="black">
                      <a:lumMod val="85000"/>
                      <a:lumOff val="15000"/>
                    </a:prstClr>
                  </a:solidFill>
                  <a:latin typeface="SamsungOne 400" panose="020B0503030303020204" pitchFamily="34" charset="0"/>
                </a:rPr>
                <a:t>language. </a:t>
              </a:r>
            </a:p>
          </p:txBody>
        </p:sp>
        <p:sp>
          <p:nvSpPr>
            <p:cNvPr id="16" name="직사각형 15">
              <a:extLst>
                <a:ext uri="{FF2B5EF4-FFF2-40B4-BE49-F238E27FC236}">
                  <a16:creationId xmlns:a16="http://schemas.microsoft.com/office/drawing/2014/main" xmlns="" id="{378E69BB-5596-4063-89A0-98BD99082961}"/>
                </a:ext>
              </a:extLst>
            </p:cNvPr>
            <p:cNvSpPr/>
            <p:nvPr/>
          </p:nvSpPr>
          <p:spPr>
            <a:xfrm>
              <a:off x="711200" y="3079534"/>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Be able to understand and explain the time complexity of binary search algorithm. </a:t>
              </a:r>
            </a:p>
          </p:txBody>
        </p:sp>
      </p:grpSp>
    </p:spTree>
    <p:extLst>
      <p:ext uri="{BB962C8B-B14F-4D97-AF65-F5344CB8AC3E}">
        <p14:creationId xmlns:p14="http://schemas.microsoft.com/office/powerpoint/2010/main" val="31821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7" name="직사각형 1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19" name="직사각형 18">
            <a:extLst>
              <a:ext uri="{FF2B5EF4-FFF2-40B4-BE49-F238E27FC236}">
                <a16:creationId xmlns:a16="http://schemas.microsoft.com/office/drawing/2014/main" xmlns="" id="{F1B12DA7-C15F-4B00-8AB3-088BA5E0B6A4}"/>
              </a:ext>
            </a:extLst>
          </p:cNvPr>
          <p:cNvSpPr/>
          <p:nvPr/>
        </p:nvSpPr>
        <p:spPr>
          <a:xfrm>
            <a:off x="3740102" y="2247029"/>
            <a:ext cx="5727898" cy="1102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web browser accumulates the recently visited website addresses in a stack.</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When visiting a new page, it will be accumulated on the top of the stack.</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the user clicks ‘back,’ the address on the top of the stack is selected which will show previously visited website.</a:t>
            </a:r>
          </a:p>
        </p:txBody>
      </p:sp>
      <p:grpSp>
        <p:nvGrpSpPr>
          <p:cNvPr id="3" name="그룹 2"/>
          <p:cNvGrpSpPr/>
          <p:nvPr/>
        </p:nvGrpSpPr>
        <p:grpSpPr>
          <a:xfrm>
            <a:off x="507190" y="4135790"/>
            <a:ext cx="3095408" cy="1197105"/>
            <a:chOff x="507190" y="4391130"/>
            <a:chExt cx="3423186" cy="1323868"/>
          </a:xfrm>
        </p:grpSpPr>
        <p:pic>
          <p:nvPicPr>
            <p:cNvPr id="2" name="Picture 2">
              <a:extLst>
                <a:ext uri="{FF2B5EF4-FFF2-40B4-BE49-F238E27FC236}">
                  <a16:creationId xmlns:a16="http://schemas.microsoft.com/office/drawing/2014/main" xmlns="" id="{09CD149A-865A-4128-8E47-5BEDC7B06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456" y="4539375"/>
              <a:ext cx="3100654" cy="984040"/>
            </a:xfrm>
            <a:prstGeom prst="rect">
              <a:avLst/>
            </a:prstGeom>
            <a:noFill/>
            <a:extLst>
              <a:ext uri="{909E8E84-426E-40DD-AFC4-6F175D3DCCD1}">
                <a14:hiddenFill xmlns:a14="http://schemas.microsoft.com/office/drawing/2010/main">
                  <a:solidFill>
                    <a:srgbClr val="FFFFFF"/>
                  </a:solidFill>
                </a14:hiddenFill>
              </a:ext>
            </a:extLst>
          </p:spPr>
        </p:pic>
        <p:sp>
          <p:nvSpPr>
            <p:cNvPr id="20" name="직사각형 19">
              <a:extLst>
                <a:ext uri="{FF2B5EF4-FFF2-40B4-BE49-F238E27FC236}">
                  <a16:creationId xmlns:a16="http://schemas.microsoft.com/office/drawing/2014/main" xmlns="" id="{90185711-4438-4E16-8071-3F7B42576E0D}"/>
                </a:ext>
              </a:extLst>
            </p:cNvPr>
            <p:cNvSpPr/>
            <p:nvPr/>
          </p:nvSpPr>
          <p:spPr>
            <a:xfrm>
              <a:off x="507190" y="4391130"/>
              <a:ext cx="3423186" cy="132386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1" name="직사각형 20">
            <a:extLst>
              <a:ext uri="{FF2B5EF4-FFF2-40B4-BE49-F238E27FC236}">
                <a16:creationId xmlns:a16="http://schemas.microsoft.com/office/drawing/2014/main" xmlns="" id="{F1B12DA7-C15F-4B00-8AB3-088BA5E0B6A4}"/>
              </a:ext>
            </a:extLst>
          </p:cNvPr>
          <p:cNvSpPr/>
          <p:nvPr/>
        </p:nvSpPr>
        <p:spPr>
          <a:xfrm>
            <a:off x="3740102" y="4156002"/>
            <a:ext cx="5727898" cy="90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There’s an undo function in the text editor and MS Word.</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function also accumulates editing operations done by the user into a stack, and the ‘undo’ will cancel the operations in order from the top of the stack.</a:t>
            </a:r>
          </a:p>
        </p:txBody>
      </p:sp>
      <p:sp>
        <p:nvSpPr>
          <p:cNvPr id="24" name="직사각형 23">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What is a Stack?</a:t>
            </a:r>
          </a:p>
        </p:txBody>
      </p:sp>
      <p:sp>
        <p:nvSpPr>
          <p:cNvPr id="25" name="TextBox 24">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600" b="1">
                <a:solidFill>
                  <a:srgbClr val="000000"/>
                </a:solidFill>
                <a:latin typeface="Samsung Sharp Sans" pitchFamily="2" charset="0"/>
                <a:ea typeface="Samsung Sharp Sans" pitchFamily="2" charset="0"/>
                <a:cs typeface="Samsung Sharp Sans" pitchFamily="2" charset="0"/>
              </a:defRPr>
            </a:lvl1pPr>
          </a:lstStyle>
          <a:p>
            <a:r>
              <a:rPr lang="en-US" altLang="ko-KR" sz="1800" dirty="0"/>
              <a:t>2.2. Examples of a stack</a:t>
            </a:r>
          </a:p>
        </p:txBody>
      </p:sp>
      <p:pic>
        <p:nvPicPr>
          <p:cNvPr id="4" name="그림 3"/>
          <p:cNvPicPr>
            <a:picLocks noChangeAspect="1"/>
          </p:cNvPicPr>
          <p:nvPr/>
        </p:nvPicPr>
        <p:blipFill rotWithShape="1">
          <a:blip r:embed="rId3" cstate="print">
            <a:extLst>
              <a:ext uri="{28A0092B-C50C-407E-A947-70E740481C1C}">
                <a14:useLocalDpi xmlns:a14="http://schemas.microsoft.com/office/drawing/2010/main" val="0"/>
              </a:ext>
            </a:extLst>
          </a:blip>
          <a:srcRect l="17133" t="13970" r="17833" b="16406"/>
          <a:stretch/>
        </p:blipFill>
        <p:spPr>
          <a:xfrm>
            <a:off x="507190" y="2148520"/>
            <a:ext cx="3095408" cy="1807318"/>
          </a:xfrm>
          <a:prstGeom prst="roundRect">
            <a:avLst>
              <a:gd name="adj" fmla="val 5065"/>
            </a:avLst>
          </a:prstGeom>
          <a:ln>
            <a:solidFill>
              <a:schemeClr val="bg1">
                <a:lumMod val="75000"/>
              </a:schemeClr>
            </a:solidFill>
          </a:ln>
        </p:spPr>
      </p:pic>
    </p:spTree>
    <p:extLst>
      <p:ext uri="{BB962C8B-B14F-4D97-AF65-F5344CB8AC3E}">
        <p14:creationId xmlns:p14="http://schemas.microsoft.com/office/powerpoint/2010/main" val="374575962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(2/3)</a:t>
            </a:r>
          </a:p>
        </p:txBody>
      </p:sp>
      <p:sp>
        <p:nvSpPr>
          <p:cNvPr id="21" name="직사각형 20">
            <a:extLst>
              <a:ext uri="{FF2B5EF4-FFF2-40B4-BE49-F238E27FC236}">
                <a16:creationId xmlns:a16="http://schemas.microsoft.com/office/drawing/2014/main" xmlns="" id="{9842C3F1-A725-44EC-B8E2-3A11D194A6B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23" name="직사각형 22">
            <a:extLst>
              <a:ext uri="{FF2B5EF4-FFF2-40B4-BE49-F238E27FC236}">
                <a16:creationId xmlns:a16="http://schemas.microsoft.com/office/drawing/2014/main" xmlns="" id="{984F8C8F-7043-44DF-886E-249096684907}"/>
              </a:ext>
            </a:extLst>
          </p:cNvPr>
          <p:cNvSpPr/>
          <p:nvPr/>
        </p:nvSpPr>
        <p:spPr>
          <a:xfrm>
            <a:off x="723901" y="1820690"/>
            <a:ext cx="8583998" cy="1268679"/>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Understand searching problems that find a specified element from orderly arranged data.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how to solve searching problems of ordered data through binary search.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how to write binary search algorithms with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Python,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analyze the best, worst, and average time complexity. </a:t>
            </a:r>
          </a:p>
        </p:txBody>
      </p:sp>
      <p:grpSp>
        <p:nvGrpSpPr>
          <p:cNvPr id="4" name="그룹 3"/>
          <p:cNvGrpSpPr/>
          <p:nvPr/>
        </p:nvGrpSpPr>
        <p:grpSpPr>
          <a:xfrm>
            <a:off x="711203" y="3662147"/>
            <a:ext cx="8596696" cy="1477985"/>
            <a:chOff x="558228" y="3898367"/>
            <a:chExt cx="8749671" cy="1732027"/>
          </a:xfrm>
        </p:grpSpPr>
        <p:sp>
          <p:nvSpPr>
            <p:cNvPr id="31" name="직사각형 30">
              <a:extLst>
                <a:ext uri="{FF2B5EF4-FFF2-40B4-BE49-F238E27FC236}">
                  <a16:creationId xmlns:a16="http://schemas.microsoft.com/office/drawing/2014/main" xmlns="" id="{004B4F40-927A-45B5-951C-F206A80ECF03}"/>
                </a:ext>
              </a:extLst>
            </p:cNvPr>
            <p:cNvSpPr/>
            <p:nvPr/>
          </p:nvSpPr>
          <p:spPr>
            <a:xfrm>
              <a:off x="558228" y="3898367"/>
              <a:ext cx="8749671" cy="52104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 to compare the size of list elements </a:t>
              </a:r>
            </a:p>
          </p:txBody>
        </p:sp>
        <p:sp>
          <p:nvSpPr>
            <p:cNvPr id="32" name="직사각형 31">
              <a:extLst>
                <a:ext uri="{FF2B5EF4-FFF2-40B4-BE49-F238E27FC236}">
                  <a16:creationId xmlns:a16="http://schemas.microsoft.com/office/drawing/2014/main" xmlns="" id="{004B4F40-927A-45B5-951C-F206A80ECF03}"/>
                </a:ext>
              </a:extLst>
            </p:cNvPr>
            <p:cNvSpPr/>
            <p:nvPr/>
          </p:nvSpPr>
          <p:spPr>
            <a:xfrm>
              <a:off x="558228" y="4503857"/>
              <a:ext cx="8749671" cy="52104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 to make recurrence relation and solve a problem with a recursive function</a:t>
              </a:r>
            </a:p>
          </p:txBody>
        </p:sp>
        <p:sp>
          <p:nvSpPr>
            <p:cNvPr id="33" name="직사각형 32">
              <a:extLst>
                <a:ext uri="{FF2B5EF4-FFF2-40B4-BE49-F238E27FC236}">
                  <a16:creationId xmlns:a16="http://schemas.microsoft.com/office/drawing/2014/main" xmlns="" id="{004B4F40-927A-45B5-951C-F206A80ECF03}"/>
                </a:ext>
              </a:extLst>
            </p:cNvPr>
            <p:cNvSpPr/>
            <p:nvPr/>
          </p:nvSpPr>
          <p:spPr>
            <a:xfrm>
              <a:off x="558228" y="5109347"/>
              <a:ext cx="8749671" cy="52104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 to express the time complexity of an algorithm by using Big-O notation</a:t>
              </a:r>
            </a:p>
          </p:txBody>
        </p:sp>
      </p:grpSp>
      <p:grpSp>
        <p:nvGrpSpPr>
          <p:cNvPr id="17" name="그룹 16"/>
          <p:cNvGrpSpPr/>
          <p:nvPr/>
        </p:nvGrpSpPr>
        <p:grpSpPr>
          <a:xfrm>
            <a:off x="441747" y="1504783"/>
            <a:ext cx="8902281" cy="233767"/>
            <a:chOff x="441747" y="1504783"/>
            <a:chExt cx="8902281" cy="233767"/>
          </a:xfrm>
        </p:grpSpPr>
        <p:sp>
          <p:nvSpPr>
            <p:cNvPr id="18" name="직사각형 17">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a:t>
              </a:r>
              <a:r>
                <a:rPr lang="en-US" altLang="ko-KR" sz="1400" dirty="0" smtClean="0">
                  <a:solidFill>
                    <a:prstClr val="black">
                      <a:lumMod val="85000"/>
                      <a:lumOff val="15000"/>
                    </a:prstClr>
                  </a:solidFill>
                  <a:latin typeface="Samsung Sharp Sans Bold" pitchFamily="2" charset="0"/>
                  <a:ea typeface="Samsung Sharp Sans Bold" pitchFamily="2" charset="0"/>
                  <a:cs typeface="Samsung Sharp Sans Bold" pitchFamily="2" charset="0"/>
                </a:rPr>
                <a:t>overview </a:t>
              </a:r>
              <a:endPar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endParaRPr>
            </a:p>
          </p:txBody>
        </p:sp>
        <p:sp>
          <p:nvSpPr>
            <p:cNvPr id="19"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20" name="그룹 19"/>
          <p:cNvGrpSpPr/>
          <p:nvPr/>
        </p:nvGrpSpPr>
        <p:grpSpPr>
          <a:xfrm>
            <a:off x="450000" y="3313296"/>
            <a:ext cx="8902281" cy="233767"/>
            <a:chOff x="441747" y="1504783"/>
            <a:chExt cx="8902281" cy="233767"/>
          </a:xfrm>
        </p:grpSpPr>
        <p:sp>
          <p:nvSpPr>
            <p:cNvPr id="22" name="직사각형 21">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Concepts You Will Need to Know From Previous Units</a:t>
              </a:r>
            </a:p>
          </p:txBody>
        </p:sp>
        <p:sp>
          <p:nvSpPr>
            <p:cNvPr id="24"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Tree>
    <p:extLst>
      <p:ext uri="{BB962C8B-B14F-4D97-AF65-F5344CB8AC3E}">
        <p14:creationId xmlns:p14="http://schemas.microsoft.com/office/powerpoint/2010/main" val="32406671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(3/3)</a:t>
            </a:r>
          </a:p>
        </p:txBody>
      </p:sp>
      <p:grpSp>
        <p:nvGrpSpPr>
          <p:cNvPr id="6" name="그룹 5"/>
          <p:cNvGrpSpPr/>
          <p:nvPr/>
        </p:nvGrpSpPr>
        <p:grpSpPr>
          <a:xfrm>
            <a:off x="527995" y="2210523"/>
            <a:ext cx="8797130" cy="2133711"/>
            <a:chOff x="527995" y="2238023"/>
            <a:chExt cx="8797130" cy="2133711"/>
          </a:xfrm>
        </p:grpSpPr>
        <p:sp>
          <p:nvSpPr>
            <p:cNvPr id="50" name="직사각형 49">
              <a:extLst>
                <a:ext uri="{FF2B5EF4-FFF2-40B4-BE49-F238E27FC236}">
                  <a16:creationId xmlns:a16="http://schemas.microsoft.com/office/drawing/2014/main" xmlns="" id="{C29D3DDA-26A5-4949-A08B-3A5282F9E2CE}"/>
                </a:ext>
              </a:extLst>
            </p:cNvPr>
            <p:cNvSpPr/>
            <p:nvPr/>
          </p:nvSpPr>
          <p:spPr>
            <a:xfrm>
              <a:off x="527995" y="2238023"/>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Keywords</a:t>
              </a:r>
            </a:p>
          </p:txBody>
        </p:sp>
        <p:grpSp>
          <p:nvGrpSpPr>
            <p:cNvPr id="5" name="그룹 4"/>
            <p:cNvGrpSpPr/>
            <p:nvPr/>
          </p:nvGrpSpPr>
          <p:grpSpPr>
            <a:xfrm>
              <a:off x="769946" y="3268085"/>
              <a:ext cx="8406229" cy="1103649"/>
              <a:chOff x="769946" y="3329961"/>
              <a:chExt cx="8406229" cy="1103649"/>
            </a:xfrm>
          </p:grpSpPr>
          <p:grpSp>
            <p:nvGrpSpPr>
              <p:cNvPr id="4" name="그룹 3"/>
              <p:cNvGrpSpPr/>
              <p:nvPr/>
            </p:nvGrpSpPr>
            <p:grpSpPr>
              <a:xfrm>
                <a:off x="6504399" y="3329961"/>
                <a:ext cx="2671776" cy="1103649"/>
                <a:chOff x="3768536" y="4115798"/>
                <a:chExt cx="2671776" cy="1103649"/>
              </a:xfrm>
            </p:grpSpPr>
            <p:grpSp>
              <p:nvGrpSpPr>
                <p:cNvPr id="46" name="그룹 45">
                  <a:extLst>
                    <a:ext uri="{FF2B5EF4-FFF2-40B4-BE49-F238E27FC236}">
                      <a16:creationId xmlns:a16="http://schemas.microsoft.com/office/drawing/2014/main" xmlns="" id="{9A7C840A-F1A9-4AB1-A11C-E9C0E3C350F4}"/>
                    </a:ext>
                  </a:extLst>
                </p:cNvPr>
                <p:cNvGrpSpPr/>
                <p:nvPr/>
              </p:nvGrpSpPr>
              <p:grpSpPr>
                <a:xfrm>
                  <a:off x="3768536" y="4115798"/>
                  <a:ext cx="2671776" cy="1103649"/>
                  <a:chOff x="3621638" y="2382781"/>
                  <a:chExt cx="2671776" cy="1145711"/>
                </a:xfrm>
              </p:grpSpPr>
              <p:sp>
                <p:nvSpPr>
                  <p:cNvPr id="47" name="모서리가 둥근 직사각형 38">
                    <a:extLst>
                      <a:ext uri="{FF2B5EF4-FFF2-40B4-BE49-F238E27FC236}">
                        <a16:creationId xmlns:a16="http://schemas.microsoft.com/office/drawing/2014/main" xmlns="" id="{90BF2264-FEA7-40C7-80A9-59103947C8EF}"/>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48" name="모서리가 둥근 직사각형 39">
                    <a:extLst>
                      <a:ext uri="{FF2B5EF4-FFF2-40B4-BE49-F238E27FC236}">
                        <a16:creationId xmlns:a16="http://schemas.microsoft.com/office/drawing/2014/main" xmlns="" id="{C79592E5-5CD8-44CB-861B-E36A433B81D5}"/>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sp>
              <p:nvSpPr>
                <p:cNvPr id="49" name="직사각형 48">
                  <a:extLst>
                    <a:ext uri="{FF2B5EF4-FFF2-40B4-BE49-F238E27FC236}">
                      <a16:creationId xmlns:a16="http://schemas.microsoft.com/office/drawing/2014/main" xmlns="" id="{2C6FB0A0-54AF-4F2B-8EBE-1ACA1B05F49E}"/>
                    </a:ext>
                  </a:extLst>
                </p:cNvPr>
                <p:cNvSpPr/>
                <p:nvPr/>
              </p:nvSpPr>
              <p:spPr>
                <a:xfrm>
                  <a:off x="3918856" y="4446086"/>
                  <a:ext cx="2466511"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Logarithmic Time</a:t>
                  </a:r>
                  <a:endParaRPr lang="ko-KR" altLang="en-US" sz="2000" b="1" dirty="0">
                    <a:solidFill>
                      <a:srgbClr val="0D0D0D"/>
                    </a:solidFill>
                    <a:latin typeface="SamsungOne 700" panose="020B0803030303020204" pitchFamily="34" charset="0"/>
                  </a:endParaRPr>
                </a:p>
              </p:txBody>
            </p:sp>
          </p:grpSp>
          <p:grpSp>
            <p:nvGrpSpPr>
              <p:cNvPr id="3" name="그룹 2"/>
              <p:cNvGrpSpPr/>
              <p:nvPr/>
            </p:nvGrpSpPr>
            <p:grpSpPr>
              <a:xfrm>
                <a:off x="3635185" y="3329961"/>
                <a:ext cx="2671776" cy="1103649"/>
                <a:chOff x="5154602" y="2731820"/>
                <a:chExt cx="2671776" cy="1103649"/>
              </a:xfrm>
            </p:grpSpPr>
            <p:grpSp>
              <p:nvGrpSpPr>
                <p:cNvPr id="54" name="그룹 53">
                  <a:extLst>
                    <a:ext uri="{FF2B5EF4-FFF2-40B4-BE49-F238E27FC236}">
                      <a16:creationId xmlns:a16="http://schemas.microsoft.com/office/drawing/2014/main" xmlns="" id="{49990BC3-00AF-4128-A255-8B5C37F72DA0}"/>
                    </a:ext>
                  </a:extLst>
                </p:cNvPr>
                <p:cNvGrpSpPr/>
                <p:nvPr/>
              </p:nvGrpSpPr>
              <p:grpSpPr>
                <a:xfrm>
                  <a:off x="5154602" y="2731820"/>
                  <a:ext cx="2671776" cy="1103649"/>
                  <a:chOff x="3621638" y="2382781"/>
                  <a:chExt cx="2671776" cy="1145711"/>
                </a:xfrm>
              </p:grpSpPr>
              <p:sp>
                <p:nvSpPr>
                  <p:cNvPr id="55" name="모서리가 둥근 직사각형 25">
                    <a:extLst>
                      <a:ext uri="{FF2B5EF4-FFF2-40B4-BE49-F238E27FC236}">
                        <a16:creationId xmlns:a16="http://schemas.microsoft.com/office/drawing/2014/main" xmlns="" id="{5BB28E43-4D0C-4A77-AFE6-66916E6D5195}"/>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56" name="모서리가 둥근 직사각형 26">
                    <a:extLst>
                      <a:ext uri="{FF2B5EF4-FFF2-40B4-BE49-F238E27FC236}">
                        <a16:creationId xmlns:a16="http://schemas.microsoft.com/office/drawing/2014/main" xmlns="" id="{DE7B239F-F186-4849-8AC1-ACA12A84909B}"/>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sp>
              <p:nvSpPr>
                <p:cNvPr id="57" name="직사각형 56">
                  <a:extLst>
                    <a:ext uri="{FF2B5EF4-FFF2-40B4-BE49-F238E27FC236}">
                      <a16:creationId xmlns:a16="http://schemas.microsoft.com/office/drawing/2014/main" xmlns="" id="{CA7D11C6-4173-4C9A-BD50-0B5E764975D7}"/>
                    </a:ext>
                  </a:extLst>
                </p:cNvPr>
                <p:cNvSpPr/>
                <p:nvPr/>
              </p:nvSpPr>
              <p:spPr>
                <a:xfrm>
                  <a:off x="5237278" y="3012149"/>
                  <a:ext cx="2582751"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Binary Search</a:t>
                  </a:r>
                  <a:endParaRPr lang="ko-KR" altLang="en-US" sz="2000" b="1" dirty="0">
                    <a:solidFill>
                      <a:srgbClr val="0D0D0D"/>
                    </a:solidFill>
                    <a:latin typeface="SamsungOne 700" panose="020B0803030303020204" pitchFamily="34" charset="0"/>
                  </a:endParaRPr>
                </a:p>
              </p:txBody>
            </p:sp>
          </p:grpSp>
          <p:grpSp>
            <p:nvGrpSpPr>
              <p:cNvPr id="2" name="그룹 1"/>
              <p:cNvGrpSpPr/>
              <p:nvPr/>
            </p:nvGrpSpPr>
            <p:grpSpPr>
              <a:xfrm>
                <a:off x="769946" y="3329961"/>
                <a:ext cx="2671776" cy="1103649"/>
                <a:chOff x="2091764" y="2733329"/>
                <a:chExt cx="2671776" cy="1103649"/>
              </a:xfrm>
            </p:grpSpPr>
            <p:grpSp>
              <p:nvGrpSpPr>
                <p:cNvPr id="51" name="그룹 50">
                  <a:extLst>
                    <a:ext uri="{FF2B5EF4-FFF2-40B4-BE49-F238E27FC236}">
                      <a16:creationId xmlns:a16="http://schemas.microsoft.com/office/drawing/2014/main" xmlns="" id="{16BE0CF3-790A-4325-9C3A-D1CC9C939105}"/>
                    </a:ext>
                  </a:extLst>
                </p:cNvPr>
                <p:cNvGrpSpPr/>
                <p:nvPr/>
              </p:nvGrpSpPr>
              <p:grpSpPr>
                <a:xfrm>
                  <a:off x="2091764" y="2733329"/>
                  <a:ext cx="2671776" cy="1103649"/>
                  <a:chOff x="558800" y="2384290"/>
                  <a:chExt cx="2671776" cy="1145711"/>
                </a:xfrm>
              </p:grpSpPr>
              <p:sp>
                <p:nvSpPr>
                  <p:cNvPr id="52" name="모서리가 둥근 직사각형 21">
                    <a:extLst>
                      <a:ext uri="{FF2B5EF4-FFF2-40B4-BE49-F238E27FC236}">
                        <a16:creationId xmlns:a16="http://schemas.microsoft.com/office/drawing/2014/main" xmlns="" id="{43CEEC27-2B22-44F8-A8C7-DCC6D124C079}"/>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53" name="모서리가 둥근 직사각형 22">
                    <a:extLst>
                      <a:ext uri="{FF2B5EF4-FFF2-40B4-BE49-F238E27FC236}">
                        <a16:creationId xmlns:a16="http://schemas.microsoft.com/office/drawing/2014/main" xmlns="" id="{1CE42FD9-24FD-4A50-8150-9F9D2F688230}"/>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sp>
              <p:nvSpPr>
                <p:cNvPr id="58" name="직사각형 57">
                  <a:extLst>
                    <a:ext uri="{FF2B5EF4-FFF2-40B4-BE49-F238E27FC236}">
                      <a16:creationId xmlns:a16="http://schemas.microsoft.com/office/drawing/2014/main" xmlns="" id="{D934012C-289A-4F36-B487-A19EB6D50441}"/>
                    </a:ext>
                  </a:extLst>
                </p:cNvPr>
                <p:cNvSpPr/>
                <p:nvPr/>
              </p:nvSpPr>
              <p:spPr>
                <a:xfrm>
                  <a:off x="2576482" y="3040724"/>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Searching</a:t>
                  </a:r>
                </a:p>
                <a:p>
                  <a:pPr algn="ctr"/>
                  <a:r>
                    <a:rPr lang="en-US" altLang="ko-KR" sz="2000" b="1" dirty="0">
                      <a:solidFill>
                        <a:srgbClr val="0D0D0D"/>
                      </a:solidFill>
                      <a:latin typeface="SamsungOne 700" panose="020B0803030303020204" pitchFamily="34" charset="0"/>
                    </a:rPr>
                    <a:t>Problem</a:t>
                  </a:r>
                  <a:endParaRPr lang="ko-KR" altLang="en-US" sz="2000" b="1" dirty="0">
                    <a:solidFill>
                      <a:srgbClr val="0D0D0D"/>
                    </a:solidFill>
                    <a:latin typeface="SamsungOne 700" panose="020B0803030303020204" pitchFamily="34" charset="0"/>
                  </a:endParaRPr>
                </a:p>
              </p:txBody>
            </p:sp>
          </p:grpSp>
        </p:grpSp>
      </p:grpSp>
      <p:sp>
        <p:nvSpPr>
          <p:cNvPr id="21" name="직사각형 20">
            <a:extLst>
              <a:ext uri="{FF2B5EF4-FFF2-40B4-BE49-F238E27FC236}">
                <a16:creationId xmlns:a16="http://schemas.microsoft.com/office/drawing/2014/main" xmlns="" id="{9842C3F1-A725-44EC-B8E2-3A11D194A6B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Tree>
    <p:extLst>
      <p:ext uri="{BB962C8B-B14F-4D97-AF65-F5344CB8AC3E}">
        <p14:creationId xmlns:p14="http://schemas.microsoft.com/office/powerpoint/2010/main" val="119314708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dirty="0">
                <a:solidFill>
                  <a:prstClr val="white"/>
                </a:solidFill>
                <a:latin typeface="Samsung Sharp Sans" pitchFamily="2" charset="0"/>
                <a:ea typeface="Samsung Sharp Sans" pitchFamily="2" charset="0"/>
                <a:cs typeface="Samsung Sharp Sans" pitchFamily="2" charset="0"/>
              </a:rPr>
              <a:t>Mission</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4718598" cy="276999"/>
            <a:chOff x="558800" y="1148583"/>
            <a:chExt cx="4718598" cy="276999"/>
          </a:xfrm>
        </p:grpSpPr>
        <p:sp>
          <p:nvSpPr>
            <p:cNvPr id="13"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25.</a:t>
              </a:r>
            </a:p>
          </p:txBody>
        </p:sp>
        <p:sp>
          <p:nvSpPr>
            <p:cNvPr id="14" name="직사각형 13">
              <a:extLst>
                <a:ext uri="{FF2B5EF4-FFF2-40B4-BE49-F238E27FC236}">
                  <a16:creationId xmlns:a16="http://schemas.microsoft.com/office/drawing/2014/main" xmlns="" id="{B640FC7E-A899-44A0-93CD-28A2FA14072E}"/>
                </a:ext>
              </a:extLst>
            </p:cNvPr>
            <p:cNvSpPr/>
            <p:nvPr/>
          </p:nvSpPr>
          <p:spPr>
            <a:xfrm>
              <a:off x="1402744" y="1148583"/>
              <a:ext cx="38746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b="1" dirty="0">
                  <a:solidFill>
                    <a:prstClr val="black"/>
                  </a:solidFill>
                  <a:latin typeface="Samsung Sharp Sans" pitchFamily="2" charset="0"/>
                  <a:ea typeface="Samsung Sharp Sans" pitchFamily="2" charset="0"/>
                  <a:cs typeface="Samsung Sharp Sans" pitchFamily="2" charset="0"/>
                </a:rPr>
                <a:t>Binary Search</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85428617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4">
            <a:extLst>
              <a:ext uri="{FF2B5EF4-FFF2-40B4-BE49-F238E27FC236}">
                <a16:creationId xmlns:a16="http://schemas.microsoft.com/office/drawing/2014/main" xmlns="" id="{DC0622A7-AD42-4051-ACDE-02B3B6050D66}"/>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직사각형 11">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4" name="직사각형 13">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23" name="직사각형 22">
            <a:extLst>
              <a:ext uri="{FF2B5EF4-FFF2-40B4-BE49-F238E27FC236}">
                <a16:creationId xmlns:a16="http://schemas.microsoft.com/office/drawing/2014/main" xmlns="" id="{F1B12DA7-C15F-4B00-8AB3-088BA5E0B6A4}"/>
              </a:ext>
            </a:extLst>
          </p:cNvPr>
          <p:cNvSpPr/>
          <p:nvPr/>
        </p:nvSpPr>
        <p:spPr>
          <a:xfrm>
            <a:off x="4537624" y="2178114"/>
            <a:ext cx="4930376" cy="2210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Let’s participate in the egg dropping challenge again.</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the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last</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challenge,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there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was</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only</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one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egg,</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so</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we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tried</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to</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calculate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the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highest</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floor</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where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the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egg</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does</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not</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break</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for</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the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first</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time.</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ndParaRP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This</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time,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there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are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sufficient</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number</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of</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eggs,</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meaning</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that</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you</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can</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keep</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doing</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experiments</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regardless</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of</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breaking</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eggs.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there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are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sufficient</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eggs,</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the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egg</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dropping</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problem</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can</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be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more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effectively</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solved</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compared</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to</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the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sequential</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search.</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Try</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to</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solve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the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egg</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dropping</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problem</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with</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binary</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search.</a:t>
            </a:r>
          </a:p>
        </p:txBody>
      </p:sp>
      <p:grpSp>
        <p:nvGrpSpPr>
          <p:cNvPr id="15" name="그룹 14"/>
          <p:cNvGrpSpPr/>
          <p:nvPr/>
        </p:nvGrpSpPr>
        <p:grpSpPr>
          <a:xfrm>
            <a:off x="361950" y="1322141"/>
            <a:ext cx="9106050" cy="743069"/>
            <a:chOff x="361950" y="1220103"/>
            <a:chExt cx="9106050" cy="743069"/>
          </a:xfrm>
        </p:grpSpPr>
        <p:sp>
          <p:nvSpPr>
            <p:cNvPr id="16" name="직사각형 15">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8" name="TextBox 17">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Egg dropping challenge revisited</a:t>
              </a:r>
            </a:p>
          </p:txBody>
        </p:sp>
      </p:grpSp>
      <p:grpSp>
        <p:nvGrpSpPr>
          <p:cNvPr id="24" name="그룹 23"/>
          <p:cNvGrpSpPr/>
          <p:nvPr/>
        </p:nvGrpSpPr>
        <p:grpSpPr>
          <a:xfrm>
            <a:off x="463015" y="2183753"/>
            <a:ext cx="3923355" cy="3547127"/>
            <a:chOff x="463015" y="2121878"/>
            <a:chExt cx="4049350" cy="3661040"/>
          </a:xfrm>
        </p:grpSpPr>
        <p:pic>
          <p:nvPicPr>
            <p:cNvPr id="25" name="Picture 2">
              <a:extLst>
                <a:ext uri="{FF2B5EF4-FFF2-40B4-BE49-F238E27FC236}">
                  <a16:creationId xmlns:a16="http://schemas.microsoft.com/office/drawing/2014/main" xmlns="" id="{32EC08A6-FE76-4E97-B407-E162C67C5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183913" y="2762467"/>
              <a:ext cx="2054345" cy="2052466"/>
            </a:xfrm>
            <a:prstGeom prst="rect">
              <a:avLst/>
            </a:prstGeom>
            <a:noFill/>
            <a:extLst>
              <a:ext uri="{909E8E84-426E-40DD-AFC4-6F175D3DCCD1}">
                <a14:hiddenFill xmlns:a14="http://schemas.microsoft.com/office/drawing/2010/main">
                  <a:solidFill>
                    <a:srgbClr val="FFFFFF"/>
                  </a:solidFill>
                </a14:hiddenFill>
              </a:ext>
            </a:extLst>
          </p:spPr>
        </p:pic>
        <p:sp>
          <p:nvSpPr>
            <p:cNvPr id="26" name="직사각형 25">
              <a:extLst>
                <a:ext uri="{FF2B5EF4-FFF2-40B4-BE49-F238E27FC236}">
                  <a16:creationId xmlns:a16="http://schemas.microsoft.com/office/drawing/2014/main" xmlns="" id="{90185711-4438-4E16-8071-3F7B42576E0D}"/>
                </a:ext>
              </a:extLst>
            </p:cNvPr>
            <p:cNvSpPr/>
            <p:nvPr/>
          </p:nvSpPr>
          <p:spPr>
            <a:xfrm>
              <a:off x="463015" y="2121878"/>
              <a:ext cx="4049350" cy="366104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7" name="그림 26"/>
            <p:cNvPicPr>
              <a:picLocks noChangeAspect="1"/>
            </p:cNvPicPr>
            <p:nvPr/>
          </p:nvPicPr>
          <p:blipFill>
            <a:blip r:embed="rId3"/>
            <a:stretch>
              <a:fillRect/>
            </a:stretch>
          </p:blipFill>
          <p:spPr>
            <a:xfrm>
              <a:off x="541020" y="2144597"/>
              <a:ext cx="1950720" cy="3613265"/>
            </a:xfrm>
            <a:prstGeom prst="rect">
              <a:avLst/>
            </a:prstGeom>
          </p:spPr>
        </p:pic>
      </p:grpSp>
    </p:spTree>
    <p:extLst>
      <p:ext uri="{BB962C8B-B14F-4D97-AF65-F5344CB8AC3E}">
        <p14:creationId xmlns:p14="http://schemas.microsoft.com/office/powerpoint/2010/main" val="98507507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직사각형 36">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40" name="직사각형 39">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45" name="직사각형 44">
            <a:extLst>
              <a:ext uri="{FF2B5EF4-FFF2-40B4-BE49-F238E27FC236}">
                <a16:creationId xmlns:a16="http://schemas.microsoft.com/office/drawing/2014/main" xmlns="" id="{F1B12DA7-C15F-4B00-8AB3-088BA5E0B6A4}"/>
              </a:ext>
            </a:extLst>
          </p:cNvPr>
          <p:cNvSpPr/>
          <p:nvPr/>
        </p:nvSpPr>
        <p:spPr>
          <a:xfrm>
            <a:off x="4532039" y="2178114"/>
            <a:ext cx="4935961" cy="28110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the building’s highest floor and the </a:t>
            </a:r>
            <a:r>
              <a:rPr lang="en-US" altLang="ko-KR" sz="1300" dirty="0" smtClean="0">
                <a:solidFill>
                  <a:prstClr val="black">
                    <a:lumMod val="85000"/>
                    <a:lumOff val="15000"/>
                  </a:prstClr>
                </a:solidFill>
                <a:latin typeface="SamsungOne 400" panose="020B0503030303020204" pitchFamily="34" charset="0"/>
              </a:rPr>
              <a:t>lowest </a:t>
            </a:r>
            <a:r>
              <a:rPr lang="en-US" altLang="ko-KR" sz="1300" dirty="0">
                <a:solidFill>
                  <a:prstClr val="black">
                    <a:lumMod val="85000"/>
                    <a:lumOff val="15000"/>
                  </a:prstClr>
                </a:solidFill>
                <a:latin typeface="SamsungOne 400" panose="020B0503030303020204" pitchFamily="34" charset="0"/>
              </a:rPr>
              <a:t>floor where the egg breaks are given, find the highest floor where the egg does not break.</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Since there are infinite eggs, assume that you can continue experimenting even if eggs break.</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you can continue experimenting even if eggs break, if an egg breaks at the mid-floor of the building, then the solution will be downstairs. Likewise, if an egg does not break at the mid-floor of the building, then the solution will be upstairs.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Apply the same method to halve the space for finding the solution.</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This kind of method is called binary search.</a:t>
            </a:r>
          </a:p>
        </p:txBody>
      </p:sp>
      <p:grpSp>
        <p:nvGrpSpPr>
          <p:cNvPr id="11" name="그룹 10"/>
          <p:cNvGrpSpPr/>
          <p:nvPr/>
        </p:nvGrpSpPr>
        <p:grpSpPr>
          <a:xfrm>
            <a:off x="361950" y="1322141"/>
            <a:ext cx="9106050" cy="743069"/>
            <a:chOff x="361950" y="1220103"/>
            <a:chExt cx="9106050" cy="743069"/>
          </a:xfrm>
        </p:grpSpPr>
        <p:sp>
          <p:nvSpPr>
            <p:cNvPr id="12" name="직사각형 11">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3" name="TextBox 12">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Egg dropping problem with infinite eggs</a:t>
              </a:r>
            </a:p>
          </p:txBody>
        </p:sp>
      </p:grpSp>
      <p:grpSp>
        <p:nvGrpSpPr>
          <p:cNvPr id="7" name="그룹 6"/>
          <p:cNvGrpSpPr/>
          <p:nvPr/>
        </p:nvGrpSpPr>
        <p:grpSpPr>
          <a:xfrm>
            <a:off x="463015" y="2128282"/>
            <a:ext cx="4040233" cy="3429342"/>
            <a:chOff x="463015" y="2128282"/>
            <a:chExt cx="4040233" cy="3429342"/>
          </a:xfrm>
        </p:grpSpPr>
        <p:grpSp>
          <p:nvGrpSpPr>
            <p:cNvPr id="2" name="그룹 1"/>
            <p:cNvGrpSpPr/>
            <p:nvPr/>
          </p:nvGrpSpPr>
          <p:grpSpPr>
            <a:xfrm>
              <a:off x="463015" y="2128282"/>
              <a:ext cx="4040233" cy="3429342"/>
              <a:chOff x="463015" y="2049676"/>
              <a:chExt cx="4179957" cy="3547939"/>
            </a:xfrm>
          </p:grpSpPr>
          <p:pic>
            <p:nvPicPr>
              <p:cNvPr id="2050" name="Picture 2">
                <a:extLst>
                  <a:ext uri="{FF2B5EF4-FFF2-40B4-BE49-F238E27FC236}">
                    <a16:creationId xmlns:a16="http://schemas.microsoft.com/office/drawing/2014/main" xmlns="" id="{3F611CCF-DB5A-45D8-8F7E-C8512C99F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933" y="2049676"/>
                <a:ext cx="2437039" cy="3547939"/>
              </a:xfrm>
              <a:prstGeom prst="rect">
                <a:avLst/>
              </a:prstGeom>
              <a:noFill/>
              <a:extLst>
                <a:ext uri="{909E8E84-426E-40DD-AFC4-6F175D3DCCD1}">
                  <a14:hiddenFill xmlns:a14="http://schemas.microsoft.com/office/drawing/2010/main">
                    <a:solidFill>
                      <a:srgbClr val="FFFFFF"/>
                    </a:solidFill>
                  </a14:hiddenFill>
                </a:ext>
              </a:extLst>
            </p:spPr>
          </p:pic>
          <p:sp>
            <p:nvSpPr>
              <p:cNvPr id="43" name="직사각형 42">
                <a:extLst>
                  <a:ext uri="{FF2B5EF4-FFF2-40B4-BE49-F238E27FC236}">
                    <a16:creationId xmlns:a16="http://schemas.microsoft.com/office/drawing/2014/main" xmlns="" id="{90185711-4438-4E16-8071-3F7B42576E0D}"/>
                  </a:ext>
                </a:extLst>
              </p:cNvPr>
              <p:cNvSpPr/>
              <p:nvPr/>
            </p:nvSpPr>
            <p:spPr>
              <a:xfrm>
                <a:off x="463015" y="2083777"/>
                <a:ext cx="4079168" cy="351383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x</a:t>
                </a:r>
                <a:endParaRPr lang="ko-KR" altLang="en-US" dirty="0"/>
              </a:p>
            </p:txBody>
          </p:sp>
        </p:grpSp>
        <p:sp>
          <p:nvSpPr>
            <p:cNvPr id="4" name="TextBox 3"/>
            <p:cNvSpPr txBox="1"/>
            <p:nvPr/>
          </p:nvSpPr>
          <p:spPr>
            <a:xfrm>
              <a:off x="3485720" y="3003227"/>
              <a:ext cx="740908" cy="307777"/>
            </a:xfrm>
            <a:prstGeom prst="rect">
              <a:avLst/>
            </a:prstGeom>
            <a:solidFill>
              <a:srgbClr val="000000"/>
            </a:solidFill>
          </p:spPr>
          <p:txBody>
            <a:bodyPr wrap="none" rtlCol="0">
              <a:spAutoFit/>
            </a:bodyPr>
            <a:lstStyle/>
            <a:p>
              <a:pPr defTabSz="-45199300"/>
              <a:r>
                <a:rPr lang="en-US" altLang="ko-KR" sz="1400" b="1" dirty="0">
                  <a:solidFill>
                    <a:schemeClr val="bg1"/>
                  </a:solidFill>
                  <a:latin typeface="SamsungOne 400" panose="020B0503030303020204" pitchFamily="34" charset="0"/>
                  <a:ea typeface="SamsungOne 400" panose="020B0503030303020204" pitchFamily="34" charset="0"/>
                  <a:cs typeface="Samsung Sharp Sans" pitchFamily="2" charset="0"/>
                </a:rPr>
                <a:t>Floor n</a:t>
              </a:r>
              <a:endParaRPr lang="ko-KR" altLang="en-US" sz="1400" b="1" dirty="0">
                <a:solidFill>
                  <a:schemeClr val="bg1"/>
                </a:solidFill>
                <a:latin typeface="SamsungOne 400" panose="020B0503030303020204" pitchFamily="34" charset="0"/>
                <a:ea typeface="Samsung Sharp Sans" pitchFamily="2" charset="0"/>
                <a:cs typeface="Samsung Sharp Sans" pitchFamily="2" charset="0"/>
              </a:endParaRPr>
            </a:p>
          </p:txBody>
        </p:sp>
        <p:pic>
          <p:nvPicPr>
            <p:cNvPr id="5" name="그림 4"/>
            <p:cNvPicPr>
              <a:picLocks noChangeAspect="1"/>
            </p:cNvPicPr>
            <p:nvPr/>
          </p:nvPicPr>
          <p:blipFill rotWithShape="1">
            <a:blip r:embed="rId3"/>
            <a:srcRect l="3123" t="2494" r="2080" b="2248"/>
            <a:stretch/>
          </p:blipFill>
          <p:spPr>
            <a:xfrm>
              <a:off x="2186308" y="3857539"/>
              <a:ext cx="683621" cy="673210"/>
            </a:xfrm>
            <a:prstGeom prst="ellipse">
              <a:avLst/>
            </a:prstGeom>
          </p:spPr>
        </p:pic>
        <p:pic>
          <p:nvPicPr>
            <p:cNvPr id="15" name="Picture 2" descr="Egg Dropping Problem – Programming ASAP">
              <a:extLst>
                <a:ext uri="{FF2B5EF4-FFF2-40B4-BE49-F238E27FC236}">
                  <a16:creationId xmlns:a16="http://schemas.microsoft.com/office/drawing/2014/main" xmlns="" id="{0859C94C-1348-4E91-9339-2369E32BB3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226" y="4482623"/>
              <a:ext cx="1575451" cy="1008007"/>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5"/>
            <a:stretch>
              <a:fillRect/>
            </a:stretch>
          </p:blipFill>
          <p:spPr>
            <a:xfrm>
              <a:off x="3033641" y="4148653"/>
              <a:ext cx="252699" cy="316673"/>
            </a:xfrm>
            <a:prstGeom prst="rect">
              <a:avLst/>
            </a:prstGeom>
          </p:spPr>
        </p:pic>
      </p:grpSp>
    </p:spTree>
    <p:extLst>
      <p:ext uri="{BB962C8B-B14F-4D97-AF65-F5344CB8AC3E}">
        <p14:creationId xmlns:p14="http://schemas.microsoft.com/office/powerpoint/2010/main" val="1624539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2431369" y="3074499"/>
            <a:ext cx="5008238" cy="3115278"/>
            <a:chOff x="2431369" y="3074499"/>
            <a:chExt cx="5008238" cy="3115278"/>
          </a:xfrm>
        </p:grpSpPr>
        <p:sp>
          <p:nvSpPr>
            <p:cNvPr id="3" name="직사각형 2">
              <a:extLst>
                <a:ext uri="{FF2B5EF4-FFF2-40B4-BE49-F238E27FC236}">
                  <a16:creationId xmlns:a16="http://schemas.microsoft.com/office/drawing/2014/main" xmlns="" id="{2DA9A384-4C91-4430-BFB6-179BAF2F5453}"/>
                </a:ext>
              </a:extLst>
            </p:cNvPr>
            <p:cNvSpPr/>
            <p:nvPr/>
          </p:nvSpPr>
          <p:spPr>
            <a:xfrm>
              <a:off x="4647701" y="5961178"/>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4" name="직사각형 3">
              <a:extLst>
                <a:ext uri="{FF2B5EF4-FFF2-40B4-BE49-F238E27FC236}">
                  <a16:creationId xmlns:a16="http://schemas.microsoft.com/office/drawing/2014/main" xmlns="" id="{C5AF801A-56D1-442F-9131-2AFA7B063313}"/>
                </a:ext>
              </a:extLst>
            </p:cNvPr>
            <p:cNvSpPr/>
            <p:nvPr/>
          </p:nvSpPr>
          <p:spPr>
            <a:xfrm>
              <a:off x="4647701" y="564743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5" name="직사각형 4">
              <a:extLst>
                <a:ext uri="{FF2B5EF4-FFF2-40B4-BE49-F238E27FC236}">
                  <a16:creationId xmlns:a16="http://schemas.microsoft.com/office/drawing/2014/main" xmlns="" id="{691D4070-E7B4-4D5F-946E-90282ABD917F}"/>
                </a:ext>
              </a:extLst>
            </p:cNvPr>
            <p:cNvSpPr/>
            <p:nvPr/>
          </p:nvSpPr>
          <p:spPr>
            <a:xfrm>
              <a:off x="4647701" y="5333690"/>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6" name="직사각형 5">
              <a:extLst>
                <a:ext uri="{FF2B5EF4-FFF2-40B4-BE49-F238E27FC236}">
                  <a16:creationId xmlns:a16="http://schemas.microsoft.com/office/drawing/2014/main" xmlns="" id="{7D847A05-FB05-47B0-9B01-8750ED268EED}"/>
                </a:ext>
              </a:extLst>
            </p:cNvPr>
            <p:cNvSpPr/>
            <p:nvPr/>
          </p:nvSpPr>
          <p:spPr>
            <a:xfrm>
              <a:off x="4647701" y="5019946"/>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7" name="직사각형 6">
              <a:extLst>
                <a:ext uri="{FF2B5EF4-FFF2-40B4-BE49-F238E27FC236}">
                  <a16:creationId xmlns:a16="http://schemas.microsoft.com/office/drawing/2014/main" xmlns="" id="{9DC48ADD-06E9-4A8E-B538-492324FBB5F8}"/>
                </a:ext>
              </a:extLst>
            </p:cNvPr>
            <p:cNvSpPr/>
            <p:nvPr/>
          </p:nvSpPr>
          <p:spPr>
            <a:xfrm>
              <a:off x="4647701" y="4706202"/>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8" name="직사각형 7">
              <a:extLst>
                <a:ext uri="{FF2B5EF4-FFF2-40B4-BE49-F238E27FC236}">
                  <a16:creationId xmlns:a16="http://schemas.microsoft.com/office/drawing/2014/main" xmlns="" id="{FF61686C-EFEB-4C2A-A839-EADBF3ED3C04}"/>
                </a:ext>
              </a:extLst>
            </p:cNvPr>
            <p:cNvSpPr/>
            <p:nvPr/>
          </p:nvSpPr>
          <p:spPr>
            <a:xfrm>
              <a:off x="4647701" y="4392458"/>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6</a:t>
              </a:r>
              <a:endParaRPr lang="ko-KR" altLang="en-US" sz="1300" dirty="0">
                <a:solidFill>
                  <a:schemeClr val="tx1"/>
                </a:solidFill>
                <a:latin typeface="SamsungOne 400" panose="020B0503030303020204" pitchFamily="34" charset="0"/>
              </a:endParaRPr>
            </a:p>
          </p:txBody>
        </p:sp>
        <p:sp>
          <p:nvSpPr>
            <p:cNvPr id="9" name="직사각형 8">
              <a:extLst>
                <a:ext uri="{FF2B5EF4-FFF2-40B4-BE49-F238E27FC236}">
                  <a16:creationId xmlns:a16="http://schemas.microsoft.com/office/drawing/2014/main" xmlns="" id="{49C2A886-2928-480E-8DEF-617317FBB90B}"/>
                </a:ext>
              </a:extLst>
            </p:cNvPr>
            <p:cNvSpPr/>
            <p:nvPr/>
          </p:nvSpPr>
          <p:spPr>
            <a:xfrm>
              <a:off x="4647701" y="4078714"/>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7</a:t>
              </a:r>
              <a:endParaRPr lang="ko-KR" altLang="en-US" sz="1300" dirty="0">
                <a:solidFill>
                  <a:schemeClr val="bg1"/>
                </a:solidFill>
                <a:latin typeface="SamsungOne 400" panose="020B0503030303020204" pitchFamily="34" charset="0"/>
              </a:endParaRPr>
            </a:p>
          </p:txBody>
        </p:sp>
        <p:sp>
          <p:nvSpPr>
            <p:cNvPr id="10" name="직사각형 9">
              <a:extLst>
                <a:ext uri="{FF2B5EF4-FFF2-40B4-BE49-F238E27FC236}">
                  <a16:creationId xmlns:a16="http://schemas.microsoft.com/office/drawing/2014/main" xmlns="" id="{51ED4690-CD1A-46F0-927F-C99AD4CCCCBD}"/>
                </a:ext>
              </a:extLst>
            </p:cNvPr>
            <p:cNvSpPr/>
            <p:nvPr/>
          </p:nvSpPr>
          <p:spPr>
            <a:xfrm>
              <a:off x="4647701" y="3764970"/>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8</a:t>
              </a:r>
              <a:endParaRPr lang="ko-KR" altLang="en-US" sz="1300" dirty="0">
                <a:solidFill>
                  <a:schemeClr val="bg1"/>
                </a:solidFill>
                <a:latin typeface="SamsungOne 400" panose="020B0503030303020204" pitchFamily="34" charset="0"/>
              </a:endParaRPr>
            </a:p>
          </p:txBody>
        </p:sp>
        <p:sp>
          <p:nvSpPr>
            <p:cNvPr id="11" name="직사각형 10">
              <a:extLst>
                <a:ext uri="{FF2B5EF4-FFF2-40B4-BE49-F238E27FC236}">
                  <a16:creationId xmlns:a16="http://schemas.microsoft.com/office/drawing/2014/main" xmlns="" id="{1DC431B5-7EB0-4AC9-99EA-73E551D1B7A7}"/>
                </a:ext>
              </a:extLst>
            </p:cNvPr>
            <p:cNvSpPr/>
            <p:nvPr/>
          </p:nvSpPr>
          <p:spPr>
            <a:xfrm>
              <a:off x="4647701" y="3451226"/>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9</a:t>
              </a:r>
              <a:endParaRPr lang="ko-KR" altLang="en-US" sz="1300" dirty="0">
                <a:solidFill>
                  <a:schemeClr val="bg1"/>
                </a:solidFill>
                <a:latin typeface="SamsungOne 400" panose="020B0503030303020204" pitchFamily="34" charset="0"/>
              </a:endParaRPr>
            </a:p>
          </p:txBody>
        </p:sp>
        <p:sp>
          <p:nvSpPr>
            <p:cNvPr id="12" name="직사각형 11">
              <a:extLst>
                <a:ext uri="{FF2B5EF4-FFF2-40B4-BE49-F238E27FC236}">
                  <a16:creationId xmlns:a16="http://schemas.microsoft.com/office/drawing/2014/main" xmlns="" id="{0FC5B6FF-3B8B-4AD0-8989-34795E99A533}"/>
                </a:ext>
              </a:extLst>
            </p:cNvPr>
            <p:cNvSpPr/>
            <p:nvPr/>
          </p:nvSpPr>
          <p:spPr>
            <a:xfrm>
              <a:off x="4647701" y="3137482"/>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F1E38737-8A8E-4AE9-846D-B04C2FD5E250}"/>
                </a:ext>
              </a:extLst>
            </p:cNvPr>
            <p:cNvSpPr/>
            <p:nvPr/>
          </p:nvSpPr>
          <p:spPr>
            <a:xfrm>
              <a:off x="2431369" y="3074499"/>
              <a:ext cx="87166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height</a:t>
              </a:r>
              <a:endParaRPr lang="ko-KR" altLang="en-US" sz="1300" dirty="0">
                <a:solidFill>
                  <a:srgbClr val="193EB0"/>
                </a:solidFill>
                <a:latin typeface="SamsungOne 400" panose="020B0503030303020204" pitchFamily="34" charset="0"/>
              </a:endParaRPr>
            </a:p>
          </p:txBody>
        </p:sp>
        <p:cxnSp>
          <p:nvCxnSpPr>
            <p:cNvPr id="17" name="직선 연결선 16">
              <a:extLst>
                <a:ext uri="{FF2B5EF4-FFF2-40B4-BE49-F238E27FC236}">
                  <a16:creationId xmlns:a16="http://schemas.microsoft.com/office/drawing/2014/main" xmlns="" id="{1C011518-19A9-4FF6-86DC-DA6795987ABA}"/>
                </a:ext>
              </a:extLst>
            </p:cNvPr>
            <p:cNvCxnSpPr>
              <a:cxnSpLocks/>
              <a:stCxn id="12" idx="1"/>
              <a:endCxn id="16" idx="3"/>
            </p:cNvCxnSpPr>
            <p:nvPr/>
          </p:nvCxnSpPr>
          <p:spPr>
            <a:xfrm flipH="1" flipV="1">
              <a:off x="3303036" y="3251781"/>
              <a:ext cx="1344665"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xmlns="" id="{AE2C83BA-F0A7-4091-9C4D-8192364072F1}"/>
                </a:ext>
              </a:extLst>
            </p:cNvPr>
            <p:cNvSpPr/>
            <p:nvPr/>
          </p:nvSpPr>
          <p:spPr>
            <a:xfrm>
              <a:off x="6567940" y="4012230"/>
              <a:ext cx="87166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breaking</a:t>
              </a:r>
              <a:endParaRPr lang="ko-KR" altLang="en-US" sz="1300" dirty="0">
                <a:solidFill>
                  <a:srgbClr val="193EB0"/>
                </a:solidFill>
                <a:latin typeface="SamsungOne 400" panose="020B0503030303020204" pitchFamily="34" charset="0"/>
              </a:endParaRPr>
            </a:p>
          </p:txBody>
        </p:sp>
        <p:cxnSp>
          <p:nvCxnSpPr>
            <p:cNvPr id="22" name="직선 연결선 21">
              <a:extLst>
                <a:ext uri="{FF2B5EF4-FFF2-40B4-BE49-F238E27FC236}">
                  <a16:creationId xmlns:a16="http://schemas.microsoft.com/office/drawing/2014/main" xmlns="" id="{248FE217-6277-4D23-AB20-2FA93C4DDFEF}"/>
                </a:ext>
              </a:extLst>
            </p:cNvPr>
            <p:cNvCxnSpPr>
              <a:cxnSpLocks/>
              <a:endCxn id="21" idx="1"/>
            </p:cNvCxnSpPr>
            <p:nvPr/>
          </p:nvCxnSpPr>
          <p:spPr>
            <a:xfrm flipV="1">
              <a:off x="5258298" y="4189512"/>
              <a:ext cx="1309642"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29" name="직사각형 28">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32" name="직사각형 31">
            <a:extLst>
              <a:ext uri="{FF2B5EF4-FFF2-40B4-BE49-F238E27FC236}">
                <a16:creationId xmlns:a16="http://schemas.microsoft.com/office/drawing/2014/main" xmlns="" id="{90EFA62F-9637-4E5A-AAB1-9E61461D75DD}"/>
              </a:ext>
            </a:extLst>
          </p:cNvPr>
          <p:cNvSpPr/>
          <p:nvPr/>
        </p:nvSpPr>
        <p:spPr>
          <a:xfrm>
            <a:off x="580387" y="2118234"/>
            <a:ext cx="9030751" cy="72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Do an experiment at a building where N=10.</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Assume that dropping an egg at floors lower than the 6</a:t>
            </a:r>
            <a:r>
              <a:rPr lang="en-US" altLang="ko-KR" sz="1300" baseline="30000" dirty="0">
                <a:solidFill>
                  <a:schemeClr val="tx1"/>
                </a:solidFill>
                <a:latin typeface="SamsungOne 400" panose="020B0503030303020204" pitchFamily="34" charset="0"/>
                <a:ea typeface="SamsungOne 400" panose="020B0503030303020204" pitchFamily="34" charset="0"/>
              </a:rPr>
              <a:t>th</a:t>
            </a:r>
            <a:r>
              <a:rPr lang="en-US" altLang="ko-KR" sz="1300" dirty="0">
                <a:solidFill>
                  <a:schemeClr val="tx1"/>
                </a:solidFill>
                <a:latin typeface="SamsungOne 400" panose="020B0503030303020204" pitchFamily="34" charset="0"/>
                <a:ea typeface="SamsungOne 400" panose="020B0503030303020204" pitchFamily="34" charset="0"/>
              </a:rPr>
              <a:t> floor does not break an egg, and dropping it at floors higher than the 7</a:t>
            </a:r>
            <a:r>
              <a:rPr lang="en-US" altLang="ko-KR" sz="1300" baseline="30000" dirty="0">
                <a:solidFill>
                  <a:schemeClr val="tx1"/>
                </a:solidFill>
                <a:latin typeface="SamsungOne 400" panose="020B0503030303020204" pitchFamily="34" charset="0"/>
                <a:ea typeface="SamsungOne 400" panose="020B0503030303020204" pitchFamily="34" charset="0"/>
              </a:rPr>
              <a:t>th</a:t>
            </a:r>
            <a:r>
              <a:rPr lang="en-US" altLang="ko-KR" sz="1300" dirty="0">
                <a:solidFill>
                  <a:schemeClr val="tx1"/>
                </a:solidFill>
                <a:latin typeface="SamsungOne 400" panose="020B0503030303020204" pitchFamily="34" charset="0"/>
                <a:ea typeface="SamsungOne 400" panose="020B0503030303020204" pitchFamily="34" charset="0"/>
              </a:rPr>
              <a:t> floor breaks an egg. </a:t>
            </a:r>
          </a:p>
        </p:txBody>
      </p:sp>
      <p:grpSp>
        <p:nvGrpSpPr>
          <p:cNvPr id="23" name="그룹 22"/>
          <p:cNvGrpSpPr/>
          <p:nvPr/>
        </p:nvGrpSpPr>
        <p:grpSpPr>
          <a:xfrm>
            <a:off x="361950" y="1322141"/>
            <a:ext cx="9106050" cy="743069"/>
            <a:chOff x="361950" y="1220103"/>
            <a:chExt cx="9106050" cy="743069"/>
          </a:xfrm>
        </p:grpSpPr>
        <p:sp>
          <p:nvSpPr>
            <p:cNvPr id="24" name="직사각형 2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25" name="TextBox 2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Egg dropping problem with infinite eggs</a:t>
              </a:r>
            </a:p>
          </p:txBody>
        </p:sp>
      </p:grpSp>
    </p:spTree>
    <p:extLst>
      <p:ext uri="{BB962C8B-B14F-4D97-AF65-F5344CB8AC3E}">
        <p14:creationId xmlns:p14="http://schemas.microsoft.com/office/powerpoint/2010/main" val="31785255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42" name="직사각형 41">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45" name="직사각형 44">
            <a:extLst>
              <a:ext uri="{FF2B5EF4-FFF2-40B4-BE49-F238E27FC236}">
                <a16:creationId xmlns:a16="http://schemas.microsoft.com/office/drawing/2014/main" xmlns="" id="{90EFA62F-9637-4E5A-AAB1-9E61461D75DD}"/>
              </a:ext>
            </a:extLst>
          </p:cNvPr>
          <p:cNvSpPr/>
          <p:nvPr/>
        </p:nvSpPr>
        <p:spPr>
          <a:xfrm>
            <a:off x="580387" y="2118234"/>
            <a:ext cx="9030751"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First, let’s do an experiment at 5</a:t>
            </a:r>
            <a:r>
              <a:rPr lang="en-US" altLang="ko-KR" sz="1300" baseline="30000" dirty="0">
                <a:solidFill>
                  <a:schemeClr val="tx1"/>
                </a:solidFill>
                <a:latin typeface="SamsungOne 400" panose="020B0503030303020204" pitchFamily="34" charset="0"/>
                <a:ea typeface="SamsungOne 400" panose="020B0503030303020204" pitchFamily="34" charset="0"/>
              </a:rPr>
              <a:t>th</a:t>
            </a:r>
            <a:r>
              <a:rPr lang="en-US" altLang="ko-KR" sz="1300" dirty="0">
                <a:solidFill>
                  <a:schemeClr val="tx1"/>
                </a:solidFill>
                <a:latin typeface="SamsungOne 400" panose="020B0503030303020204" pitchFamily="34" charset="0"/>
                <a:ea typeface="SamsungOne 400" panose="020B0503030303020204" pitchFamily="34" charset="0"/>
              </a:rPr>
              <a:t> floor that is the midpoint of the 1</a:t>
            </a:r>
            <a:r>
              <a:rPr lang="en-US" altLang="ko-KR" sz="1300" baseline="30000" dirty="0">
                <a:solidFill>
                  <a:schemeClr val="tx1"/>
                </a:solidFill>
                <a:latin typeface="SamsungOne 400" panose="020B0503030303020204" pitchFamily="34" charset="0"/>
                <a:ea typeface="SamsungOne 400" panose="020B0503030303020204" pitchFamily="34" charset="0"/>
              </a:rPr>
              <a:t>st</a:t>
            </a:r>
            <a:r>
              <a:rPr lang="en-US" altLang="ko-KR" sz="1300" dirty="0">
                <a:solidFill>
                  <a:schemeClr val="tx1"/>
                </a:solidFill>
                <a:latin typeface="SamsungOne 400" panose="020B0503030303020204" pitchFamily="34" charset="0"/>
                <a:ea typeface="SamsungOne 400" panose="020B0503030303020204" pitchFamily="34" charset="0"/>
              </a:rPr>
              <a:t> and 10</a:t>
            </a:r>
            <a:r>
              <a:rPr lang="en-US" altLang="ko-KR" sz="1300" baseline="30000" dirty="0">
                <a:solidFill>
                  <a:schemeClr val="tx1"/>
                </a:solidFill>
                <a:latin typeface="SamsungOne 400" panose="020B0503030303020204" pitchFamily="34" charset="0"/>
                <a:ea typeface="SamsungOne 400" panose="020B0503030303020204" pitchFamily="34" charset="0"/>
              </a:rPr>
              <a:t>th</a:t>
            </a:r>
            <a:r>
              <a:rPr lang="en-US" altLang="ko-KR" sz="1300" dirty="0">
                <a:solidFill>
                  <a:schemeClr val="tx1"/>
                </a:solidFill>
                <a:latin typeface="SamsungOne 400" panose="020B0503030303020204" pitchFamily="34" charset="0"/>
                <a:ea typeface="SamsungOne 400" panose="020B0503030303020204" pitchFamily="34" charset="0"/>
              </a:rPr>
              <a:t> floors.</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If the egg doesn’t break, the floor where the egg breaks will be higher than the 5</a:t>
            </a:r>
            <a:r>
              <a:rPr lang="en-US" altLang="ko-KR" sz="1300" baseline="30000" dirty="0">
                <a:solidFill>
                  <a:schemeClr val="tx1"/>
                </a:solidFill>
                <a:latin typeface="SamsungOne 400" panose="020B0503030303020204" pitchFamily="34" charset="0"/>
                <a:ea typeface="SamsungOne 400" panose="020B0503030303020204" pitchFamily="34" charset="0"/>
              </a:rPr>
              <a:t>th</a:t>
            </a:r>
            <a:r>
              <a:rPr lang="en-US" altLang="ko-KR" sz="1300" dirty="0">
                <a:solidFill>
                  <a:schemeClr val="tx1"/>
                </a:solidFill>
                <a:latin typeface="SamsungOne 400" panose="020B0503030303020204" pitchFamily="34" charset="0"/>
                <a:ea typeface="SamsungOne 400" panose="020B0503030303020204" pitchFamily="34" charset="0"/>
              </a:rPr>
              <a:t> floor. </a:t>
            </a:r>
          </a:p>
        </p:txBody>
      </p:sp>
      <p:grpSp>
        <p:nvGrpSpPr>
          <p:cNvPr id="2" name="그룹 1"/>
          <p:cNvGrpSpPr/>
          <p:nvPr/>
        </p:nvGrpSpPr>
        <p:grpSpPr>
          <a:xfrm>
            <a:off x="2094721" y="3074499"/>
            <a:ext cx="6704045" cy="3174701"/>
            <a:chOff x="2094721" y="3074499"/>
            <a:chExt cx="6704045" cy="3174701"/>
          </a:xfrm>
        </p:grpSpPr>
        <p:sp>
          <p:nvSpPr>
            <p:cNvPr id="3" name="직사각형 2">
              <a:extLst>
                <a:ext uri="{FF2B5EF4-FFF2-40B4-BE49-F238E27FC236}">
                  <a16:creationId xmlns:a16="http://schemas.microsoft.com/office/drawing/2014/main" xmlns="" id="{2DA9A384-4C91-4430-BFB6-179BAF2F5453}"/>
                </a:ext>
              </a:extLst>
            </p:cNvPr>
            <p:cNvSpPr/>
            <p:nvPr/>
          </p:nvSpPr>
          <p:spPr>
            <a:xfrm>
              <a:off x="4647701" y="5961178"/>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4" name="직사각형 3">
              <a:extLst>
                <a:ext uri="{FF2B5EF4-FFF2-40B4-BE49-F238E27FC236}">
                  <a16:creationId xmlns:a16="http://schemas.microsoft.com/office/drawing/2014/main" xmlns="" id="{C5AF801A-56D1-442F-9131-2AFA7B063313}"/>
                </a:ext>
              </a:extLst>
            </p:cNvPr>
            <p:cNvSpPr/>
            <p:nvPr/>
          </p:nvSpPr>
          <p:spPr>
            <a:xfrm>
              <a:off x="4647701" y="564743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5" name="직사각형 4">
              <a:extLst>
                <a:ext uri="{FF2B5EF4-FFF2-40B4-BE49-F238E27FC236}">
                  <a16:creationId xmlns:a16="http://schemas.microsoft.com/office/drawing/2014/main" xmlns="" id="{691D4070-E7B4-4D5F-946E-90282ABD917F}"/>
                </a:ext>
              </a:extLst>
            </p:cNvPr>
            <p:cNvSpPr/>
            <p:nvPr/>
          </p:nvSpPr>
          <p:spPr>
            <a:xfrm>
              <a:off x="4647701" y="5333690"/>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6" name="직사각형 5">
              <a:extLst>
                <a:ext uri="{FF2B5EF4-FFF2-40B4-BE49-F238E27FC236}">
                  <a16:creationId xmlns:a16="http://schemas.microsoft.com/office/drawing/2014/main" xmlns="" id="{7D847A05-FB05-47B0-9B01-8750ED268EED}"/>
                </a:ext>
              </a:extLst>
            </p:cNvPr>
            <p:cNvSpPr/>
            <p:nvPr/>
          </p:nvSpPr>
          <p:spPr>
            <a:xfrm>
              <a:off x="4647701" y="5019946"/>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7" name="직사각형 6">
              <a:extLst>
                <a:ext uri="{FF2B5EF4-FFF2-40B4-BE49-F238E27FC236}">
                  <a16:creationId xmlns:a16="http://schemas.microsoft.com/office/drawing/2014/main" xmlns="" id="{9DC48ADD-06E9-4A8E-B538-492324FBB5F8}"/>
                </a:ext>
              </a:extLst>
            </p:cNvPr>
            <p:cNvSpPr/>
            <p:nvPr/>
          </p:nvSpPr>
          <p:spPr>
            <a:xfrm>
              <a:off x="4647701" y="4706202"/>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8" name="직사각형 7">
              <a:extLst>
                <a:ext uri="{FF2B5EF4-FFF2-40B4-BE49-F238E27FC236}">
                  <a16:creationId xmlns:a16="http://schemas.microsoft.com/office/drawing/2014/main" xmlns="" id="{FF61686C-EFEB-4C2A-A839-EADBF3ED3C04}"/>
                </a:ext>
              </a:extLst>
            </p:cNvPr>
            <p:cNvSpPr/>
            <p:nvPr/>
          </p:nvSpPr>
          <p:spPr>
            <a:xfrm>
              <a:off x="4647701" y="4392458"/>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6</a:t>
              </a:r>
              <a:endParaRPr lang="ko-KR" altLang="en-US" sz="1300" dirty="0">
                <a:solidFill>
                  <a:schemeClr val="tx1"/>
                </a:solidFill>
                <a:latin typeface="SamsungOne 400" panose="020B0503030303020204" pitchFamily="34" charset="0"/>
              </a:endParaRPr>
            </a:p>
          </p:txBody>
        </p:sp>
        <p:sp>
          <p:nvSpPr>
            <p:cNvPr id="9" name="직사각형 8">
              <a:extLst>
                <a:ext uri="{FF2B5EF4-FFF2-40B4-BE49-F238E27FC236}">
                  <a16:creationId xmlns:a16="http://schemas.microsoft.com/office/drawing/2014/main" xmlns="" id="{49C2A886-2928-480E-8DEF-617317FBB90B}"/>
                </a:ext>
              </a:extLst>
            </p:cNvPr>
            <p:cNvSpPr/>
            <p:nvPr/>
          </p:nvSpPr>
          <p:spPr>
            <a:xfrm>
              <a:off x="4647701" y="4078714"/>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7</a:t>
              </a:r>
              <a:endParaRPr lang="ko-KR" altLang="en-US" sz="1300" dirty="0">
                <a:solidFill>
                  <a:schemeClr val="bg1"/>
                </a:solidFill>
                <a:latin typeface="SamsungOne 400" panose="020B0503030303020204" pitchFamily="34" charset="0"/>
              </a:endParaRPr>
            </a:p>
          </p:txBody>
        </p:sp>
        <p:sp>
          <p:nvSpPr>
            <p:cNvPr id="10" name="직사각형 9">
              <a:extLst>
                <a:ext uri="{FF2B5EF4-FFF2-40B4-BE49-F238E27FC236}">
                  <a16:creationId xmlns:a16="http://schemas.microsoft.com/office/drawing/2014/main" xmlns="" id="{51ED4690-CD1A-46F0-927F-C99AD4CCCCBD}"/>
                </a:ext>
              </a:extLst>
            </p:cNvPr>
            <p:cNvSpPr/>
            <p:nvPr/>
          </p:nvSpPr>
          <p:spPr>
            <a:xfrm>
              <a:off x="4647701" y="3764970"/>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8</a:t>
              </a:r>
              <a:endParaRPr lang="ko-KR" altLang="en-US" sz="1300" dirty="0">
                <a:solidFill>
                  <a:schemeClr val="bg1"/>
                </a:solidFill>
                <a:latin typeface="SamsungOne 400" panose="020B0503030303020204" pitchFamily="34" charset="0"/>
              </a:endParaRPr>
            </a:p>
          </p:txBody>
        </p:sp>
        <p:sp>
          <p:nvSpPr>
            <p:cNvPr id="11" name="직사각형 10">
              <a:extLst>
                <a:ext uri="{FF2B5EF4-FFF2-40B4-BE49-F238E27FC236}">
                  <a16:creationId xmlns:a16="http://schemas.microsoft.com/office/drawing/2014/main" xmlns="" id="{1DC431B5-7EB0-4AC9-99EA-73E551D1B7A7}"/>
                </a:ext>
              </a:extLst>
            </p:cNvPr>
            <p:cNvSpPr/>
            <p:nvPr/>
          </p:nvSpPr>
          <p:spPr>
            <a:xfrm>
              <a:off x="4647701" y="3451226"/>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9</a:t>
              </a:r>
              <a:endParaRPr lang="ko-KR" altLang="en-US" sz="1300" dirty="0">
                <a:solidFill>
                  <a:schemeClr val="bg1"/>
                </a:solidFill>
                <a:latin typeface="SamsungOne 400" panose="020B0503030303020204" pitchFamily="34" charset="0"/>
              </a:endParaRPr>
            </a:p>
          </p:txBody>
        </p:sp>
        <p:sp>
          <p:nvSpPr>
            <p:cNvPr id="12" name="직사각형 11">
              <a:extLst>
                <a:ext uri="{FF2B5EF4-FFF2-40B4-BE49-F238E27FC236}">
                  <a16:creationId xmlns:a16="http://schemas.microsoft.com/office/drawing/2014/main" xmlns="" id="{0FC5B6FF-3B8B-4AD0-8989-34795E99A533}"/>
                </a:ext>
              </a:extLst>
            </p:cNvPr>
            <p:cNvSpPr/>
            <p:nvPr/>
          </p:nvSpPr>
          <p:spPr>
            <a:xfrm>
              <a:off x="4647701" y="3137482"/>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F1E38737-8A8E-4AE9-846D-B04C2FD5E250}"/>
                </a:ext>
              </a:extLst>
            </p:cNvPr>
            <p:cNvSpPr/>
            <p:nvPr/>
          </p:nvSpPr>
          <p:spPr>
            <a:xfrm>
              <a:off x="2431369" y="3074499"/>
              <a:ext cx="87166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high</a:t>
              </a:r>
              <a:endParaRPr lang="ko-KR" altLang="en-US" sz="1300" dirty="0">
                <a:solidFill>
                  <a:srgbClr val="193EB0"/>
                </a:solidFill>
                <a:latin typeface="SamsungOne 400" panose="020B0503030303020204" pitchFamily="34" charset="0"/>
              </a:endParaRPr>
            </a:p>
          </p:txBody>
        </p:sp>
        <p:cxnSp>
          <p:nvCxnSpPr>
            <p:cNvPr id="17" name="직선 연결선 16">
              <a:extLst>
                <a:ext uri="{FF2B5EF4-FFF2-40B4-BE49-F238E27FC236}">
                  <a16:creationId xmlns:a16="http://schemas.microsoft.com/office/drawing/2014/main" xmlns="" id="{1C011518-19A9-4FF6-86DC-DA6795987ABA}"/>
                </a:ext>
              </a:extLst>
            </p:cNvPr>
            <p:cNvCxnSpPr>
              <a:cxnSpLocks/>
              <a:stCxn id="12" idx="1"/>
              <a:endCxn id="16" idx="3"/>
            </p:cNvCxnSpPr>
            <p:nvPr/>
          </p:nvCxnSpPr>
          <p:spPr>
            <a:xfrm flipH="1" flipV="1">
              <a:off x="3303036" y="3251781"/>
              <a:ext cx="1344665"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xmlns="" id="{8709180D-D850-4A19-BC8F-BF7A8CF8E70B}"/>
                </a:ext>
              </a:extLst>
            </p:cNvPr>
            <p:cNvSpPr/>
            <p:nvPr/>
          </p:nvSpPr>
          <p:spPr>
            <a:xfrm>
              <a:off x="2440699" y="5894636"/>
              <a:ext cx="87166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low</a:t>
              </a:r>
              <a:endParaRPr lang="ko-KR" altLang="en-US" sz="1300" dirty="0">
                <a:solidFill>
                  <a:srgbClr val="193EB0"/>
                </a:solidFill>
                <a:latin typeface="SamsungOne 400" panose="020B0503030303020204" pitchFamily="34" charset="0"/>
              </a:endParaRPr>
            </a:p>
          </p:txBody>
        </p:sp>
        <p:cxnSp>
          <p:nvCxnSpPr>
            <p:cNvPr id="33" name="직선 연결선 32">
              <a:extLst>
                <a:ext uri="{FF2B5EF4-FFF2-40B4-BE49-F238E27FC236}">
                  <a16:creationId xmlns:a16="http://schemas.microsoft.com/office/drawing/2014/main" xmlns="" id="{7DDE2098-7330-451B-85E6-F3C0E19A43C0}"/>
                </a:ext>
              </a:extLst>
            </p:cNvPr>
            <p:cNvCxnSpPr>
              <a:cxnSpLocks/>
              <a:endCxn id="32" idx="3"/>
            </p:cNvCxnSpPr>
            <p:nvPr/>
          </p:nvCxnSpPr>
          <p:spPr>
            <a:xfrm flipH="1" flipV="1">
              <a:off x="3312366" y="6071918"/>
              <a:ext cx="1344665"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xmlns="" id="{3EFA9034-F82B-4392-9DB6-FB6698D7C1F6}"/>
                </a:ext>
              </a:extLst>
            </p:cNvPr>
            <p:cNvSpPr/>
            <p:nvPr/>
          </p:nvSpPr>
          <p:spPr>
            <a:xfrm>
              <a:off x="2440699" y="4639659"/>
              <a:ext cx="87166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mid</a:t>
              </a:r>
              <a:endParaRPr lang="ko-KR" altLang="en-US" sz="1300" dirty="0">
                <a:solidFill>
                  <a:srgbClr val="193EB0"/>
                </a:solidFill>
                <a:latin typeface="SamsungOne 400" panose="020B0503030303020204" pitchFamily="34" charset="0"/>
              </a:endParaRPr>
            </a:p>
          </p:txBody>
        </p:sp>
        <p:cxnSp>
          <p:nvCxnSpPr>
            <p:cNvPr id="35" name="직선 연결선 34">
              <a:extLst>
                <a:ext uri="{FF2B5EF4-FFF2-40B4-BE49-F238E27FC236}">
                  <a16:creationId xmlns:a16="http://schemas.microsoft.com/office/drawing/2014/main" xmlns="" id="{AE1477DD-5C4F-497A-A99C-6052DA1F9258}"/>
                </a:ext>
              </a:extLst>
            </p:cNvPr>
            <p:cNvCxnSpPr>
              <a:cxnSpLocks/>
              <a:endCxn id="34" idx="3"/>
            </p:cNvCxnSpPr>
            <p:nvPr/>
          </p:nvCxnSpPr>
          <p:spPr>
            <a:xfrm flipH="1" flipV="1">
              <a:off x="3312366" y="4816941"/>
              <a:ext cx="1344665"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xmlns="" id="{165492D4-2753-4D4B-88D9-59ACA0573DD1}"/>
                </a:ext>
              </a:extLst>
            </p:cNvPr>
            <p:cNvSpPr/>
            <p:nvPr/>
          </p:nvSpPr>
          <p:spPr>
            <a:xfrm>
              <a:off x="2094721" y="4970852"/>
              <a:ext cx="2435290" cy="228598"/>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r"/>
              <a:r>
                <a:rPr lang="en-US" altLang="ko-KR" sz="1300" dirty="0">
                  <a:solidFill>
                    <a:srgbClr val="193EB0"/>
                  </a:solidFill>
                  <a:latin typeface="SamsungOne 400" panose="020B0503030303020204" pitchFamily="34" charset="0"/>
                </a:rPr>
                <a:t>Experiment will succeed.</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5D3EE276-D6E4-4DBB-9C92-4DEFC500E354}"/>
                </a:ext>
              </a:extLst>
            </p:cNvPr>
            <p:cNvSpPr/>
            <p:nvPr/>
          </p:nvSpPr>
          <p:spPr>
            <a:xfrm>
              <a:off x="5747657" y="3763661"/>
              <a:ext cx="3051109" cy="228598"/>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r>
                <a:rPr lang="en-US" altLang="ko-KR" sz="1300" dirty="0">
                  <a:solidFill>
                    <a:srgbClr val="193EB0"/>
                  </a:solidFill>
                  <a:latin typeface="SamsungOne 400" panose="020B0503030303020204" pitchFamily="34" charset="0"/>
                </a:rPr>
                <a:t>These floors should be searched.</a:t>
              </a:r>
              <a:endParaRPr lang="ko-KR" altLang="en-US" sz="1300" dirty="0">
                <a:solidFill>
                  <a:srgbClr val="193EB0"/>
                </a:solidFill>
                <a:latin typeface="SamsungOne 400" panose="020B0503030303020204" pitchFamily="34" charset="0"/>
              </a:endParaRPr>
            </a:p>
          </p:txBody>
        </p:sp>
        <p:sp>
          <p:nvSpPr>
            <p:cNvPr id="38" name="오른쪽 중괄호 37">
              <a:extLst>
                <a:ext uri="{FF2B5EF4-FFF2-40B4-BE49-F238E27FC236}">
                  <a16:creationId xmlns:a16="http://schemas.microsoft.com/office/drawing/2014/main" xmlns="" id="{C24071E8-4A8F-4E93-B24A-23977DFD208D}"/>
                </a:ext>
              </a:extLst>
            </p:cNvPr>
            <p:cNvSpPr/>
            <p:nvPr/>
          </p:nvSpPr>
          <p:spPr>
            <a:xfrm>
              <a:off x="5365044" y="4777871"/>
              <a:ext cx="261070" cy="1392028"/>
            </a:xfrm>
            <a:prstGeom prst="rightBrace">
              <a:avLst>
                <a:gd name="adj1" fmla="val 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xmlns="" id="{90A055BF-54DC-496B-8840-C9B48983AC68}"/>
                </a:ext>
              </a:extLst>
            </p:cNvPr>
            <p:cNvSpPr/>
            <p:nvPr/>
          </p:nvSpPr>
          <p:spPr>
            <a:xfrm>
              <a:off x="5747657" y="5339504"/>
              <a:ext cx="3051109" cy="228598"/>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r>
                <a:rPr lang="en-US" altLang="ko-KR" sz="1300" dirty="0">
                  <a:solidFill>
                    <a:srgbClr val="193EB0"/>
                  </a:solidFill>
                  <a:latin typeface="SamsungOne 400" panose="020B0503030303020204" pitchFamily="34" charset="0"/>
                </a:rPr>
                <a:t>These floors are safe.</a:t>
              </a:r>
              <a:endParaRPr lang="ko-KR" altLang="en-US" sz="1300" dirty="0">
                <a:solidFill>
                  <a:srgbClr val="193EB0"/>
                </a:solidFill>
                <a:latin typeface="SamsungOne 400" panose="020B0503030303020204" pitchFamily="34" charset="0"/>
              </a:endParaRPr>
            </a:p>
          </p:txBody>
        </p:sp>
        <p:sp>
          <p:nvSpPr>
            <p:cNvPr id="46" name="오른쪽 중괄호 45">
              <a:extLst>
                <a:ext uri="{FF2B5EF4-FFF2-40B4-BE49-F238E27FC236}">
                  <a16:creationId xmlns:a16="http://schemas.microsoft.com/office/drawing/2014/main" xmlns="" id="{C24071E8-4A8F-4E93-B24A-23977DFD208D}"/>
                </a:ext>
              </a:extLst>
            </p:cNvPr>
            <p:cNvSpPr/>
            <p:nvPr/>
          </p:nvSpPr>
          <p:spPr>
            <a:xfrm>
              <a:off x="5365610" y="3181946"/>
              <a:ext cx="261070" cy="1392028"/>
            </a:xfrm>
            <a:prstGeom prst="rightBrace">
              <a:avLst>
                <a:gd name="adj1" fmla="val 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28" name="그룹 27"/>
          <p:cNvGrpSpPr/>
          <p:nvPr/>
        </p:nvGrpSpPr>
        <p:grpSpPr>
          <a:xfrm>
            <a:off x="361950" y="1322141"/>
            <a:ext cx="9106050" cy="743069"/>
            <a:chOff x="361950" y="1220103"/>
            <a:chExt cx="9106050" cy="743069"/>
          </a:xfrm>
        </p:grpSpPr>
        <p:sp>
          <p:nvSpPr>
            <p:cNvPr id="29" name="직사각형 2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30" name="TextBox 29">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Egg dropping problem with infinite eggs</a:t>
              </a:r>
            </a:p>
          </p:txBody>
        </p:sp>
      </p:grpSp>
    </p:spTree>
    <p:extLst>
      <p:ext uri="{BB962C8B-B14F-4D97-AF65-F5344CB8AC3E}">
        <p14:creationId xmlns:p14="http://schemas.microsoft.com/office/powerpoint/2010/main" val="13426916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42" name="직사각형 41">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45" name="직사각형 44">
            <a:extLst>
              <a:ext uri="{FF2B5EF4-FFF2-40B4-BE49-F238E27FC236}">
                <a16:creationId xmlns:a16="http://schemas.microsoft.com/office/drawing/2014/main" xmlns="" id="{90EFA62F-9637-4E5A-AAB1-9E61461D75DD}"/>
              </a:ext>
            </a:extLst>
          </p:cNvPr>
          <p:cNvSpPr/>
          <p:nvPr/>
        </p:nvSpPr>
        <p:spPr>
          <a:xfrm>
            <a:off x="580387" y="2118234"/>
            <a:ext cx="9030751" cy="72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Now, the section we will investigate is from 6</a:t>
            </a:r>
            <a:r>
              <a:rPr lang="en-US" altLang="ko-KR" sz="1300" baseline="30000" dirty="0">
                <a:solidFill>
                  <a:schemeClr val="tx1"/>
                </a:solidFill>
                <a:latin typeface="SamsungOne 400" panose="020B0503030303020204" pitchFamily="34" charset="0"/>
                <a:ea typeface="SamsungOne 400" panose="020B0503030303020204" pitchFamily="34" charset="0"/>
              </a:rPr>
              <a:t>th</a:t>
            </a:r>
            <a:r>
              <a:rPr lang="en-US" altLang="ko-KR" sz="1300" dirty="0">
                <a:solidFill>
                  <a:schemeClr val="tx1"/>
                </a:solidFill>
                <a:latin typeface="SamsungOne 400" panose="020B0503030303020204" pitchFamily="34" charset="0"/>
                <a:ea typeface="SamsungOne 400" panose="020B0503030303020204" pitchFamily="34" charset="0"/>
              </a:rPr>
              <a:t> to 10th floors.</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Similarly, if an egg breaks at the 8</a:t>
            </a:r>
            <a:r>
              <a:rPr lang="en-US" altLang="ko-KR" sz="1300" baseline="30000" dirty="0">
                <a:solidFill>
                  <a:schemeClr val="tx1"/>
                </a:solidFill>
                <a:latin typeface="SamsungOne 400" panose="020B0503030303020204" pitchFamily="34" charset="0"/>
                <a:ea typeface="SamsungOne 400" panose="020B0503030303020204" pitchFamily="34" charset="0"/>
              </a:rPr>
              <a:t>th</a:t>
            </a:r>
            <a:r>
              <a:rPr lang="en-US" altLang="ko-KR" sz="1300" dirty="0">
                <a:solidFill>
                  <a:schemeClr val="tx1"/>
                </a:solidFill>
                <a:latin typeface="SamsungOne 400" panose="020B0503030303020204" pitchFamily="34" charset="0"/>
                <a:ea typeface="SamsungOne 400" panose="020B0503030303020204" pitchFamily="34" charset="0"/>
              </a:rPr>
              <a:t> floor which is the midpoint, then the first floor where the egg breaks would be the 8</a:t>
            </a:r>
            <a:r>
              <a:rPr lang="en-US" altLang="ko-KR" sz="1300" baseline="30000" dirty="0">
                <a:solidFill>
                  <a:schemeClr val="tx1"/>
                </a:solidFill>
                <a:latin typeface="SamsungOne 400" panose="020B0503030303020204" pitchFamily="34" charset="0"/>
                <a:ea typeface="SamsungOne 400" panose="020B0503030303020204" pitchFamily="34" charset="0"/>
              </a:rPr>
              <a:t>th</a:t>
            </a:r>
            <a:r>
              <a:rPr lang="en-US" altLang="ko-KR" sz="1300" dirty="0">
                <a:solidFill>
                  <a:schemeClr val="tx1"/>
                </a:solidFill>
                <a:latin typeface="SamsungOne 400" panose="020B0503030303020204" pitchFamily="34" charset="0"/>
                <a:ea typeface="SamsungOne 400" panose="020B0503030303020204" pitchFamily="34" charset="0"/>
              </a:rPr>
              <a:t> floor or downstairs. </a:t>
            </a:r>
          </a:p>
        </p:txBody>
      </p:sp>
      <p:grpSp>
        <p:nvGrpSpPr>
          <p:cNvPr id="2" name="그룹 1"/>
          <p:cNvGrpSpPr/>
          <p:nvPr/>
        </p:nvGrpSpPr>
        <p:grpSpPr>
          <a:xfrm>
            <a:off x="2085390" y="3074499"/>
            <a:ext cx="6761036" cy="3115278"/>
            <a:chOff x="2085390" y="3074499"/>
            <a:chExt cx="6761036" cy="3115278"/>
          </a:xfrm>
        </p:grpSpPr>
        <p:sp>
          <p:nvSpPr>
            <p:cNvPr id="3" name="직사각형 2">
              <a:extLst>
                <a:ext uri="{FF2B5EF4-FFF2-40B4-BE49-F238E27FC236}">
                  <a16:creationId xmlns:a16="http://schemas.microsoft.com/office/drawing/2014/main" xmlns="" id="{2DA9A384-4C91-4430-BFB6-179BAF2F5453}"/>
                </a:ext>
              </a:extLst>
            </p:cNvPr>
            <p:cNvSpPr/>
            <p:nvPr/>
          </p:nvSpPr>
          <p:spPr>
            <a:xfrm>
              <a:off x="4647701" y="5961178"/>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4" name="직사각형 3">
              <a:extLst>
                <a:ext uri="{FF2B5EF4-FFF2-40B4-BE49-F238E27FC236}">
                  <a16:creationId xmlns:a16="http://schemas.microsoft.com/office/drawing/2014/main" xmlns="" id="{C5AF801A-56D1-442F-9131-2AFA7B063313}"/>
                </a:ext>
              </a:extLst>
            </p:cNvPr>
            <p:cNvSpPr/>
            <p:nvPr/>
          </p:nvSpPr>
          <p:spPr>
            <a:xfrm>
              <a:off x="4647701" y="564743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5" name="직사각형 4">
              <a:extLst>
                <a:ext uri="{FF2B5EF4-FFF2-40B4-BE49-F238E27FC236}">
                  <a16:creationId xmlns:a16="http://schemas.microsoft.com/office/drawing/2014/main" xmlns="" id="{691D4070-E7B4-4D5F-946E-90282ABD917F}"/>
                </a:ext>
              </a:extLst>
            </p:cNvPr>
            <p:cNvSpPr/>
            <p:nvPr/>
          </p:nvSpPr>
          <p:spPr>
            <a:xfrm>
              <a:off x="4647701" y="5333690"/>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6" name="직사각형 5">
              <a:extLst>
                <a:ext uri="{FF2B5EF4-FFF2-40B4-BE49-F238E27FC236}">
                  <a16:creationId xmlns:a16="http://schemas.microsoft.com/office/drawing/2014/main" xmlns="" id="{7D847A05-FB05-47B0-9B01-8750ED268EED}"/>
                </a:ext>
              </a:extLst>
            </p:cNvPr>
            <p:cNvSpPr/>
            <p:nvPr/>
          </p:nvSpPr>
          <p:spPr>
            <a:xfrm>
              <a:off x="4647701" y="5019946"/>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7" name="직사각형 6">
              <a:extLst>
                <a:ext uri="{FF2B5EF4-FFF2-40B4-BE49-F238E27FC236}">
                  <a16:creationId xmlns:a16="http://schemas.microsoft.com/office/drawing/2014/main" xmlns="" id="{9DC48ADD-06E9-4A8E-B538-492324FBB5F8}"/>
                </a:ext>
              </a:extLst>
            </p:cNvPr>
            <p:cNvSpPr/>
            <p:nvPr/>
          </p:nvSpPr>
          <p:spPr>
            <a:xfrm>
              <a:off x="4647701" y="4706202"/>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8" name="직사각형 7">
              <a:extLst>
                <a:ext uri="{FF2B5EF4-FFF2-40B4-BE49-F238E27FC236}">
                  <a16:creationId xmlns:a16="http://schemas.microsoft.com/office/drawing/2014/main" xmlns="" id="{FF61686C-EFEB-4C2A-A839-EADBF3ED3C04}"/>
                </a:ext>
              </a:extLst>
            </p:cNvPr>
            <p:cNvSpPr/>
            <p:nvPr/>
          </p:nvSpPr>
          <p:spPr>
            <a:xfrm>
              <a:off x="4647701" y="4392458"/>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6</a:t>
              </a:r>
              <a:endParaRPr lang="ko-KR" altLang="en-US" sz="1300" dirty="0">
                <a:solidFill>
                  <a:schemeClr val="tx1"/>
                </a:solidFill>
                <a:latin typeface="SamsungOne 400" panose="020B0503030303020204" pitchFamily="34" charset="0"/>
              </a:endParaRPr>
            </a:p>
          </p:txBody>
        </p:sp>
        <p:sp>
          <p:nvSpPr>
            <p:cNvPr id="9" name="직사각형 8">
              <a:extLst>
                <a:ext uri="{FF2B5EF4-FFF2-40B4-BE49-F238E27FC236}">
                  <a16:creationId xmlns:a16="http://schemas.microsoft.com/office/drawing/2014/main" xmlns="" id="{49C2A886-2928-480E-8DEF-617317FBB90B}"/>
                </a:ext>
              </a:extLst>
            </p:cNvPr>
            <p:cNvSpPr/>
            <p:nvPr/>
          </p:nvSpPr>
          <p:spPr>
            <a:xfrm>
              <a:off x="4647701" y="4078714"/>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7</a:t>
              </a:r>
              <a:endParaRPr lang="ko-KR" altLang="en-US" sz="1300" dirty="0">
                <a:solidFill>
                  <a:schemeClr val="bg1"/>
                </a:solidFill>
                <a:latin typeface="SamsungOne 400" panose="020B0503030303020204" pitchFamily="34" charset="0"/>
              </a:endParaRPr>
            </a:p>
          </p:txBody>
        </p:sp>
        <p:sp>
          <p:nvSpPr>
            <p:cNvPr id="10" name="직사각형 9">
              <a:extLst>
                <a:ext uri="{FF2B5EF4-FFF2-40B4-BE49-F238E27FC236}">
                  <a16:creationId xmlns:a16="http://schemas.microsoft.com/office/drawing/2014/main" xmlns="" id="{51ED4690-CD1A-46F0-927F-C99AD4CCCCBD}"/>
                </a:ext>
              </a:extLst>
            </p:cNvPr>
            <p:cNvSpPr/>
            <p:nvPr/>
          </p:nvSpPr>
          <p:spPr>
            <a:xfrm>
              <a:off x="4647701" y="3764970"/>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8</a:t>
              </a:r>
              <a:endParaRPr lang="ko-KR" altLang="en-US" sz="1300" dirty="0">
                <a:solidFill>
                  <a:schemeClr val="bg1"/>
                </a:solidFill>
                <a:latin typeface="SamsungOne 400" panose="020B0503030303020204" pitchFamily="34" charset="0"/>
              </a:endParaRPr>
            </a:p>
          </p:txBody>
        </p:sp>
        <p:sp>
          <p:nvSpPr>
            <p:cNvPr id="11" name="직사각형 10">
              <a:extLst>
                <a:ext uri="{FF2B5EF4-FFF2-40B4-BE49-F238E27FC236}">
                  <a16:creationId xmlns:a16="http://schemas.microsoft.com/office/drawing/2014/main" xmlns="" id="{1DC431B5-7EB0-4AC9-99EA-73E551D1B7A7}"/>
                </a:ext>
              </a:extLst>
            </p:cNvPr>
            <p:cNvSpPr/>
            <p:nvPr/>
          </p:nvSpPr>
          <p:spPr>
            <a:xfrm>
              <a:off x="4647701" y="3451226"/>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9</a:t>
              </a:r>
              <a:endParaRPr lang="ko-KR" altLang="en-US" sz="1300" dirty="0">
                <a:solidFill>
                  <a:schemeClr val="bg1"/>
                </a:solidFill>
                <a:latin typeface="SamsungOne 400" panose="020B0503030303020204" pitchFamily="34" charset="0"/>
              </a:endParaRPr>
            </a:p>
          </p:txBody>
        </p:sp>
        <p:sp>
          <p:nvSpPr>
            <p:cNvPr id="12" name="직사각형 11">
              <a:extLst>
                <a:ext uri="{FF2B5EF4-FFF2-40B4-BE49-F238E27FC236}">
                  <a16:creationId xmlns:a16="http://schemas.microsoft.com/office/drawing/2014/main" xmlns="" id="{0FC5B6FF-3B8B-4AD0-8989-34795E99A533}"/>
                </a:ext>
              </a:extLst>
            </p:cNvPr>
            <p:cNvSpPr/>
            <p:nvPr/>
          </p:nvSpPr>
          <p:spPr>
            <a:xfrm>
              <a:off x="4647701" y="3137482"/>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F1E38737-8A8E-4AE9-846D-B04C2FD5E250}"/>
                </a:ext>
              </a:extLst>
            </p:cNvPr>
            <p:cNvSpPr/>
            <p:nvPr/>
          </p:nvSpPr>
          <p:spPr>
            <a:xfrm>
              <a:off x="2431369" y="3074499"/>
              <a:ext cx="87166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high</a:t>
              </a:r>
              <a:endParaRPr lang="ko-KR" altLang="en-US" sz="1300" dirty="0">
                <a:solidFill>
                  <a:srgbClr val="193EB0"/>
                </a:solidFill>
                <a:latin typeface="SamsungOne 400" panose="020B0503030303020204" pitchFamily="34" charset="0"/>
              </a:endParaRPr>
            </a:p>
          </p:txBody>
        </p:sp>
        <p:cxnSp>
          <p:nvCxnSpPr>
            <p:cNvPr id="17" name="직선 연결선 16">
              <a:extLst>
                <a:ext uri="{FF2B5EF4-FFF2-40B4-BE49-F238E27FC236}">
                  <a16:creationId xmlns:a16="http://schemas.microsoft.com/office/drawing/2014/main" xmlns="" id="{1C011518-19A9-4FF6-86DC-DA6795987ABA}"/>
                </a:ext>
              </a:extLst>
            </p:cNvPr>
            <p:cNvCxnSpPr>
              <a:cxnSpLocks/>
              <a:stCxn id="12" idx="1"/>
              <a:endCxn id="16" idx="3"/>
            </p:cNvCxnSpPr>
            <p:nvPr/>
          </p:nvCxnSpPr>
          <p:spPr>
            <a:xfrm flipH="1" flipV="1">
              <a:off x="3303036" y="3251781"/>
              <a:ext cx="1344665"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xmlns="" id="{8709180D-D850-4A19-BC8F-BF7A8CF8E70B}"/>
                </a:ext>
              </a:extLst>
            </p:cNvPr>
            <p:cNvSpPr/>
            <p:nvPr/>
          </p:nvSpPr>
          <p:spPr>
            <a:xfrm>
              <a:off x="2440699" y="4327669"/>
              <a:ext cx="87166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low</a:t>
              </a:r>
              <a:endParaRPr lang="ko-KR" altLang="en-US" sz="1300" dirty="0">
                <a:solidFill>
                  <a:srgbClr val="193EB0"/>
                </a:solidFill>
                <a:latin typeface="SamsungOne 400" panose="020B0503030303020204" pitchFamily="34" charset="0"/>
              </a:endParaRPr>
            </a:p>
          </p:txBody>
        </p:sp>
        <p:cxnSp>
          <p:nvCxnSpPr>
            <p:cNvPr id="33" name="직선 연결선 32">
              <a:extLst>
                <a:ext uri="{FF2B5EF4-FFF2-40B4-BE49-F238E27FC236}">
                  <a16:creationId xmlns:a16="http://schemas.microsoft.com/office/drawing/2014/main" xmlns="" id="{7DDE2098-7330-451B-85E6-F3C0E19A43C0}"/>
                </a:ext>
              </a:extLst>
            </p:cNvPr>
            <p:cNvCxnSpPr>
              <a:cxnSpLocks/>
              <a:endCxn id="32" idx="3"/>
            </p:cNvCxnSpPr>
            <p:nvPr/>
          </p:nvCxnSpPr>
          <p:spPr>
            <a:xfrm flipH="1" flipV="1">
              <a:off x="3312366" y="4504951"/>
              <a:ext cx="1344665"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xmlns="" id="{3EFA9034-F82B-4392-9DB6-FB6698D7C1F6}"/>
                </a:ext>
              </a:extLst>
            </p:cNvPr>
            <p:cNvSpPr/>
            <p:nvPr/>
          </p:nvSpPr>
          <p:spPr>
            <a:xfrm>
              <a:off x="2431369" y="3707596"/>
              <a:ext cx="87166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mid</a:t>
              </a:r>
              <a:endParaRPr lang="ko-KR" altLang="en-US" sz="1300" dirty="0">
                <a:solidFill>
                  <a:srgbClr val="193EB0"/>
                </a:solidFill>
                <a:latin typeface="SamsungOne 400" panose="020B0503030303020204" pitchFamily="34" charset="0"/>
              </a:endParaRPr>
            </a:p>
          </p:txBody>
        </p:sp>
        <p:cxnSp>
          <p:nvCxnSpPr>
            <p:cNvPr id="35" name="직선 연결선 34">
              <a:extLst>
                <a:ext uri="{FF2B5EF4-FFF2-40B4-BE49-F238E27FC236}">
                  <a16:creationId xmlns:a16="http://schemas.microsoft.com/office/drawing/2014/main" xmlns="" id="{AE1477DD-5C4F-497A-A99C-6052DA1F9258}"/>
                </a:ext>
              </a:extLst>
            </p:cNvPr>
            <p:cNvCxnSpPr>
              <a:cxnSpLocks/>
              <a:endCxn id="34" idx="3"/>
            </p:cNvCxnSpPr>
            <p:nvPr/>
          </p:nvCxnSpPr>
          <p:spPr>
            <a:xfrm flipH="1" flipV="1">
              <a:off x="3303036" y="3884878"/>
              <a:ext cx="1344665"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xmlns="" id="{165492D4-2753-4D4B-88D9-59ACA0573DD1}"/>
                </a:ext>
              </a:extLst>
            </p:cNvPr>
            <p:cNvSpPr/>
            <p:nvPr/>
          </p:nvSpPr>
          <p:spPr>
            <a:xfrm>
              <a:off x="2085390" y="4038789"/>
              <a:ext cx="2458617" cy="228598"/>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r"/>
              <a:r>
                <a:rPr lang="en-US" altLang="ko-KR" sz="1300" dirty="0">
                  <a:solidFill>
                    <a:srgbClr val="193EB0"/>
                  </a:solidFill>
                  <a:latin typeface="SamsungOne 400" panose="020B0503030303020204" pitchFamily="34" charset="0"/>
                </a:rPr>
                <a:t>Experiment will fail.</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5D3EE276-D6E4-4DBB-9C92-4DEFC500E354}"/>
                </a:ext>
              </a:extLst>
            </p:cNvPr>
            <p:cNvSpPr/>
            <p:nvPr/>
          </p:nvSpPr>
          <p:spPr>
            <a:xfrm>
              <a:off x="5782369" y="4065662"/>
              <a:ext cx="3051109" cy="228598"/>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r>
                <a:rPr lang="en-US" altLang="ko-KR" sz="1300" dirty="0">
                  <a:solidFill>
                    <a:srgbClr val="193EB0"/>
                  </a:solidFill>
                  <a:latin typeface="SamsungOne 400" panose="020B0503030303020204" pitchFamily="34" charset="0"/>
                </a:rPr>
                <a:t>These floors should be searched.</a:t>
              </a:r>
              <a:endParaRPr lang="ko-KR" altLang="en-US" sz="1300" dirty="0">
                <a:solidFill>
                  <a:srgbClr val="193EB0"/>
                </a:solidFill>
                <a:latin typeface="SamsungOne 400" panose="020B0503030303020204" pitchFamily="34" charset="0"/>
              </a:endParaRPr>
            </a:p>
          </p:txBody>
        </p:sp>
        <p:sp>
          <p:nvSpPr>
            <p:cNvPr id="39" name="직사각형 38">
              <a:extLst>
                <a:ext uri="{FF2B5EF4-FFF2-40B4-BE49-F238E27FC236}">
                  <a16:creationId xmlns:a16="http://schemas.microsoft.com/office/drawing/2014/main" xmlns="" id="{90A055BF-54DC-496B-8840-C9B48983AC68}"/>
                </a:ext>
              </a:extLst>
            </p:cNvPr>
            <p:cNvSpPr/>
            <p:nvPr/>
          </p:nvSpPr>
          <p:spPr>
            <a:xfrm>
              <a:off x="5795317" y="3366081"/>
              <a:ext cx="3051109" cy="228598"/>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r>
                <a:rPr lang="en-US" altLang="ko-KR" sz="1300" dirty="0">
                  <a:solidFill>
                    <a:srgbClr val="193EB0"/>
                  </a:solidFill>
                  <a:latin typeface="SamsungOne 400" panose="020B0503030303020204" pitchFamily="34" charset="0"/>
                </a:rPr>
                <a:t>These floors are not safe.</a:t>
              </a:r>
              <a:endParaRPr lang="ko-KR" altLang="en-US" sz="1300" dirty="0">
                <a:solidFill>
                  <a:srgbClr val="193EB0"/>
                </a:solidFill>
                <a:latin typeface="SamsungOne 400" panose="020B0503030303020204" pitchFamily="34" charset="0"/>
              </a:endParaRPr>
            </a:p>
          </p:txBody>
        </p:sp>
        <p:sp>
          <p:nvSpPr>
            <p:cNvPr id="46" name="오른쪽 중괄호 45">
              <a:extLst>
                <a:ext uri="{FF2B5EF4-FFF2-40B4-BE49-F238E27FC236}">
                  <a16:creationId xmlns:a16="http://schemas.microsoft.com/office/drawing/2014/main" xmlns="" id="{C24071E8-4A8F-4E93-B24A-23977DFD208D}"/>
                </a:ext>
              </a:extLst>
            </p:cNvPr>
            <p:cNvSpPr/>
            <p:nvPr/>
          </p:nvSpPr>
          <p:spPr>
            <a:xfrm>
              <a:off x="5365610" y="3181945"/>
              <a:ext cx="216195" cy="497879"/>
            </a:xfrm>
            <a:prstGeom prst="rightBrace">
              <a:avLst>
                <a:gd name="adj1" fmla="val 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7" name="오른쪽 중괄호 46">
              <a:extLst>
                <a:ext uri="{FF2B5EF4-FFF2-40B4-BE49-F238E27FC236}">
                  <a16:creationId xmlns:a16="http://schemas.microsoft.com/office/drawing/2014/main" xmlns="" id="{C24071E8-4A8F-4E93-B24A-23977DFD208D}"/>
                </a:ext>
              </a:extLst>
            </p:cNvPr>
            <p:cNvSpPr/>
            <p:nvPr/>
          </p:nvSpPr>
          <p:spPr>
            <a:xfrm>
              <a:off x="5361992" y="3859691"/>
              <a:ext cx="219813" cy="645260"/>
            </a:xfrm>
            <a:prstGeom prst="rightBrace">
              <a:avLst>
                <a:gd name="adj1" fmla="val 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nvGrpSpPr>
          <p:cNvPr id="28" name="그룹 27"/>
          <p:cNvGrpSpPr/>
          <p:nvPr/>
        </p:nvGrpSpPr>
        <p:grpSpPr>
          <a:xfrm>
            <a:off x="361950" y="1322141"/>
            <a:ext cx="9106050" cy="743069"/>
            <a:chOff x="361950" y="1220103"/>
            <a:chExt cx="9106050" cy="743069"/>
          </a:xfrm>
        </p:grpSpPr>
        <p:sp>
          <p:nvSpPr>
            <p:cNvPr id="29" name="직사각형 2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30" name="TextBox 29">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Egg dropping problem with infinite eggs</a:t>
              </a:r>
            </a:p>
          </p:txBody>
        </p:sp>
      </p:grpSp>
    </p:spTree>
    <p:extLst>
      <p:ext uri="{BB962C8B-B14F-4D97-AF65-F5344CB8AC3E}">
        <p14:creationId xmlns:p14="http://schemas.microsoft.com/office/powerpoint/2010/main" val="19819519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2431369" y="3137482"/>
            <a:ext cx="6347074" cy="3052295"/>
            <a:chOff x="2431369" y="3137482"/>
            <a:chExt cx="6347074" cy="3052295"/>
          </a:xfrm>
        </p:grpSpPr>
        <p:sp>
          <p:nvSpPr>
            <p:cNvPr id="3" name="직사각형 2">
              <a:extLst>
                <a:ext uri="{FF2B5EF4-FFF2-40B4-BE49-F238E27FC236}">
                  <a16:creationId xmlns:a16="http://schemas.microsoft.com/office/drawing/2014/main" xmlns="" id="{2DA9A384-4C91-4430-BFB6-179BAF2F5453}"/>
                </a:ext>
              </a:extLst>
            </p:cNvPr>
            <p:cNvSpPr/>
            <p:nvPr/>
          </p:nvSpPr>
          <p:spPr>
            <a:xfrm>
              <a:off x="4647701" y="5961178"/>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4" name="직사각형 3">
              <a:extLst>
                <a:ext uri="{FF2B5EF4-FFF2-40B4-BE49-F238E27FC236}">
                  <a16:creationId xmlns:a16="http://schemas.microsoft.com/office/drawing/2014/main" xmlns="" id="{C5AF801A-56D1-442F-9131-2AFA7B063313}"/>
                </a:ext>
              </a:extLst>
            </p:cNvPr>
            <p:cNvSpPr/>
            <p:nvPr/>
          </p:nvSpPr>
          <p:spPr>
            <a:xfrm>
              <a:off x="4647701" y="564743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5" name="직사각형 4">
              <a:extLst>
                <a:ext uri="{FF2B5EF4-FFF2-40B4-BE49-F238E27FC236}">
                  <a16:creationId xmlns:a16="http://schemas.microsoft.com/office/drawing/2014/main" xmlns="" id="{691D4070-E7B4-4D5F-946E-90282ABD917F}"/>
                </a:ext>
              </a:extLst>
            </p:cNvPr>
            <p:cNvSpPr/>
            <p:nvPr/>
          </p:nvSpPr>
          <p:spPr>
            <a:xfrm>
              <a:off x="4647701" y="5333690"/>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6" name="직사각형 5">
              <a:extLst>
                <a:ext uri="{FF2B5EF4-FFF2-40B4-BE49-F238E27FC236}">
                  <a16:creationId xmlns:a16="http://schemas.microsoft.com/office/drawing/2014/main" xmlns="" id="{7D847A05-FB05-47B0-9B01-8750ED268EED}"/>
                </a:ext>
              </a:extLst>
            </p:cNvPr>
            <p:cNvSpPr/>
            <p:nvPr/>
          </p:nvSpPr>
          <p:spPr>
            <a:xfrm>
              <a:off x="4647701" y="5019946"/>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7" name="직사각형 6">
              <a:extLst>
                <a:ext uri="{FF2B5EF4-FFF2-40B4-BE49-F238E27FC236}">
                  <a16:creationId xmlns:a16="http://schemas.microsoft.com/office/drawing/2014/main" xmlns="" id="{9DC48ADD-06E9-4A8E-B538-492324FBB5F8}"/>
                </a:ext>
              </a:extLst>
            </p:cNvPr>
            <p:cNvSpPr/>
            <p:nvPr/>
          </p:nvSpPr>
          <p:spPr>
            <a:xfrm>
              <a:off x="4647701" y="4706202"/>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8" name="직사각형 7">
              <a:extLst>
                <a:ext uri="{FF2B5EF4-FFF2-40B4-BE49-F238E27FC236}">
                  <a16:creationId xmlns:a16="http://schemas.microsoft.com/office/drawing/2014/main" xmlns="" id="{FF61686C-EFEB-4C2A-A839-EADBF3ED3C04}"/>
                </a:ext>
              </a:extLst>
            </p:cNvPr>
            <p:cNvSpPr/>
            <p:nvPr/>
          </p:nvSpPr>
          <p:spPr>
            <a:xfrm>
              <a:off x="4647701" y="4392458"/>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6</a:t>
              </a:r>
              <a:endParaRPr lang="ko-KR" altLang="en-US" sz="1300" dirty="0">
                <a:solidFill>
                  <a:schemeClr val="tx1"/>
                </a:solidFill>
                <a:latin typeface="SamsungOne 400" panose="020B0503030303020204" pitchFamily="34" charset="0"/>
              </a:endParaRPr>
            </a:p>
          </p:txBody>
        </p:sp>
        <p:sp>
          <p:nvSpPr>
            <p:cNvPr id="9" name="직사각형 8">
              <a:extLst>
                <a:ext uri="{FF2B5EF4-FFF2-40B4-BE49-F238E27FC236}">
                  <a16:creationId xmlns:a16="http://schemas.microsoft.com/office/drawing/2014/main" xmlns="" id="{49C2A886-2928-480E-8DEF-617317FBB90B}"/>
                </a:ext>
              </a:extLst>
            </p:cNvPr>
            <p:cNvSpPr/>
            <p:nvPr/>
          </p:nvSpPr>
          <p:spPr>
            <a:xfrm>
              <a:off x="4647701" y="4078714"/>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7</a:t>
              </a:r>
              <a:endParaRPr lang="ko-KR" altLang="en-US" sz="1300" dirty="0">
                <a:solidFill>
                  <a:schemeClr val="bg1"/>
                </a:solidFill>
                <a:latin typeface="SamsungOne 400" panose="020B0503030303020204" pitchFamily="34" charset="0"/>
              </a:endParaRPr>
            </a:p>
          </p:txBody>
        </p:sp>
        <p:sp>
          <p:nvSpPr>
            <p:cNvPr id="10" name="직사각형 9">
              <a:extLst>
                <a:ext uri="{FF2B5EF4-FFF2-40B4-BE49-F238E27FC236}">
                  <a16:creationId xmlns:a16="http://schemas.microsoft.com/office/drawing/2014/main" xmlns="" id="{51ED4690-CD1A-46F0-927F-C99AD4CCCCBD}"/>
                </a:ext>
              </a:extLst>
            </p:cNvPr>
            <p:cNvSpPr/>
            <p:nvPr/>
          </p:nvSpPr>
          <p:spPr>
            <a:xfrm>
              <a:off x="4647701" y="3764970"/>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8</a:t>
              </a:r>
              <a:endParaRPr lang="ko-KR" altLang="en-US" sz="1300" dirty="0">
                <a:solidFill>
                  <a:schemeClr val="bg1"/>
                </a:solidFill>
                <a:latin typeface="SamsungOne 400" panose="020B0503030303020204" pitchFamily="34" charset="0"/>
              </a:endParaRPr>
            </a:p>
          </p:txBody>
        </p:sp>
        <p:sp>
          <p:nvSpPr>
            <p:cNvPr id="11" name="직사각형 10">
              <a:extLst>
                <a:ext uri="{FF2B5EF4-FFF2-40B4-BE49-F238E27FC236}">
                  <a16:creationId xmlns:a16="http://schemas.microsoft.com/office/drawing/2014/main" xmlns="" id="{1DC431B5-7EB0-4AC9-99EA-73E551D1B7A7}"/>
                </a:ext>
              </a:extLst>
            </p:cNvPr>
            <p:cNvSpPr/>
            <p:nvPr/>
          </p:nvSpPr>
          <p:spPr>
            <a:xfrm>
              <a:off x="4647701" y="3451226"/>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9</a:t>
              </a:r>
              <a:endParaRPr lang="ko-KR" altLang="en-US" sz="1300" dirty="0">
                <a:solidFill>
                  <a:schemeClr val="bg1"/>
                </a:solidFill>
                <a:latin typeface="SamsungOne 400" panose="020B0503030303020204" pitchFamily="34" charset="0"/>
              </a:endParaRPr>
            </a:p>
          </p:txBody>
        </p:sp>
        <p:sp>
          <p:nvSpPr>
            <p:cNvPr id="12" name="직사각형 11">
              <a:extLst>
                <a:ext uri="{FF2B5EF4-FFF2-40B4-BE49-F238E27FC236}">
                  <a16:creationId xmlns:a16="http://schemas.microsoft.com/office/drawing/2014/main" xmlns="" id="{0FC5B6FF-3B8B-4AD0-8989-34795E99A533}"/>
                </a:ext>
              </a:extLst>
            </p:cNvPr>
            <p:cNvSpPr/>
            <p:nvPr/>
          </p:nvSpPr>
          <p:spPr>
            <a:xfrm>
              <a:off x="4647701" y="3137482"/>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F1E38737-8A8E-4AE9-846D-B04C2FD5E250}"/>
                </a:ext>
              </a:extLst>
            </p:cNvPr>
            <p:cNvSpPr/>
            <p:nvPr/>
          </p:nvSpPr>
          <p:spPr>
            <a:xfrm>
              <a:off x="2440699" y="4017633"/>
              <a:ext cx="87166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mid</a:t>
              </a:r>
              <a:endParaRPr lang="ko-KR" altLang="en-US" sz="1300" dirty="0">
                <a:solidFill>
                  <a:srgbClr val="193EB0"/>
                </a:solidFill>
                <a:latin typeface="SamsungOne 400" panose="020B0503030303020204" pitchFamily="34" charset="0"/>
              </a:endParaRPr>
            </a:p>
          </p:txBody>
        </p:sp>
        <p:cxnSp>
          <p:nvCxnSpPr>
            <p:cNvPr id="17" name="직선 연결선 16">
              <a:extLst>
                <a:ext uri="{FF2B5EF4-FFF2-40B4-BE49-F238E27FC236}">
                  <a16:creationId xmlns:a16="http://schemas.microsoft.com/office/drawing/2014/main" xmlns="" id="{1C011518-19A9-4FF6-86DC-DA6795987ABA}"/>
                </a:ext>
              </a:extLst>
            </p:cNvPr>
            <p:cNvCxnSpPr>
              <a:cxnSpLocks/>
              <a:endCxn id="16" idx="3"/>
            </p:cNvCxnSpPr>
            <p:nvPr/>
          </p:nvCxnSpPr>
          <p:spPr>
            <a:xfrm flipH="1" flipV="1">
              <a:off x="3312366" y="4194915"/>
              <a:ext cx="1344665"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xmlns="" id="{8709180D-D850-4A19-BC8F-BF7A8CF8E70B}"/>
                </a:ext>
              </a:extLst>
            </p:cNvPr>
            <p:cNvSpPr/>
            <p:nvPr/>
          </p:nvSpPr>
          <p:spPr>
            <a:xfrm>
              <a:off x="2440699" y="4327669"/>
              <a:ext cx="87166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low</a:t>
              </a:r>
              <a:endParaRPr lang="ko-KR" altLang="en-US" sz="1300" dirty="0">
                <a:solidFill>
                  <a:srgbClr val="193EB0"/>
                </a:solidFill>
                <a:latin typeface="SamsungOne 400" panose="020B0503030303020204" pitchFamily="34" charset="0"/>
              </a:endParaRPr>
            </a:p>
          </p:txBody>
        </p:sp>
        <p:cxnSp>
          <p:nvCxnSpPr>
            <p:cNvPr id="33" name="직선 연결선 32">
              <a:extLst>
                <a:ext uri="{FF2B5EF4-FFF2-40B4-BE49-F238E27FC236}">
                  <a16:creationId xmlns:a16="http://schemas.microsoft.com/office/drawing/2014/main" xmlns="" id="{7DDE2098-7330-451B-85E6-F3C0E19A43C0}"/>
                </a:ext>
              </a:extLst>
            </p:cNvPr>
            <p:cNvCxnSpPr>
              <a:cxnSpLocks/>
              <a:endCxn id="32" idx="3"/>
            </p:cNvCxnSpPr>
            <p:nvPr/>
          </p:nvCxnSpPr>
          <p:spPr>
            <a:xfrm flipH="1" flipV="1">
              <a:off x="3312366" y="4504951"/>
              <a:ext cx="1344665"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xmlns="" id="{3EFA9034-F82B-4392-9DB6-FB6698D7C1F6}"/>
                </a:ext>
              </a:extLst>
            </p:cNvPr>
            <p:cNvSpPr/>
            <p:nvPr/>
          </p:nvSpPr>
          <p:spPr>
            <a:xfrm>
              <a:off x="2431369" y="3707596"/>
              <a:ext cx="87166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high</a:t>
              </a:r>
              <a:endParaRPr lang="ko-KR" altLang="en-US" sz="1300" dirty="0">
                <a:solidFill>
                  <a:srgbClr val="193EB0"/>
                </a:solidFill>
                <a:latin typeface="SamsungOne 400" panose="020B0503030303020204" pitchFamily="34" charset="0"/>
              </a:endParaRPr>
            </a:p>
          </p:txBody>
        </p:sp>
        <p:cxnSp>
          <p:nvCxnSpPr>
            <p:cNvPr id="35" name="직선 연결선 34">
              <a:extLst>
                <a:ext uri="{FF2B5EF4-FFF2-40B4-BE49-F238E27FC236}">
                  <a16:creationId xmlns:a16="http://schemas.microsoft.com/office/drawing/2014/main" xmlns="" id="{AE1477DD-5C4F-497A-A99C-6052DA1F9258}"/>
                </a:ext>
              </a:extLst>
            </p:cNvPr>
            <p:cNvCxnSpPr>
              <a:cxnSpLocks/>
              <a:endCxn id="34" idx="3"/>
            </p:cNvCxnSpPr>
            <p:nvPr/>
          </p:nvCxnSpPr>
          <p:spPr>
            <a:xfrm flipH="1" flipV="1">
              <a:off x="3303036" y="3884878"/>
              <a:ext cx="1344665"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xmlns="" id="{85934D81-0890-4517-B505-4A6B4B1C426C}"/>
                </a:ext>
              </a:extLst>
            </p:cNvPr>
            <p:cNvSpPr/>
            <p:nvPr/>
          </p:nvSpPr>
          <p:spPr>
            <a:xfrm>
              <a:off x="5623352" y="3764970"/>
              <a:ext cx="3051109" cy="228598"/>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r>
                <a:rPr lang="en-US" altLang="ko-KR" sz="1300" dirty="0">
                  <a:solidFill>
                    <a:srgbClr val="193EB0"/>
                  </a:solidFill>
                  <a:latin typeface="SamsungOne 400" panose="020B0503030303020204" pitchFamily="34" charset="0"/>
                </a:rPr>
                <a:t>This floor is not safe.</a:t>
              </a:r>
              <a:endParaRPr lang="ko-KR" altLang="en-US" sz="1300" dirty="0">
                <a:solidFill>
                  <a:srgbClr val="193EB0"/>
                </a:solidFill>
                <a:latin typeface="SamsungOne 400" panose="020B0503030303020204" pitchFamily="34" charset="0"/>
              </a:endParaRPr>
            </a:p>
          </p:txBody>
        </p:sp>
        <p:cxnSp>
          <p:nvCxnSpPr>
            <p:cNvPr id="41" name="직선 연결선 40">
              <a:extLst>
                <a:ext uri="{FF2B5EF4-FFF2-40B4-BE49-F238E27FC236}">
                  <a16:creationId xmlns:a16="http://schemas.microsoft.com/office/drawing/2014/main" xmlns="" id="{00A0A01F-2155-4E6D-931B-E246B09BC512}"/>
                </a:ext>
              </a:extLst>
            </p:cNvPr>
            <p:cNvCxnSpPr>
              <a:cxnSpLocks/>
              <a:stCxn id="40" idx="1"/>
              <a:endCxn id="10" idx="3"/>
            </p:cNvCxnSpPr>
            <p:nvPr/>
          </p:nvCxnSpPr>
          <p:spPr>
            <a:xfrm flipH="1">
              <a:off x="5258298" y="3879269"/>
              <a:ext cx="365054"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2" name="직사각형 41">
              <a:extLst>
                <a:ext uri="{FF2B5EF4-FFF2-40B4-BE49-F238E27FC236}">
                  <a16:creationId xmlns:a16="http://schemas.microsoft.com/office/drawing/2014/main" xmlns="" id="{AAF7963A-796A-4A3D-B1F6-F02DB2FDFB3C}"/>
                </a:ext>
              </a:extLst>
            </p:cNvPr>
            <p:cNvSpPr/>
            <p:nvPr/>
          </p:nvSpPr>
          <p:spPr>
            <a:xfrm>
              <a:off x="5727334" y="4235595"/>
              <a:ext cx="3051109" cy="228598"/>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r>
                <a:rPr lang="en-US" altLang="ko-KR" sz="1300" dirty="0">
                  <a:solidFill>
                    <a:srgbClr val="193EB0"/>
                  </a:solidFill>
                  <a:latin typeface="SamsungOne 400" panose="020B0503030303020204" pitchFamily="34" charset="0"/>
                </a:rPr>
                <a:t>These floors should be searched.</a:t>
              </a:r>
              <a:endParaRPr lang="ko-KR" altLang="en-US" sz="1300" dirty="0">
                <a:solidFill>
                  <a:srgbClr val="193EB0"/>
                </a:solidFill>
                <a:latin typeface="SamsungOne 400" panose="020B0503030303020204" pitchFamily="34" charset="0"/>
              </a:endParaRPr>
            </a:p>
          </p:txBody>
        </p:sp>
        <p:sp>
          <p:nvSpPr>
            <p:cNvPr id="43" name="오른쪽 중괄호 42">
              <a:extLst>
                <a:ext uri="{FF2B5EF4-FFF2-40B4-BE49-F238E27FC236}">
                  <a16:creationId xmlns:a16="http://schemas.microsoft.com/office/drawing/2014/main" xmlns="" id="{F49653FC-D0A5-4901-B54F-40ECB583B664}"/>
                </a:ext>
              </a:extLst>
            </p:cNvPr>
            <p:cNvSpPr/>
            <p:nvPr/>
          </p:nvSpPr>
          <p:spPr>
            <a:xfrm>
              <a:off x="5332464" y="4078722"/>
              <a:ext cx="261070" cy="542344"/>
            </a:xfrm>
            <a:prstGeom prst="rightBrace">
              <a:avLst>
                <a:gd name="adj1" fmla="val 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38" name="직사각형 37">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39" name="직사각형 38">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46" name="직사각형 45">
            <a:extLst>
              <a:ext uri="{FF2B5EF4-FFF2-40B4-BE49-F238E27FC236}">
                <a16:creationId xmlns:a16="http://schemas.microsoft.com/office/drawing/2014/main" xmlns="" id="{90EFA62F-9637-4E5A-AAB1-9E61461D75DD}"/>
              </a:ext>
            </a:extLst>
          </p:cNvPr>
          <p:cNvSpPr/>
          <p:nvPr/>
        </p:nvSpPr>
        <p:spPr>
          <a:xfrm>
            <a:off x="580387" y="2118234"/>
            <a:ext cx="9030751" cy="1056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next section we will investigate is from 6</a:t>
            </a:r>
            <a:r>
              <a:rPr lang="en-US" altLang="ko-KR" sz="1300" baseline="30000" dirty="0">
                <a:solidFill>
                  <a:schemeClr val="tx1"/>
                </a:solidFill>
                <a:latin typeface="SamsungOne 400" panose="020B0503030303020204" pitchFamily="34" charset="0"/>
                <a:ea typeface="SamsungOne 400" panose="020B0503030303020204" pitchFamily="34" charset="0"/>
              </a:rPr>
              <a:t>th</a:t>
            </a:r>
            <a:r>
              <a:rPr lang="en-US" altLang="ko-KR" sz="1300" dirty="0">
                <a:solidFill>
                  <a:schemeClr val="tx1"/>
                </a:solidFill>
                <a:latin typeface="SamsungOne 400" panose="020B0503030303020204" pitchFamily="34" charset="0"/>
                <a:ea typeface="SamsungOne 400" panose="020B0503030303020204" pitchFamily="34" charset="0"/>
              </a:rPr>
              <a:t> to 8th floors. </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Similarly, if an egg breaks at the 7</a:t>
            </a:r>
            <a:r>
              <a:rPr lang="en-US" altLang="ko-KR" sz="1300" baseline="30000" dirty="0">
                <a:solidFill>
                  <a:schemeClr val="tx1"/>
                </a:solidFill>
                <a:latin typeface="SamsungOne 400" panose="020B0503030303020204" pitchFamily="34" charset="0"/>
                <a:ea typeface="SamsungOne 400" panose="020B0503030303020204" pitchFamily="34" charset="0"/>
              </a:rPr>
              <a:t>th</a:t>
            </a:r>
            <a:r>
              <a:rPr lang="en-US" altLang="ko-KR" sz="1300" dirty="0">
                <a:solidFill>
                  <a:schemeClr val="tx1"/>
                </a:solidFill>
                <a:latin typeface="SamsungOne 400" panose="020B0503030303020204" pitchFamily="34" charset="0"/>
                <a:ea typeface="SamsungOne 400" panose="020B0503030303020204" pitchFamily="34" charset="0"/>
              </a:rPr>
              <a:t> floor which is the midpoint, then the first floor where the egg breaks would be the 7</a:t>
            </a:r>
            <a:r>
              <a:rPr lang="en-US" altLang="ko-KR" sz="1300" baseline="30000" dirty="0">
                <a:solidFill>
                  <a:schemeClr val="tx1"/>
                </a:solidFill>
                <a:latin typeface="SamsungOne 400" panose="020B0503030303020204" pitchFamily="34" charset="0"/>
                <a:ea typeface="SamsungOne 400" panose="020B0503030303020204" pitchFamily="34" charset="0"/>
              </a:rPr>
              <a:t>th</a:t>
            </a:r>
            <a:r>
              <a:rPr lang="en-US" altLang="ko-KR" sz="1300" dirty="0">
                <a:solidFill>
                  <a:schemeClr val="tx1"/>
                </a:solidFill>
                <a:latin typeface="SamsungOne 400" panose="020B0503030303020204" pitchFamily="34" charset="0"/>
                <a:ea typeface="SamsungOne 400" panose="020B0503030303020204" pitchFamily="34" charset="0"/>
              </a:rPr>
              <a:t> floor or downstairs. </a:t>
            </a:r>
          </a:p>
          <a:p>
            <a:pPr latinLnBrk="0">
              <a:spcAft>
                <a:spcPts val="1000"/>
              </a:spcAft>
              <a:buSzPct val="120000"/>
              <a:defRPr/>
            </a:pPr>
            <a:endParaRPr lang="en-US" altLang="ko-KR" sz="1300" dirty="0">
              <a:solidFill>
                <a:schemeClr val="tx1"/>
              </a:solidFill>
              <a:latin typeface="SamsungOne 400" panose="020B0503030303020204" pitchFamily="34" charset="0"/>
              <a:ea typeface="SamsungOne 400" panose="020B0503030303020204" pitchFamily="34" charset="0"/>
            </a:endParaRPr>
          </a:p>
        </p:txBody>
      </p:sp>
      <p:grpSp>
        <p:nvGrpSpPr>
          <p:cNvPr id="27" name="그룹 26"/>
          <p:cNvGrpSpPr/>
          <p:nvPr/>
        </p:nvGrpSpPr>
        <p:grpSpPr>
          <a:xfrm>
            <a:off x="361950" y="1322141"/>
            <a:ext cx="9106050" cy="743069"/>
            <a:chOff x="361950" y="1220103"/>
            <a:chExt cx="9106050" cy="743069"/>
          </a:xfrm>
        </p:grpSpPr>
        <p:sp>
          <p:nvSpPr>
            <p:cNvPr id="28" name="직사각형 27">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29" name="TextBox 28">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Egg dropping problem with infinite eggs</a:t>
              </a:r>
            </a:p>
          </p:txBody>
        </p:sp>
      </p:grpSp>
    </p:spTree>
    <p:extLst>
      <p:ext uri="{BB962C8B-B14F-4D97-AF65-F5344CB8AC3E}">
        <p14:creationId xmlns:p14="http://schemas.microsoft.com/office/powerpoint/2010/main" val="11261703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2440699" y="3137482"/>
            <a:ext cx="6233762" cy="3052295"/>
            <a:chOff x="2440699" y="3137482"/>
            <a:chExt cx="6233762" cy="3052295"/>
          </a:xfrm>
        </p:grpSpPr>
        <p:sp>
          <p:nvSpPr>
            <p:cNvPr id="3" name="직사각형 2">
              <a:extLst>
                <a:ext uri="{FF2B5EF4-FFF2-40B4-BE49-F238E27FC236}">
                  <a16:creationId xmlns:a16="http://schemas.microsoft.com/office/drawing/2014/main" xmlns="" id="{2DA9A384-4C91-4430-BFB6-179BAF2F5453}"/>
                </a:ext>
              </a:extLst>
            </p:cNvPr>
            <p:cNvSpPr/>
            <p:nvPr/>
          </p:nvSpPr>
          <p:spPr>
            <a:xfrm>
              <a:off x="4647701" y="5961178"/>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4" name="직사각형 3">
              <a:extLst>
                <a:ext uri="{FF2B5EF4-FFF2-40B4-BE49-F238E27FC236}">
                  <a16:creationId xmlns:a16="http://schemas.microsoft.com/office/drawing/2014/main" xmlns="" id="{C5AF801A-56D1-442F-9131-2AFA7B063313}"/>
                </a:ext>
              </a:extLst>
            </p:cNvPr>
            <p:cNvSpPr/>
            <p:nvPr/>
          </p:nvSpPr>
          <p:spPr>
            <a:xfrm>
              <a:off x="4647701" y="564743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5" name="직사각형 4">
              <a:extLst>
                <a:ext uri="{FF2B5EF4-FFF2-40B4-BE49-F238E27FC236}">
                  <a16:creationId xmlns:a16="http://schemas.microsoft.com/office/drawing/2014/main" xmlns="" id="{691D4070-E7B4-4D5F-946E-90282ABD917F}"/>
                </a:ext>
              </a:extLst>
            </p:cNvPr>
            <p:cNvSpPr/>
            <p:nvPr/>
          </p:nvSpPr>
          <p:spPr>
            <a:xfrm>
              <a:off x="4647701" y="5333690"/>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6" name="직사각형 5">
              <a:extLst>
                <a:ext uri="{FF2B5EF4-FFF2-40B4-BE49-F238E27FC236}">
                  <a16:creationId xmlns:a16="http://schemas.microsoft.com/office/drawing/2014/main" xmlns="" id="{7D847A05-FB05-47B0-9B01-8750ED268EED}"/>
                </a:ext>
              </a:extLst>
            </p:cNvPr>
            <p:cNvSpPr/>
            <p:nvPr/>
          </p:nvSpPr>
          <p:spPr>
            <a:xfrm>
              <a:off x="4647701" y="5019946"/>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7" name="직사각형 6">
              <a:extLst>
                <a:ext uri="{FF2B5EF4-FFF2-40B4-BE49-F238E27FC236}">
                  <a16:creationId xmlns:a16="http://schemas.microsoft.com/office/drawing/2014/main" xmlns="" id="{9DC48ADD-06E9-4A8E-B538-492324FBB5F8}"/>
                </a:ext>
              </a:extLst>
            </p:cNvPr>
            <p:cNvSpPr/>
            <p:nvPr/>
          </p:nvSpPr>
          <p:spPr>
            <a:xfrm>
              <a:off x="4647701" y="4706202"/>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8" name="직사각형 7">
              <a:extLst>
                <a:ext uri="{FF2B5EF4-FFF2-40B4-BE49-F238E27FC236}">
                  <a16:creationId xmlns:a16="http://schemas.microsoft.com/office/drawing/2014/main" xmlns="" id="{FF61686C-EFEB-4C2A-A839-EADBF3ED3C04}"/>
                </a:ext>
              </a:extLst>
            </p:cNvPr>
            <p:cNvSpPr/>
            <p:nvPr/>
          </p:nvSpPr>
          <p:spPr>
            <a:xfrm>
              <a:off x="4647701" y="4392458"/>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6</a:t>
              </a:r>
              <a:endParaRPr lang="ko-KR" altLang="en-US" sz="1300" dirty="0">
                <a:solidFill>
                  <a:schemeClr val="tx1"/>
                </a:solidFill>
                <a:latin typeface="SamsungOne 400" panose="020B0503030303020204" pitchFamily="34" charset="0"/>
              </a:endParaRPr>
            </a:p>
          </p:txBody>
        </p:sp>
        <p:sp>
          <p:nvSpPr>
            <p:cNvPr id="9" name="직사각형 8">
              <a:extLst>
                <a:ext uri="{FF2B5EF4-FFF2-40B4-BE49-F238E27FC236}">
                  <a16:creationId xmlns:a16="http://schemas.microsoft.com/office/drawing/2014/main" xmlns="" id="{49C2A886-2928-480E-8DEF-617317FBB90B}"/>
                </a:ext>
              </a:extLst>
            </p:cNvPr>
            <p:cNvSpPr/>
            <p:nvPr/>
          </p:nvSpPr>
          <p:spPr>
            <a:xfrm>
              <a:off x="4647701" y="4078714"/>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7</a:t>
              </a:r>
              <a:endParaRPr lang="ko-KR" altLang="en-US" sz="1300" dirty="0">
                <a:solidFill>
                  <a:schemeClr val="bg1"/>
                </a:solidFill>
                <a:latin typeface="SamsungOne 400" panose="020B0503030303020204" pitchFamily="34" charset="0"/>
              </a:endParaRPr>
            </a:p>
          </p:txBody>
        </p:sp>
        <p:sp>
          <p:nvSpPr>
            <p:cNvPr id="10" name="직사각형 9">
              <a:extLst>
                <a:ext uri="{FF2B5EF4-FFF2-40B4-BE49-F238E27FC236}">
                  <a16:creationId xmlns:a16="http://schemas.microsoft.com/office/drawing/2014/main" xmlns="" id="{51ED4690-CD1A-46F0-927F-C99AD4CCCCBD}"/>
                </a:ext>
              </a:extLst>
            </p:cNvPr>
            <p:cNvSpPr/>
            <p:nvPr/>
          </p:nvSpPr>
          <p:spPr>
            <a:xfrm>
              <a:off x="4647701" y="3764970"/>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8</a:t>
              </a:r>
              <a:endParaRPr lang="ko-KR" altLang="en-US" sz="1300" dirty="0">
                <a:solidFill>
                  <a:schemeClr val="bg1"/>
                </a:solidFill>
                <a:latin typeface="SamsungOne 400" panose="020B0503030303020204" pitchFamily="34" charset="0"/>
              </a:endParaRPr>
            </a:p>
          </p:txBody>
        </p:sp>
        <p:sp>
          <p:nvSpPr>
            <p:cNvPr id="11" name="직사각형 10">
              <a:extLst>
                <a:ext uri="{FF2B5EF4-FFF2-40B4-BE49-F238E27FC236}">
                  <a16:creationId xmlns:a16="http://schemas.microsoft.com/office/drawing/2014/main" xmlns="" id="{1DC431B5-7EB0-4AC9-99EA-73E551D1B7A7}"/>
                </a:ext>
              </a:extLst>
            </p:cNvPr>
            <p:cNvSpPr/>
            <p:nvPr/>
          </p:nvSpPr>
          <p:spPr>
            <a:xfrm>
              <a:off x="4647701" y="3451226"/>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9</a:t>
              </a:r>
              <a:endParaRPr lang="ko-KR" altLang="en-US" sz="1300" dirty="0">
                <a:solidFill>
                  <a:schemeClr val="bg1"/>
                </a:solidFill>
                <a:latin typeface="SamsungOne 400" panose="020B0503030303020204" pitchFamily="34" charset="0"/>
              </a:endParaRPr>
            </a:p>
          </p:txBody>
        </p:sp>
        <p:sp>
          <p:nvSpPr>
            <p:cNvPr id="12" name="직사각형 11">
              <a:extLst>
                <a:ext uri="{FF2B5EF4-FFF2-40B4-BE49-F238E27FC236}">
                  <a16:creationId xmlns:a16="http://schemas.microsoft.com/office/drawing/2014/main" xmlns="" id="{0FC5B6FF-3B8B-4AD0-8989-34795E99A533}"/>
                </a:ext>
              </a:extLst>
            </p:cNvPr>
            <p:cNvSpPr/>
            <p:nvPr/>
          </p:nvSpPr>
          <p:spPr>
            <a:xfrm>
              <a:off x="4647701" y="3137482"/>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F1E38737-8A8E-4AE9-846D-B04C2FD5E250}"/>
                </a:ext>
              </a:extLst>
            </p:cNvPr>
            <p:cNvSpPr/>
            <p:nvPr/>
          </p:nvSpPr>
          <p:spPr>
            <a:xfrm>
              <a:off x="2440699" y="4017633"/>
              <a:ext cx="87166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high</a:t>
              </a:r>
              <a:endParaRPr lang="ko-KR" altLang="en-US" sz="1300" dirty="0">
                <a:solidFill>
                  <a:srgbClr val="193EB0"/>
                </a:solidFill>
                <a:latin typeface="SamsungOne 400" panose="020B0503030303020204" pitchFamily="34" charset="0"/>
              </a:endParaRPr>
            </a:p>
          </p:txBody>
        </p:sp>
        <p:cxnSp>
          <p:nvCxnSpPr>
            <p:cNvPr id="17" name="직선 연결선 16">
              <a:extLst>
                <a:ext uri="{FF2B5EF4-FFF2-40B4-BE49-F238E27FC236}">
                  <a16:creationId xmlns:a16="http://schemas.microsoft.com/office/drawing/2014/main" xmlns="" id="{1C011518-19A9-4FF6-86DC-DA6795987ABA}"/>
                </a:ext>
              </a:extLst>
            </p:cNvPr>
            <p:cNvCxnSpPr>
              <a:cxnSpLocks/>
              <a:endCxn id="16" idx="3"/>
            </p:cNvCxnSpPr>
            <p:nvPr/>
          </p:nvCxnSpPr>
          <p:spPr>
            <a:xfrm flipH="1" flipV="1">
              <a:off x="3312366" y="4194915"/>
              <a:ext cx="1344665"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xmlns="" id="{8709180D-D850-4A19-BC8F-BF7A8CF8E70B}"/>
                </a:ext>
              </a:extLst>
            </p:cNvPr>
            <p:cNvSpPr/>
            <p:nvPr/>
          </p:nvSpPr>
          <p:spPr>
            <a:xfrm>
              <a:off x="2440699" y="4327669"/>
              <a:ext cx="87166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low, mid</a:t>
              </a:r>
              <a:endParaRPr lang="ko-KR" altLang="en-US" sz="1300" dirty="0">
                <a:solidFill>
                  <a:srgbClr val="193EB0"/>
                </a:solidFill>
                <a:latin typeface="SamsungOne 400" panose="020B0503030303020204" pitchFamily="34" charset="0"/>
              </a:endParaRPr>
            </a:p>
          </p:txBody>
        </p:sp>
        <p:cxnSp>
          <p:nvCxnSpPr>
            <p:cNvPr id="33" name="직선 연결선 32">
              <a:extLst>
                <a:ext uri="{FF2B5EF4-FFF2-40B4-BE49-F238E27FC236}">
                  <a16:creationId xmlns:a16="http://schemas.microsoft.com/office/drawing/2014/main" xmlns="" id="{7DDE2098-7330-451B-85E6-F3C0E19A43C0}"/>
                </a:ext>
              </a:extLst>
            </p:cNvPr>
            <p:cNvCxnSpPr>
              <a:cxnSpLocks/>
              <a:endCxn id="32" idx="3"/>
            </p:cNvCxnSpPr>
            <p:nvPr/>
          </p:nvCxnSpPr>
          <p:spPr>
            <a:xfrm flipH="1" flipV="1">
              <a:off x="3312366" y="4504951"/>
              <a:ext cx="1344665"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xmlns="" id="{85934D81-0890-4517-B505-4A6B4B1C426C}"/>
                </a:ext>
              </a:extLst>
            </p:cNvPr>
            <p:cNvSpPr/>
            <p:nvPr/>
          </p:nvSpPr>
          <p:spPr>
            <a:xfrm>
              <a:off x="5623352" y="4080084"/>
              <a:ext cx="3051109" cy="228598"/>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r>
                <a:rPr lang="en-US" altLang="ko-KR" sz="1300" dirty="0">
                  <a:solidFill>
                    <a:srgbClr val="193EB0"/>
                  </a:solidFill>
                  <a:latin typeface="SamsungOne 400" panose="020B0503030303020204" pitchFamily="34" charset="0"/>
                </a:rPr>
                <a:t>This floor should be searched.</a:t>
              </a:r>
              <a:endParaRPr lang="ko-KR" altLang="en-US" sz="1300" dirty="0">
                <a:solidFill>
                  <a:srgbClr val="193EB0"/>
                </a:solidFill>
                <a:latin typeface="SamsungOne 400" panose="020B0503030303020204" pitchFamily="34" charset="0"/>
              </a:endParaRPr>
            </a:p>
          </p:txBody>
        </p:sp>
        <p:cxnSp>
          <p:nvCxnSpPr>
            <p:cNvPr id="41" name="직선 연결선 40">
              <a:extLst>
                <a:ext uri="{FF2B5EF4-FFF2-40B4-BE49-F238E27FC236}">
                  <a16:creationId xmlns:a16="http://schemas.microsoft.com/office/drawing/2014/main" xmlns="" id="{00A0A01F-2155-4E6D-931B-E246B09BC512}"/>
                </a:ext>
              </a:extLst>
            </p:cNvPr>
            <p:cNvCxnSpPr>
              <a:cxnSpLocks/>
              <a:stCxn id="40" idx="1"/>
            </p:cNvCxnSpPr>
            <p:nvPr/>
          </p:nvCxnSpPr>
          <p:spPr>
            <a:xfrm flipH="1">
              <a:off x="5258298" y="4194383"/>
              <a:ext cx="365054"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xmlns="" id="{519964D9-C652-445F-86D0-0C6F008588A4}"/>
                </a:ext>
              </a:extLst>
            </p:cNvPr>
            <p:cNvSpPr/>
            <p:nvPr/>
          </p:nvSpPr>
          <p:spPr>
            <a:xfrm>
              <a:off x="5623352" y="4392459"/>
              <a:ext cx="3051109" cy="228598"/>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r>
                <a:rPr lang="en-US" altLang="ko-KR" sz="1300" dirty="0">
                  <a:solidFill>
                    <a:srgbClr val="193EB0"/>
                  </a:solidFill>
                  <a:latin typeface="SamsungOne 400" panose="020B0503030303020204" pitchFamily="34" charset="0"/>
                </a:rPr>
                <a:t>This floor is safe.</a:t>
              </a:r>
              <a:endParaRPr lang="ko-KR" altLang="en-US" sz="1300" dirty="0">
                <a:solidFill>
                  <a:srgbClr val="193EB0"/>
                </a:solidFill>
                <a:latin typeface="SamsungOne 400" panose="020B0503030303020204" pitchFamily="34" charset="0"/>
              </a:endParaRPr>
            </a:p>
          </p:txBody>
        </p:sp>
        <p:cxnSp>
          <p:nvCxnSpPr>
            <p:cNvPr id="36" name="직선 연결선 35">
              <a:extLst>
                <a:ext uri="{FF2B5EF4-FFF2-40B4-BE49-F238E27FC236}">
                  <a16:creationId xmlns:a16="http://schemas.microsoft.com/office/drawing/2014/main" xmlns="" id="{573FC7F5-2DFA-4668-B817-163EDE497AD6}"/>
                </a:ext>
              </a:extLst>
            </p:cNvPr>
            <p:cNvCxnSpPr>
              <a:cxnSpLocks/>
              <a:stCxn id="31" idx="1"/>
            </p:cNvCxnSpPr>
            <p:nvPr/>
          </p:nvCxnSpPr>
          <p:spPr>
            <a:xfrm flipH="1">
              <a:off x="5258298" y="4506758"/>
              <a:ext cx="365054"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37" name="직사각형 36">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42" name="직사각형 41">
            <a:extLst>
              <a:ext uri="{FF2B5EF4-FFF2-40B4-BE49-F238E27FC236}">
                <a16:creationId xmlns:a16="http://schemas.microsoft.com/office/drawing/2014/main" xmlns="" id="{90EFA62F-9637-4E5A-AAB1-9E61461D75DD}"/>
              </a:ext>
            </a:extLst>
          </p:cNvPr>
          <p:cNvSpPr/>
          <p:nvPr/>
        </p:nvSpPr>
        <p:spPr>
          <a:xfrm>
            <a:off x="580387" y="2118234"/>
            <a:ext cx="9030751" cy="72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We will now try 6</a:t>
            </a:r>
            <a:r>
              <a:rPr lang="en-US" altLang="ko-KR" sz="1300" baseline="30000" dirty="0">
                <a:solidFill>
                  <a:schemeClr val="tx1"/>
                </a:solidFill>
                <a:latin typeface="SamsungOne 400" panose="020B0503030303020204" pitchFamily="34" charset="0"/>
                <a:ea typeface="SamsungOne 400" panose="020B0503030303020204" pitchFamily="34" charset="0"/>
              </a:rPr>
              <a:t>th</a:t>
            </a:r>
            <a:r>
              <a:rPr lang="en-US" altLang="ko-KR" sz="1300" dirty="0">
                <a:solidFill>
                  <a:schemeClr val="tx1"/>
                </a:solidFill>
                <a:latin typeface="SamsungOne 400" panose="020B0503030303020204" pitchFamily="34" charset="0"/>
                <a:ea typeface="SamsungOne 400" panose="020B0503030303020204" pitchFamily="34" charset="0"/>
              </a:rPr>
              <a:t> and 7</a:t>
            </a:r>
            <a:r>
              <a:rPr lang="en-US" altLang="ko-KR" sz="1300" baseline="30000" dirty="0">
                <a:solidFill>
                  <a:schemeClr val="tx1"/>
                </a:solidFill>
                <a:latin typeface="SamsungOne 400" panose="020B0503030303020204" pitchFamily="34" charset="0"/>
                <a:ea typeface="SamsungOne 400" panose="020B0503030303020204" pitchFamily="34" charset="0"/>
              </a:rPr>
              <a:t>th</a:t>
            </a:r>
            <a:r>
              <a:rPr lang="en-US" altLang="ko-KR" sz="1300" dirty="0">
                <a:solidFill>
                  <a:schemeClr val="tx1"/>
                </a:solidFill>
                <a:latin typeface="SamsungOne 400" panose="020B0503030303020204" pitchFamily="34" charset="0"/>
                <a:ea typeface="SamsungOne 400" panose="020B0503030303020204" pitchFamily="34" charset="0"/>
              </a:rPr>
              <a:t> floors. </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Assume that the midpoint is 6</a:t>
            </a:r>
            <a:r>
              <a:rPr lang="en-US" altLang="ko-KR" sz="1300" baseline="30000" dirty="0">
                <a:solidFill>
                  <a:schemeClr val="tx1"/>
                </a:solidFill>
                <a:latin typeface="SamsungOne 400" panose="020B0503030303020204" pitchFamily="34" charset="0"/>
                <a:ea typeface="SamsungOne 400" panose="020B0503030303020204" pitchFamily="34" charset="0"/>
              </a:rPr>
              <a:t>th</a:t>
            </a:r>
            <a:r>
              <a:rPr lang="en-US" altLang="ko-KR" sz="1300" dirty="0">
                <a:solidFill>
                  <a:schemeClr val="tx1"/>
                </a:solidFill>
                <a:latin typeface="SamsungOne 400" panose="020B0503030303020204" pitchFamily="34" charset="0"/>
                <a:ea typeface="SamsungOne 400" panose="020B0503030303020204" pitchFamily="34" charset="0"/>
              </a:rPr>
              <a:t> floor, and if an egg does not break from the 6</a:t>
            </a:r>
            <a:r>
              <a:rPr lang="en-US" altLang="ko-KR" sz="1300" baseline="30000" dirty="0">
                <a:solidFill>
                  <a:schemeClr val="tx1"/>
                </a:solidFill>
                <a:latin typeface="SamsungOne 400" panose="020B0503030303020204" pitchFamily="34" charset="0"/>
                <a:ea typeface="SamsungOne 400" panose="020B0503030303020204" pitchFamily="34" charset="0"/>
              </a:rPr>
              <a:t>th</a:t>
            </a:r>
            <a:r>
              <a:rPr lang="en-US" altLang="ko-KR" sz="1300" dirty="0">
                <a:solidFill>
                  <a:schemeClr val="tx1"/>
                </a:solidFill>
                <a:latin typeface="SamsungOne 400" panose="020B0503030303020204" pitchFamily="34" charset="0"/>
                <a:ea typeface="SamsungOne 400" panose="020B0503030303020204" pitchFamily="34" charset="0"/>
              </a:rPr>
              <a:t> floor, then the first floor where the egg breaks will be higher than the 6</a:t>
            </a:r>
            <a:r>
              <a:rPr lang="en-US" altLang="ko-KR" sz="1300" baseline="30000" dirty="0">
                <a:solidFill>
                  <a:schemeClr val="tx1"/>
                </a:solidFill>
                <a:latin typeface="SamsungOne 400" panose="020B0503030303020204" pitchFamily="34" charset="0"/>
                <a:ea typeface="SamsungOne 400" panose="020B0503030303020204" pitchFamily="34" charset="0"/>
              </a:rPr>
              <a:t>th</a:t>
            </a:r>
            <a:r>
              <a:rPr lang="en-US" altLang="ko-KR" sz="1300" dirty="0">
                <a:solidFill>
                  <a:schemeClr val="tx1"/>
                </a:solidFill>
                <a:latin typeface="SamsungOne 400" panose="020B0503030303020204" pitchFamily="34" charset="0"/>
                <a:ea typeface="SamsungOne 400" panose="020B0503030303020204" pitchFamily="34" charset="0"/>
              </a:rPr>
              <a:t> floor.</a:t>
            </a:r>
          </a:p>
        </p:txBody>
      </p:sp>
      <p:grpSp>
        <p:nvGrpSpPr>
          <p:cNvPr id="25" name="그룹 24"/>
          <p:cNvGrpSpPr/>
          <p:nvPr/>
        </p:nvGrpSpPr>
        <p:grpSpPr>
          <a:xfrm>
            <a:off x="361950" y="1322141"/>
            <a:ext cx="9106050" cy="743069"/>
            <a:chOff x="361950" y="1220103"/>
            <a:chExt cx="9106050" cy="743069"/>
          </a:xfrm>
        </p:grpSpPr>
        <p:sp>
          <p:nvSpPr>
            <p:cNvPr id="26" name="직사각형 25">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27" name="TextBox 26">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Egg dropping problem with infinite eggs</a:t>
              </a:r>
            </a:p>
          </p:txBody>
        </p:sp>
      </p:grpSp>
    </p:spTree>
    <p:extLst>
      <p:ext uri="{BB962C8B-B14F-4D97-AF65-F5344CB8AC3E}">
        <p14:creationId xmlns:p14="http://schemas.microsoft.com/office/powerpoint/2010/main" val="2993142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091900" y="3440543"/>
            <a:ext cx="7959502" cy="2730451"/>
            <a:chOff x="1015701" y="3470562"/>
            <a:chExt cx="7959502" cy="2730451"/>
          </a:xfrm>
        </p:grpSpPr>
        <p:sp>
          <p:nvSpPr>
            <p:cNvPr id="53" name="직사각형 52">
              <a:extLst>
                <a:ext uri="{FF2B5EF4-FFF2-40B4-BE49-F238E27FC236}">
                  <a16:creationId xmlns:a16="http://schemas.microsoft.com/office/drawing/2014/main" xmlns="" id="{49BE2451-6519-47BB-B31A-B6CCC0DEB442}"/>
                </a:ext>
              </a:extLst>
            </p:cNvPr>
            <p:cNvSpPr/>
            <p:nvPr/>
          </p:nvSpPr>
          <p:spPr>
            <a:xfrm>
              <a:off x="4196141" y="6113090"/>
              <a:ext cx="545118" cy="87923"/>
            </a:xfrm>
            <a:prstGeom prst="rect">
              <a:avLst/>
            </a:prstGeom>
            <a:solidFill>
              <a:schemeClr val="accent1"/>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54" name="직사각형 53">
              <a:extLst>
                <a:ext uri="{FF2B5EF4-FFF2-40B4-BE49-F238E27FC236}">
                  <a16:creationId xmlns:a16="http://schemas.microsoft.com/office/drawing/2014/main" xmlns="" id="{5D02A9CC-C796-475F-B08A-A0622338D71B}"/>
                </a:ext>
              </a:extLst>
            </p:cNvPr>
            <p:cNvSpPr/>
            <p:nvPr/>
          </p:nvSpPr>
          <p:spPr>
            <a:xfrm rot="5400000">
              <a:off x="787104" y="3699159"/>
              <a:ext cx="545118" cy="87923"/>
            </a:xfrm>
            <a:prstGeom prst="rect">
              <a:avLst/>
            </a:prstGeom>
            <a:solidFill>
              <a:schemeClr val="tx1"/>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55" name="그룹 54">
              <a:extLst>
                <a:ext uri="{FF2B5EF4-FFF2-40B4-BE49-F238E27FC236}">
                  <a16:creationId xmlns:a16="http://schemas.microsoft.com/office/drawing/2014/main" xmlns="" id="{50966950-245D-4BB7-AFBA-16E069CD96AD}"/>
                </a:ext>
              </a:extLst>
            </p:cNvPr>
            <p:cNvGrpSpPr/>
            <p:nvPr/>
          </p:nvGrpSpPr>
          <p:grpSpPr>
            <a:xfrm>
              <a:off x="1103625" y="3583393"/>
              <a:ext cx="3083171" cy="319454"/>
              <a:chOff x="1178430" y="2857500"/>
              <a:chExt cx="3551832" cy="319454"/>
            </a:xfrm>
          </p:grpSpPr>
          <p:cxnSp>
            <p:nvCxnSpPr>
              <p:cNvPr id="56" name="직선 연결선 55">
                <a:extLst>
                  <a:ext uri="{FF2B5EF4-FFF2-40B4-BE49-F238E27FC236}">
                    <a16:creationId xmlns:a16="http://schemas.microsoft.com/office/drawing/2014/main" xmlns="" id="{19E9F3A3-F6B9-4502-B5A7-1E7E137B1B15}"/>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xmlns="" id="{0F335042-1323-49D4-AC20-600BFB19CFB2}"/>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8" name="그룹 57">
              <a:extLst>
                <a:ext uri="{FF2B5EF4-FFF2-40B4-BE49-F238E27FC236}">
                  <a16:creationId xmlns:a16="http://schemas.microsoft.com/office/drawing/2014/main" xmlns="" id="{F6E2D1CE-7E02-4B03-ADF8-CA7604EFFC4D}"/>
                </a:ext>
              </a:extLst>
            </p:cNvPr>
            <p:cNvGrpSpPr/>
            <p:nvPr/>
          </p:nvGrpSpPr>
          <p:grpSpPr>
            <a:xfrm rot="5400000">
              <a:off x="3419995" y="4904658"/>
              <a:ext cx="2097410" cy="319454"/>
              <a:chOff x="1178430" y="2857500"/>
              <a:chExt cx="3551832" cy="319454"/>
            </a:xfrm>
          </p:grpSpPr>
          <p:cxnSp>
            <p:nvCxnSpPr>
              <p:cNvPr id="59" name="직선 연결선 58">
                <a:extLst>
                  <a:ext uri="{FF2B5EF4-FFF2-40B4-BE49-F238E27FC236}">
                    <a16:creationId xmlns:a16="http://schemas.microsoft.com/office/drawing/2014/main" xmlns="" id="{E675AD3C-8719-4383-A6C9-CB83ACDFFD00}"/>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xmlns="" id="{CFC61FF2-95DE-433B-9D0F-46E7D74EAC50}"/>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 name="그룹 60">
              <a:extLst>
                <a:ext uri="{FF2B5EF4-FFF2-40B4-BE49-F238E27FC236}">
                  <a16:creationId xmlns:a16="http://schemas.microsoft.com/office/drawing/2014/main" xmlns="" id="{2B9AC7C0-53FB-4A87-86B5-DFFD02A76A09}"/>
                </a:ext>
              </a:extLst>
            </p:cNvPr>
            <p:cNvGrpSpPr/>
            <p:nvPr/>
          </p:nvGrpSpPr>
          <p:grpSpPr>
            <a:xfrm>
              <a:off x="4796408" y="3583393"/>
              <a:ext cx="674076" cy="319454"/>
              <a:chOff x="1178430" y="2857500"/>
              <a:chExt cx="3551832" cy="319454"/>
            </a:xfrm>
          </p:grpSpPr>
          <p:cxnSp>
            <p:nvCxnSpPr>
              <p:cNvPr id="62" name="직선 연결선 61">
                <a:extLst>
                  <a:ext uri="{FF2B5EF4-FFF2-40B4-BE49-F238E27FC236}">
                    <a16:creationId xmlns:a16="http://schemas.microsoft.com/office/drawing/2014/main" xmlns="" id="{F681E69C-8309-4C73-A66C-1F0CA7704045}"/>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xmlns="" id="{BE5C292D-4766-4AA6-95AB-2D1E0DCDE6E4}"/>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4" name="원호 63">
              <a:extLst>
                <a:ext uri="{FF2B5EF4-FFF2-40B4-BE49-F238E27FC236}">
                  <a16:creationId xmlns:a16="http://schemas.microsoft.com/office/drawing/2014/main" xmlns="" id="{7C10D699-B8C5-4672-9E58-9F7581F48003}"/>
                </a:ext>
              </a:extLst>
            </p:cNvPr>
            <p:cNvSpPr/>
            <p:nvPr/>
          </p:nvSpPr>
          <p:spPr>
            <a:xfrm>
              <a:off x="3932775" y="3902848"/>
              <a:ext cx="369246" cy="31945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5" name="원호 64">
              <a:extLst>
                <a:ext uri="{FF2B5EF4-FFF2-40B4-BE49-F238E27FC236}">
                  <a16:creationId xmlns:a16="http://schemas.microsoft.com/office/drawing/2014/main" xmlns="" id="{094C158D-1E65-4019-81F7-3DD821D91C26}"/>
                </a:ext>
              </a:extLst>
            </p:cNvPr>
            <p:cNvSpPr/>
            <p:nvPr/>
          </p:nvSpPr>
          <p:spPr>
            <a:xfrm flipH="1">
              <a:off x="4621477" y="3902847"/>
              <a:ext cx="369246" cy="31945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66" name="직선 연결선 65">
              <a:extLst>
                <a:ext uri="{FF2B5EF4-FFF2-40B4-BE49-F238E27FC236}">
                  <a16:creationId xmlns:a16="http://schemas.microsoft.com/office/drawing/2014/main" xmlns="" id="{D8443C87-996B-4F12-B3FD-202A53935412}"/>
                </a:ext>
              </a:extLst>
            </p:cNvPr>
            <p:cNvCxnSpPr/>
            <p:nvPr/>
          </p:nvCxnSpPr>
          <p:spPr>
            <a:xfrm>
              <a:off x="4122332" y="3583393"/>
              <a:ext cx="6740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직사각형 66">
              <a:extLst>
                <a:ext uri="{FF2B5EF4-FFF2-40B4-BE49-F238E27FC236}">
                  <a16:creationId xmlns:a16="http://schemas.microsoft.com/office/drawing/2014/main" xmlns="" id="{65C491B3-465D-4247-A53F-FA0FC34740EC}"/>
                </a:ext>
              </a:extLst>
            </p:cNvPr>
            <p:cNvSpPr/>
            <p:nvPr/>
          </p:nvSpPr>
          <p:spPr>
            <a:xfrm>
              <a:off x="1190576" y="3628819"/>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68" name="직사각형 67">
              <a:extLst>
                <a:ext uri="{FF2B5EF4-FFF2-40B4-BE49-F238E27FC236}">
                  <a16:creationId xmlns:a16="http://schemas.microsoft.com/office/drawing/2014/main" xmlns="" id="{33B77FE5-CC84-4CD3-8D36-C507A512BA47}"/>
                </a:ext>
              </a:extLst>
            </p:cNvPr>
            <p:cNvSpPr/>
            <p:nvPr/>
          </p:nvSpPr>
          <p:spPr>
            <a:xfrm>
              <a:off x="1750357" y="3628819"/>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69" name="직사각형 68">
              <a:extLst>
                <a:ext uri="{FF2B5EF4-FFF2-40B4-BE49-F238E27FC236}">
                  <a16:creationId xmlns:a16="http://schemas.microsoft.com/office/drawing/2014/main" xmlns="" id="{C4D2F996-029A-4322-B781-C97C81913B38}"/>
                </a:ext>
              </a:extLst>
            </p:cNvPr>
            <p:cNvSpPr/>
            <p:nvPr/>
          </p:nvSpPr>
          <p:spPr>
            <a:xfrm>
              <a:off x="2310138" y="3628819"/>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70" name="직사각형 69">
              <a:extLst>
                <a:ext uri="{FF2B5EF4-FFF2-40B4-BE49-F238E27FC236}">
                  <a16:creationId xmlns:a16="http://schemas.microsoft.com/office/drawing/2014/main" xmlns="" id="{6B95BAA8-E470-49A1-B8FE-30126DAD3867}"/>
                </a:ext>
              </a:extLst>
            </p:cNvPr>
            <p:cNvSpPr/>
            <p:nvPr/>
          </p:nvSpPr>
          <p:spPr>
            <a:xfrm>
              <a:off x="2869919" y="3628819"/>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71" name="직사각형 70">
              <a:extLst>
                <a:ext uri="{FF2B5EF4-FFF2-40B4-BE49-F238E27FC236}">
                  <a16:creationId xmlns:a16="http://schemas.microsoft.com/office/drawing/2014/main" xmlns="" id="{C5D47C14-E4CD-4D31-987B-DC53B4DE44E8}"/>
                </a:ext>
              </a:extLst>
            </p:cNvPr>
            <p:cNvSpPr/>
            <p:nvPr/>
          </p:nvSpPr>
          <p:spPr>
            <a:xfrm>
              <a:off x="3429700" y="3628819"/>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cxnSp>
          <p:nvCxnSpPr>
            <p:cNvPr id="72" name="직선 화살표 연결선 71">
              <a:extLst>
                <a:ext uri="{FF2B5EF4-FFF2-40B4-BE49-F238E27FC236}">
                  <a16:creationId xmlns:a16="http://schemas.microsoft.com/office/drawing/2014/main" xmlns="" id="{C998A70E-1E2E-48B5-8218-5C2EDE03B486}"/>
                </a:ext>
              </a:extLst>
            </p:cNvPr>
            <p:cNvCxnSpPr>
              <a:cxnSpLocks/>
            </p:cNvCxnSpPr>
            <p:nvPr/>
          </p:nvCxnSpPr>
          <p:spPr>
            <a:xfrm>
              <a:off x="5573742" y="3716694"/>
              <a:ext cx="62799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xmlns="" id="{0A85E2F7-09D9-4C07-9ABC-BDE8B7588107}"/>
                </a:ext>
              </a:extLst>
            </p:cNvPr>
            <p:cNvSpPr/>
            <p:nvPr/>
          </p:nvSpPr>
          <p:spPr>
            <a:xfrm>
              <a:off x="6263249" y="3628819"/>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75" name="직사각형 74">
              <a:extLst>
                <a:ext uri="{FF2B5EF4-FFF2-40B4-BE49-F238E27FC236}">
                  <a16:creationId xmlns:a16="http://schemas.microsoft.com/office/drawing/2014/main" xmlns="" id="{40CE596D-1B7B-48F3-9353-001E174AB009}"/>
                </a:ext>
              </a:extLst>
            </p:cNvPr>
            <p:cNvSpPr/>
            <p:nvPr/>
          </p:nvSpPr>
          <p:spPr>
            <a:xfrm>
              <a:off x="6823030" y="3628819"/>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76" name="직사각형 75">
              <a:extLst>
                <a:ext uri="{FF2B5EF4-FFF2-40B4-BE49-F238E27FC236}">
                  <a16:creationId xmlns:a16="http://schemas.microsoft.com/office/drawing/2014/main" xmlns="" id="{C228CFD7-F77A-455F-8E65-2F583C67C384}"/>
                </a:ext>
              </a:extLst>
            </p:cNvPr>
            <p:cNvSpPr/>
            <p:nvPr/>
          </p:nvSpPr>
          <p:spPr>
            <a:xfrm>
              <a:off x="7382811" y="3628819"/>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77" name="직사각형 76">
              <a:extLst>
                <a:ext uri="{FF2B5EF4-FFF2-40B4-BE49-F238E27FC236}">
                  <a16:creationId xmlns:a16="http://schemas.microsoft.com/office/drawing/2014/main" xmlns="" id="{4950779B-B7C7-4E8A-B2BA-47E72C17EF11}"/>
                </a:ext>
              </a:extLst>
            </p:cNvPr>
            <p:cNvSpPr/>
            <p:nvPr/>
          </p:nvSpPr>
          <p:spPr>
            <a:xfrm>
              <a:off x="7942592" y="3628819"/>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78" name="직사각형 77">
              <a:extLst>
                <a:ext uri="{FF2B5EF4-FFF2-40B4-BE49-F238E27FC236}">
                  <a16:creationId xmlns:a16="http://schemas.microsoft.com/office/drawing/2014/main" xmlns="" id="{8B886447-48EE-41D4-9901-E8B315CAE3D9}"/>
                </a:ext>
              </a:extLst>
            </p:cNvPr>
            <p:cNvSpPr/>
            <p:nvPr/>
          </p:nvSpPr>
          <p:spPr>
            <a:xfrm>
              <a:off x="8502373" y="3628819"/>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42" name="직사각형 41">
              <a:extLst>
                <a:ext uri="{FF2B5EF4-FFF2-40B4-BE49-F238E27FC236}">
                  <a16:creationId xmlns:a16="http://schemas.microsoft.com/office/drawing/2014/main" xmlns="" id="{0ADBF442-F48D-4D6B-8BFB-B3A42110C128}"/>
                </a:ext>
              </a:extLst>
            </p:cNvPr>
            <p:cNvSpPr/>
            <p:nvPr/>
          </p:nvSpPr>
          <p:spPr>
            <a:xfrm>
              <a:off x="1944337" y="5046333"/>
              <a:ext cx="1173719" cy="338554"/>
            </a:xfrm>
            <a:prstGeom prst="rect">
              <a:avLst/>
            </a:prstGeom>
          </p:spPr>
          <p:txBody>
            <a:bodyPr wrap="none">
              <a:spAutoFit/>
            </a:bodyPr>
            <a:lstStyle/>
            <a:p>
              <a:pPr algn="ctr"/>
              <a:r>
                <a:rPr lang="en-US" altLang="ko-KR" sz="1600" dirty="0">
                  <a:solidFill>
                    <a:srgbClr val="002060"/>
                  </a:solidFill>
                  <a:latin typeface="SamsungOne 400" panose="020B0503030303020204" pitchFamily="34" charset="0"/>
                </a:rPr>
                <a:t>parking lot</a:t>
              </a:r>
              <a:endParaRPr lang="ko-KR" altLang="en-US" sz="1600" dirty="0">
                <a:solidFill>
                  <a:srgbClr val="002060"/>
                </a:solidFill>
                <a:latin typeface="SamsungOne 400" panose="020B0503030303020204" pitchFamily="34" charset="0"/>
              </a:endParaRPr>
            </a:p>
          </p:txBody>
        </p:sp>
        <p:cxnSp>
          <p:nvCxnSpPr>
            <p:cNvPr id="43" name="직선 화살표 연결선 42">
              <a:extLst>
                <a:ext uri="{FF2B5EF4-FFF2-40B4-BE49-F238E27FC236}">
                  <a16:creationId xmlns:a16="http://schemas.microsoft.com/office/drawing/2014/main" xmlns="" id="{2D634C79-74E3-4E11-818B-4D91574ABD93}"/>
                </a:ext>
              </a:extLst>
            </p:cNvPr>
            <p:cNvCxnSpPr>
              <a:cxnSpLocks/>
              <a:stCxn id="42" idx="0"/>
            </p:cNvCxnSpPr>
            <p:nvPr/>
          </p:nvCxnSpPr>
          <p:spPr>
            <a:xfrm flipV="1">
              <a:off x="2531197" y="3977934"/>
              <a:ext cx="0" cy="1068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xmlns="" id="{246ED132-016C-40C1-9B25-C5D5DC26565C}"/>
                </a:ext>
              </a:extLst>
            </p:cNvPr>
            <p:cNvCxnSpPr>
              <a:cxnSpLocks/>
              <a:stCxn id="42" idx="3"/>
            </p:cNvCxnSpPr>
            <p:nvPr/>
          </p:nvCxnSpPr>
          <p:spPr>
            <a:xfrm>
              <a:off x="3118056" y="5215610"/>
              <a:ext cx="96931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xmlns="" id="{EFC4A73E-E9EC-46F6-8D0B-DF127C6FC582}"/>
                </a:ext>
              </a:extLst>
            </p:cNvPr>
            <p:cNvSpPr/>
            <p:nvPr/>
          </p:nvSpPr>
          <p:spPr>
            <a:xfrm>
              <a:off x="5050842" y="4448025"/>
              <a:ext cx="522900" cy="338554"/>
            </a:xfrm>
            <a:prstGeom prst="rect">
              <a:avLst/>
            </a:prstGeom>
          </p:spPr>
          <p:txBody>
            <a:bodyPr wrap="none">
              <a:spAutoFit/>
            </a:bodyPr>
            <a:lstStyle/>
            <a:p>
              <a:pPr algn="ctr"/>
              <a:r>
                <a:rPr lang="en-US" altLang="ko-KR" sz="1600" dirty="0">
                  <a:solidFill>
                    <a:srgbClr val="002060"/>
                  </a:solidFill>
                  <a:latin typeface="SamsungOne 400" panose="020B0503030303020204" pitchFamily="34" charset="0"/>
                </a:rPr>
                <a:t>exit</a:t>
              </a:r>
              <a:endParaRPr lang="ko-KR" altLang="en-US" sz="1600" dirty="0">
                <a:solidFill>
                  <a:srgbClr val="002060"/>
                </a:solidFill>
                <a:latin typeface="SamsungOne 400" panose="020B0503030303020204" pitchFamily="34" charset="0"/>
              </a:endParaRPr>
            </a:p>
          </p:txBody>
        </p:sp>
        <p:cxnSp>
          <p:nvCxnSpPr>
            <p:cNvPr id="50" name="직선 화살표 연결선 49">
              <a:extLst>
                <a:ext uri="{FF2B5EF4-FFF2-40B4-BE49-F238E27FC236}">
                  <a16:creationId xmlns:a16="http://schemas.microsoft.com/office/drawing/2014/main" xmlns="" id="{C5C96422-9DA3-49DE-98E4-91A2D386A3C6}"/>
                </a:ext>
              </a:extLst>
            </p:cNvPr>
            <p:cNvCxnSpPr>
              <a:cxnSpLocks/>
              <a:stCxn id="49" idx="0"/>
            </p:cNvCxnSpPr>
            <p:nvPr/>
          </p:nvCxnSpPr>
          <p:spPr>
            <a:xfrm flipV="1">
              <a:off x="5312292" y="3977934"/>
              <a:ext cx="0" cy="4700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600" b="1">
                <a:solidFill>
                  <a:srgbClr val="000000"/>
                </a:solidFill>
                <a:latin typeface="Samsung Sharp Sans" pitchFamily="2" charset="0"/>
                <a:ea typeface="Samsung Sharp Sans" pitchFamily="2" charset="0"/>
                <a:cs typeface="Samsung Sharp Sans" pitchFamily="2" charset="0"/>
              </a:defRPr>
            </a:lvl1pPr>
          </a:lstStyle>
          <a:p>
            <a:r>
              <a:rPr lang="en-US" altLang="ko-KR" sz="1800" dirty="0"/>
              <a:t>2.3. Applications of a stack</a:t>
            </a:r>
          </a:p>
        </p:txBody>
      </p:sp>
      <p:sp>
        <p:nvSpPr>
          <p:cNvPr id="44" name="직사각형 4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48" name="직사각형 4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51" name="직사각형 50">
            <a:extLst>
              <a:ext uri="{FF2B5EF4-FFF2-40B4-BE49-F238E27FC236}">
                <a16:creationId xmlns:a16="http://schemas.microsoft.com/office/drawing/2014/main" xmlns="" id="{90EFA62F-9637-4E5A-AAB1-9E61461D75DD}"/>
              </a:ext>
            </a:extLst>
          </p:cNvPr>
          <p:cNvSpPr/>
          <p:nvPr/>
        </p:nvSpPr>
        <p:spPr>
          <a:xfrm>
            <a:off x="580388" y="2129316"/>
            <a:ext cx="8887612" cy="1256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Take a parking lot in the figure below for an example.</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On the left, there are 5 cars parked along the dead end, and the lane on the bottom is also a dead-end. The drivers of the cars arrived in the order of </a:t>
            </a:r>
            <a:r>
              <a:rPr lang="en-US" altLang="ko-KR" sz="1300" dirty="0" smtClean="0">
                <a:solidFill>
                  <a:schemeClr val="tx1"/>
                </a:solidFill>
                <a:latin typeface="SamsungOne 400" panose="020B0503030303020204" pitchFamily="34" charset="0"/>
                <a:ea typeface="SamsungOne 400" panose="020B0503030303020204" pitchFamily="34" charset="0"/>
              </a:rPr>
              <a:t>2, 3, 1, </a:t>
            </a:r>
            <a:r>
              <a:rPr lang="en-US" altLang="ko-KR" sz="1300" dirty="0">
                <a:solidFill>
                  <a:schemeClr val="tx1"/>
                </a:solidFill>
                <a:latin typeface="SamsungOne 400" panose="020B0503030303020204" pitchFamily="34" charset="0"/>
                <a:ea typeface="SamsungOne 400" panose="020B0503030303020204" pitchFamily="34" charset="0"/>
              </a:rPr>
              <a:t>4, 5 with random time interval. The cars need to get out to the right in the order of </a:t>
            </a:r>
            <a:r>
              <a:rPr lang="en-US" altLang="ko-KR" sz="1300" dirty="0" smtClean="0">
                <a:solidFill>
                  <a:schemeClr val="tx1"/>
                </a:solidFill>
                <a:latin typeface="SamsungOne 400" panose="020B0503030303020204" pitchFamily="34" charset="0"/>
                <a:ea typeface="SamsungOne 400" panose="020B0503030303020204" pitchFamily="34" charset="0"/>
              </a:rPr>
              <a:t>1, 2, 3, 4, 5</a:t>
            </a:r>
            <a:r>
              <a:rPr lang="en-US" altLang="ko-KR" sz="1300" dirty="0">
                <a:solidFill>
                  <a:schemeClr val="tx1"/>
                </a:solidFill>
                <a:latin typeface="SamsungOne 400" panose="020B0503030303020204" pitchFamily="34" charset="0"/>
                <a:ea typeface="SamsungOne 400" panose="020B0503030303020204" pitchFamily="34" charset="0"/>
              </a:rPr>
              <a:t>.</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If you’re a parking lot manager, how would you solve this problem?</a:t>
            </a:r>
          </a:p>
        </p:txBody>
      </p:sp>
      <p:sp>
        <p:nvSpPr>
          <p:cNvPr id="37" name="직사각형 36">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What is a Stack?</a:t>
            </a:r>
          </a:p>
        </p:txBody>
      </p:sp>
    </p:spTree>
    <p:extLst>
      <p:ext uri="{BB962C8B-B14F-4D97-AF65-F5344CB8AC3E}">
        <p14:creationId xmlns:p14="http://schemas.microsoft.com/office/powerpoint/2010/main" val="2029624365"/>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2463281" y="3137482"/>
            <a:ext cx="6211180" cy="3052295"/>
            <a:chOff x="2463281" y="3137482"/>
            <a:chExt cx="6211180" cy="3052295"/>
          </a:xfrm>
        </p:grpSpPr>
        <p:sp>
          <p:nvSpPr>
            <p:cNvPr id="3" name="직사각형 2">
              <a:extLst>
                <a:ext uri="{FF2B5EF4-FFF2-40B4-BE49-F238E27FC236}">
                  <a16:creationId xmlns:a16="http://schemas.microsoft.com/office/drawing/2014/main" xmlns="" id="{2DA9A384-4C91-4430-BFB6-179BAF2F5453}"/>
                </a:ext>
              </a:extLst>
            </p:cNvPr>
            <p:cNvSpPr/>
            <p:nvPr/>
          </p:nvSpPr>
          <p:spPr>
            <a:xfrm>
              <a:off x="4647701" y="5961178"/>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4" name="직사각형 3">
              <a:extLst>
                <a:ext uri="{FF2B5EF4-FFF2-40B4-BE49-F238E27FC236}">
                  <a16:creationId xmlns:a16="http://schemas.microsoft.com/office/drawing/2014/main" xmlns="" id="{C5AF801A-56D1-442F-9131-2AFA7B063313}"/>
                </a:ext>
              </a:extLst>
            </p:cNvPr>
            <p:cNvSpPr/>
            <p:nvPr/>
          </p:nvSpPr>
          <p:spPr>
            <a:xfrm>
              <a:off x="4647701" y="564743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5" name="직사각형 4">
              <a:extLst>
                <a:ext uri="{FF2B5EF4-FFF2-40B4-BE49-F238E27FC236}">
                  <a16:creationId xmlns:a16="http://schemas.microsoft.com/office/drawing/2014/main" xmlns="" id="{691D4070-E7B4-4D5F-946E-90282ABD917F}"/>
                </a:ext>
              </a:extLst>
            </p:cNvPr>
            <p:cNvSpPr/>
            <p:nvPr/>
          </p:nvSpPr>
          <p:spPr>
            <a:xfrm>
              <a:off x="4647701" y="5333690"/>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6" name="직사각형 5">
              <a:extLst>
                <a:ext uri="{FF2B5EF4-FFF2-40B4-BE49-F238E27FC236}">
                  <a16:creationId xmlns:a16="http://schemas.microsoft.com/office/drawing/2014/main" xmlns="" id="{7D847A05-FB05-47B0-9B01-8750ED268EED}"/>
                </a:ext>
              </a:extLst>
            </p:cNvPr>
            <p:cNvSpPr/>
            <p:nvPr/>
          </p:nvSpPr>
          <p:spPr>
            <a:xfrm>
              <a:off x="4647701" y="5019946"/>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7" name="직사각형 6">
              <a:extLst>
                <a:ext uri="{FF2B5EF4-FFF2-40B4-BE49-F238E27FC236}">
                  <a16:creationId xmlns:a16="http://schemas.microsoft.com/office/drawing/2014/main" xmlns="" id="{9DC48ADD-06E9-4A8E-B538-492324FBB5F8}"/>
                </a:ext>
              </a:extLst>
            </p:cNvPr>
            <p:cNvSpPr/>
            <p:nvPr/>
          </p:nvSpPr>
          <p:spPr>
            <a:xfrm>
              <a:off x="4647701" y="4706202"/>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8" name="직사각형 7">
              <a:extLst>
                <a:ext uri="{FF2B5EF4-FFF2-40B4-BE49-F238E27FC236}">
                  <a16:creationId xmlns:a16="http://schemas.microsoft.com/office/drawing/2014/main" xmlns="" id="{FF61686C-EFEB-4C2A-A839-EADBF3ED3C04}"/>
                </a:ext>
              </a:extLst>
            </p:cNvPr>
            <p:cNvSpPr/>
            <p:nvPr/>
          </p:nvSpPr>
          <p:spPr>
            <a:xfrm>
              <a:off x="4647701" y="4392458"/>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6</a:t>
              </a:r>
              <a:endParaRPr lang="ko-KR" altLang="en-US" sz="1300" dirty="0">
                <a:solidFill>
                  <a:schemeClr val="tx1"/>
                </a:solidFill>
                <a:latin typeface="SamsungOne 400" panose="020B0503030303020204" pitchFamily="34" charset="0"/>
              </a:endParaRPr>
            </a:p>
          </p:txBody>
        </p:sp>
        <p:sp>
          <p:nvSpPr>
            <p:cNvPr id="9" name="직사각형 8">
              <a:extLst>
                <a:ext uri="{FF2B5EF4-FFF2-40B4-BE49-F238E27FC236}">
                  <a16:creationId xmlns:a16="http://schemas.microsoft.com/office/drawing/2014/main" xmlns="" id="{49C2A886-2928-480E-8DEF-617317FBB90B}"/>
                </a:ext>
              </a:extLst>
            </p:cNvPr>
            <p:cNvSpPr/>
            <p:nvPr/>
          </p:nvSpPr>
          <p:spPr>
            <a:xfrm>
              <a:off x="4647701" y="4078714"/>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7</a:t>
              </a:r>
              <a:endParaRPr lang="ko-KR" altLang="en-US" sz="1300" dirty="0">
                <a:solidFill>
                  <a:schemeClr val="bg1"/>
                </a:solidFill>
                <a:latin typeface="SamsungOne 400" panose="020B0503030303020204" pitchFamily="34" charset="0"/>
              </a:endParaRPr>
            </a:p>
          </p:txBody>
        </p:sp>
        <p:sp>
          <p:nvSpPr>
            <p:cNvPr id="10" name="직사각형 9">
              <a:extLst>
                <a:ext uri="{FF2B5EF4-FFF2-40B4-BE49-F238E27FC236}">
                  <a16:creationId xmlns:a16="http://schemas.microsoft.com/office/drawing/2014/main" xmlns="" id="{51ED4690-CD1A-46F0-927F-C99AD4CCCCBD}"/>
                </a:ext>
              </a:extLst>
            </p:cNvPr>
            <p:cNvSpPr/>
            <p:nvPr/>
          </p:nvSpPr>
          <p:spPr>
            <a:xfrm>
              <a:off x="4647701" y="3764970"/>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8</a:t>
              </a:r>
              <a:endParaRPr lang="ko-KR" altLang="en-US" sz="1300" dirty="0">
                <a:solidFill>
                  <a:schemeClr val="bg1"/>
                </a:solidFill>
                <a:latin typeface="SamsungOne 400" panose="020B0503030303020204" pitchFamily="34" charset="0"/>
              </a:endParaRPr>
            </a:p>
          </p:txBody>
        </p:sp>
        <p:sp>
          <p:nvSpPr>
            <p:cNvPr id="11" name="직사각형 10">
              <a:extLst>
                <a:ext uri="{FF2B5EF4-FFF2-40B4-BE49-F238E27FC236}">
                  <a16:creationId xmlns:a16="http://schemas.microsoft.com/office/drawing/2014/main" xmlns="" id="{1DC431B5-7EB0-4AC9-99EA-73E551D1B7A7}"/>
                </a:ext>
              </a:extLst>
            </p:cNvPr>
            <p:cNvSpPr/>
            <p:nvPr/>
          </p:nvSpPr>
          <p:spPr>
            <a:xfrm>
              <a:off x="4647701" y="3451226"/>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9</a:t>
              </a:r>
              <a:endParaRPr lang="ko-KR" altLang="en-US" sz="1300" dirty="0">
                <a:solidFill>
                  <a:schemeClr val="bg1"/>
                </a:solidFill>
                <a:latin typeface="SamsungOne 400" panose="020B0503030303020204" pitchFamily="34" charset="0"/>
              </a:endParaRPr>
            </a:p>
          </p:txBody>
        </p:sp>
        <p:sp>
          <p:nvSpPr>
            <p:cNvPr id="12" name="직사각형 11">
              <a:extLst>
                <a:ext uri="{FF2B5EF4-FFF2-40B4-BE49-F238E27FC236}">
                  <a16:creationId xmlns:a16="http://schemas.microsoft.com/office/drawing/2014/main" xmlns="" id="{0FC5B6FF-3B8B-4AD0-8989-34795E99A533}"/>
                </a:ext>
              </a:extLst>
            </p:cNvPr>
            <p:cNvSpPr/>
            <p:nvPr/>
          </p:nvSpPr>
          <p:spPr>
            <a:xfrm>
              <a:off x="4647701" y="3137482"/>
              <a:ext cx="610597" cy="228599"/>
            </a:xfrm>
            <a:prstGeom prst="rect">
              <a:avLst/>
            </a:pr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1"/>
                  </a:solidFill>
                  <a:latin typeface="SamsungOne 400" panose="020B0503030303020204" pitchFamily="34" charset="0"/>
                  <a:ea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F1E38737-8A8E-4AE9-846D-B04C2FD5E250}"/>
                </a:ext>
              </a:extLst>
            </p:cNvPr>
            <p:cNvSpPr/>
            <p:nvPr/>
          </p:nvSpPr>
          <p:spPr>
            <a:xfrm>
              <a:off x="2463281" y="4017633"/>
              <a:ext cx="849085"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high, low</a:t>
              </a:r>
              <a:endParaRPr lang="ko-KR" altLang="en-US" sz="1300" dirty="0">
                <a:solidFill>
                  <a:srgbClr val="193EB0"/>
                </a:solidFill>
                <a:latin typeface="SamsungOne 400" panose="020B0503030303020204" pitchFamily="34" charset="0"/>
              </a:endParaRPr>
            </a:p>
          </p:txBody>
        </p:sp>
        <p:cxnSp>
          <p:nvCxnSpPr>
            <p:cNvPr id="17" name="직선 연결선 16">
              <a:extLst>
                <a:ext uri="{FF2B5EF4-FFF2-40B4-BE49-F238E27FC236}">
                  <a16:creationId xmlns:a16="http://schemas.microsoft.com/office/drawing/2014/main" xmlns="" id="{1C011518-19A9-4FF6-86DC-DA6795987ABA}"/>
                </a:ext>
              </a:extLst>
            </p:cNvPr>
            <p:cNvCxnSpPr>
              <a:cxnSpLocks/>
              <a:endCxn id="16" idx="3"/>
            </p:cNvCxnSpPr>
            <p:nvPr/>
          </p:nvCxnSpPr>
          <p:spPr>
            <a:xfrm flipH="1" flipV="1">
              <a:off x="3312366" y="4194915"/>
              <a:ext cx="1344668" cy="2"/>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xmlns="" id="{85934D81-0890-4517-B505-4A6B4B1C426C}"/>
                </a:ext>
              </a:extLst>
            </p:cNvPr>
            <p:cNvSpPr/>
            <p:nvPr/>
          </p:nvSpPr>
          <p:spPr>
            <a:xfrm>
              <a:off x="5623352" y="4080084"/>
              <a:ext cx="3051109" cy="228598"/>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r>
                <a:rPr lang="en-US" altLang="ko-KR" sz="1300" dirty="0">
                  <a:solidFill>
                    <a:srgbClr val="193EB0"/>
                  </a:solidFill>
                  <a:latin typeface="SamsungOne 400" panose="020B0503030303020204" pitchFamily="34" charset="0"/>
                </a:rPr>
                <a:t>This floor is not safe.</a:t>
              </a:r>
              <a:endParaRPr lang="ko-KR" altLang="en-US" sz="1300" dirty="0">
                <a:solidFill>
                  <a:srgbClr val="193EB0"/>
                </a:solidFill>
                <a:latin typeface="SamsungOne 400" panose="020B0503030303020204" pitchFamily="34" charset="0"/>
              </a:endParaRPr>
            </a:p>
          </p:txBody>
        </p:sp>
        <p:cxnSp>
          <p:nvCxnSpPr>
            <p:cNvPr id="41" name="직선 연결선 40">
              <a:extLst>
                <a:ext uri="{FF2B5EF4-FFF2-40B4-BE49-F238E27FC236}">
                  <a16:creationId xmlns:a16="http://schemas.microsoft.com/office/drawing/2014/main" xmlns="" id="{00A0A01F-2155-4E6D-931B-E246B09BC512}"/>
                </a:ext>
              </a:extLst>
            </p:cNvPr>
            <p:cNvCxnSpPr>
              <a:cxnSpLocks/>
              <a:stCxn id="40" idx="1"/>
            </p:cNvCxnSpPr>
            <p:nvPr/>
          </p:nvCxnSpPr>
          <p:spPr>
            <a:xfrm flipH="1">
              <a:off x="5258298" y="4194383"/>
              <a:ext cx="365054" cy="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32" name="직사각형 31">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35" name="직사각형 34">
            <a:extLst>
              <a:ext uri="{FF2B5EF4-FFF2-40B4-BE49-F238E27FC236}">
                <a16:creationId xmlns:a16="http://schemas.microsoft.com/office/drawing/2014/main" xmlns="" id="{90EFA62F-9637-4E5A-AAB1-9E61461D75DD}"/>
              </a:ext>
            </a:extLst>
          </p:cNvPr>
          <p:cNvSpPr/>
          <p:nvPr/>
        </p:nvSpPr>
        <p:spPr>
          <a:xfrm>
            <a:off x="580387" y="2118234"/>
            <a:ext cx="9030751" cy="72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next section is 7th floor. </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Only one floor is remained to check, and since we’ve been searching for the lowest floor where an egg breaks, the 6</a:t>
            </a:r>
            <a:r>
              <a:rPr lang="en-US" altLang="ko-KR" sz="1300" baseline="30000" dirty="0">
                <a:solidFill>
                  <a:schemeClr val="tx1"/>
                </a:solidFill>
                <a:latin typeface="SamsungOne 400" panose="020B0503030303020204" pitchFamily="34" charset="0"/>
                <a:ea typeface="SamsungOne 400" panose="020B0503030303020204" pitchFamily="34" charset="0"/>
              </a:rPr>
              <a:t>th</a:t>
            </a:r>
            <a:r>
              <a:rPr lang="en-US" altLang="ko-KR" sz="1300" dirty="0">
                <a:solidFill>
                  <a:schemeClr val="tx1"/>
                </a:solidFill>
                <a:latin typeface="SamsungOne 400" panose="020B0503030303020204" pitchFamily="34" charset="0"/>
                <a:ea typeface="SamsungOne 400" panose="020B0503030303020204" pitchFamily="34" charset="0"/>
              </a:rPr>
              <a:t> floor is considered as the highest floor where the egg does not break.</a:t>
            </a:r>
          </a:p>
        </p:txBody>
      </p:sp>
      <p:grpSp>
        <p:nvGrpSpPr>
          <p:cNvPr id="21" name="그룹 20"/>
          <p:cNvGrpSpPr/>
          <p:nvPr/>
        </p:nvGrpSpPr>
        <p:grpSpPr>
          <a:xfrm>
            <a:off x="361950" y="1322141"/>
            <a:ext cx="9106050" cy="743069"/>
            <a:chOff x="361950" y="1220103"/>
            <a:chExt cx="9106050" cy="743069"/>
          </a:xfrm>
        </p:grpSpPr>
        <p:sp>
          <p:nvSpPr>
            <p:cNvPr id="22" name="직사각형 21">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23" name="TextBox 22">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Egg dropping problem with infinite eggs</a:t>
              </a:r>
            </a:p>
          </p:txBody>
        </p:sp>
      </p:grpSp>
    </p:spTree>
    <p:extLst>
      <p:ext uri="{BB962C8B-B14F-4D97-AF65-F5344CB8AC3E}">
        <p14:creationId xmlns:p14="http://schemas.microsoft.com/office/powerpoint/2010/main" val="105841890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xmlns="" id="{92167D3C-B74D-4137-B6DD-216CA9051F8E}"/>
              </a:ext>
            </a:extLst>
          </p:cNvPr>
          <p:cNvPicPr>
            <a:picLocks noChangeAspect="1"/>
          </p:cNvPicPr>
          <p:nvPr/>
        </p:nvPicPr>
        <p:blipFill>
          <a:blip r:embed="rId2"/>
          <a:stretch>
            <a:fillRect/>
          </a:stretch>
        </p:blipFill>
        <p:spPr>
          <a:xfrm>
            <a:off x="580387" y="2623784"/>
            <a:ext cx="8586191" cy="1572381"/>
          </a:xfrm>
          <a:prstGeom prst="rect">
            <a:avLst/>
          </a:prstGeom>
        </p:spPr>
      </p:pic>
      <p:sp>
        <p:nvSpPr>
          <p:cNvPr id="11" name="직사각형 10">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2" name="직사각형 11">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grpSp>
        <p:nvGrpSpPr>
          <p:cNvPr id="8" name="그룹 7"/>
          <p:cNvGrpSpPr/>
          <p:nvPr/>
        </p:nvGrpSpPr>
        <p:grpSpPr>
          <a:xfrm>
            <a:off x="361950" y="1322141"/>
            <a:ext cx="9106050" cy="743069"/>
            <a:chOff x="361950" y="1220103"/>
            <a:chExt cx="9106050" cy="743069"/>
          </a:xfrm>
        </p:grpSpPr>
        <p:sp>
          <p:nvSpPr>
            <p:cNvPr id="9" name="직사각형 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Solution</a:t>
              </a:r>
            </a:p>
          </p:txBody>
        </p:sp>
        <p:sp>
          <p:nvSpPr>
            <p:cNvPr id="10" name="TextBox 9">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3.1. How the solution works</a:t>
              </a:r>
            </a:p>
          </p:txBody>
        </p:sp>
      </p:grpSp>
      <p:sp>
        <p:nvSpPr>
          <p:cNvPr id="13" name="직사각형 12">
            <a:extLst>
              <a:ext uri="{FF2B5EF4-FFF2-40B4-BE49-F238E27FC236}">
                <a16:creationId xmlns:a16="http://schemas.microsoft.com/office/drawing/2014/main" xmlns="" id="{90EFA62F-9637-4E5A-AAB1-9E61461D75DD}"/>
              </a:ext>
            </a:extLst>
          </p:cNvPr>
          <p:cNvSpPr/>
          <p:nvPr/>
        </p:nvSpPr>
        <p:spPr>
          <a:xfrm>
            <a:off x="580387" y="2118234"/>
            <a:ext cx="9030751"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Receive the user input regarding the building height and the floor where the egg breaks to find the highest floor where the egg does not break. </a:t>
            </a:r>
          </a:p>
        </p:txBody>
      </p:sp>
    </p:spTree>
    <p:extLst>
      <p:ext uri="{BB962C8B-B14F-4D97-AF65-F5344CB8AC3E}">
        <p14:creationId xmlns:p14="http://schemas.microsoft.com/office/powerpoint/2010/main" val="5086011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xmlns="" id="{8790BCA7-8329-4B29-B494-A7788B861C82}"/>
              </a:ext>
            </a:extLst>
          </p:cNvPr>
          <p:cNvPicPr>
            <a:picLocks noChangeAspect="1"/>
          </p:cNvPicPr>
          <p:nvPr/>
        </p:nvPicPr>
        <p:blipFill>
          <a:blip r:embed="rId2"/>
          <a:stretch>
            <a:fillRect/>
          </a:stretch>
        </p:blipFill>
        <p:spPr>
          <a:xfrm>
            <a:off x="449999" y="2049672"/>
            <a:ext cx="8617143" cy="2408095"/>
          </a:xfrm>
          <a:prstGeom prst="rect">
            <a:avLst/>
          </a:prstGeom>
        </p:spPr>
      </p:pic>
      <p:sp>
        <p:nvSpPr>
          <p:cNvPr id="10" name="직사각형 9">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1" name="직사각형 10">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grpSp>
        <p:nvGrpSpPr>
          <p:cNvPr id="7" name="그룹 6"/>
          <p:cNvGrpSpPr/>
          <p:nvPr/>
        </p:nvGrpSpPr>
        <p:grpSpPr>
          <a:xfrm>
            <a:off x="361950" y="1322141"/>
            <a:ext cx="9106050" cy="743069"/>
            <a:chOff x="361950" y="1220103"/>
            <a:chExt cx="9106050" cy="743069"/>
          </a:xfrm>
        </p:grpSpPr>
        <p:sp>
          <p:nvSpPr>
            <p:cNvPr id="8" name="직사각형 7">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Solution</a:t>
              </a:r>
            </a:p>
          </p:txBody>
        </p:sp>
        <p:sp>
          <p:nvSpPr>
            <p:cNvPr id="9" name="TextBox 8">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3.2. Egg dropping problem final code</a:t>
              </a:r>
            </a:p>
          </p:txBody>
        </p:sp>
      </p:grpSp>
    </p:spTree>
    <p:extLst>
      <p:ext uri="{BB962C8B-B14F-4D97-AF65-F5344CB8AC3E}">
        <p14:creationId xmlns:p14="http://schemas.microsoft.com/office/powerpoint/2010/main" val="133084760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Key </a:t>
            </a:r>
            <a:r>
              <a:rPr kumimoji="0" lang="en-US" altLang="ko-KR" sz="4500" dirty="0">
                <a:solidFill>
                  <a:prstClr val="white"/>
                </a:solidFill>
                <a:latin typeface="Samsung Sharp Sans" pitchFamily="2" charset="0"/>
                <a:ea typeface="Samsung Sharp Sans" pitchFamily="2" charset="0"/>
                <a:cs typeface="Samsung Sharp Sans" pitchFamily="2" charset="0"/>
              </a:rPr>
              <a:t>concept</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 </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4718598" cy="276999"/>
            <a:chOff x="558800" y="1148583"/>
            <a:chExt cx="4718598" cy="276999"/>
          </a:xfrm>
        </p:grpSpPr>
        <p:sp>
          <p:nvSpPr>
            <p:cNvPr id="12"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25.</a:t>
              </a:r>
            </a:p>
          </p:txBody>
        </p:sp>
        <p:sp>
          <p:nvSpPr>
            <p:cNvPr id="13" name="직사각형 12">
              <a:extLst>
                <a:ext uri="{FF2B5EF4-FFF2-40B4-BE49-F238E27FC236}">
                  <a16:creationId xmlns:a16="http://schemas.microsoft.com/office/drawing/2014/main" xmlns="" id="{B640FC7E-A899-44A0-93CD-28A2FA14072E}"/>
                </a:ext>
              </a:extLst>
            </p:cNvPr>
            <p:cNvSpPr/>
            <p:nvPr/>
          </p:nvSpPr>
          <p:spPr>
            <a:xfrm>
              <a:off x="1402744" y="1148583"/>
              <a:ext cx="38746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b="1" dirty="0">
                  <a:solidFill>
                    <a:prstClr val="black"/>
                  </a:solidFill>
                  <a:latin typeface="Samsung Sharp Sans" pitchFamily="2" charset="0"/>
                  <a:ea typeface="Samsung Sharp Sans" pitchFamily="2" charset="0"/>
                  <a:cs typeface="Samsung Sharp Sans" pitchFamily="2" charset="0"/>
                </a:rPr>
                <a:t>Binary Search</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377709560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xmlns="" id="{0B1213B2-EAE7-44A6-9124-269B5D476DA9}"/>
              </a:ext>
            </a:extLst>
          </p:cNvPr>
          <p:cNvPicPr>
            <a:picLocks noChangeAspect="1"/>
          </p:cNvPicPr>
          <p:nvPr/>
        </p:nvPicPr>
        <p:blipFill>
          <a:blip r:embed="rId2"/>
          <a:stretch>
            <a:fillRect/>
          </a:stretch>
        </p:blipFill>
        <p:spPr>
          <a:xfrm>
            <a:off x="690341" y="3657934"/>
            <a:ext cx="8580000" cy="1442381"/>
          </a:xfrm>
          <a:prstGeom prst="rect">
            <a:avLst/>
          </a:prstGeom>
        </p:spPr>
      </p:pic>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27" name="직사각형 26">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Consider the binary search algorithm that finds a specific integer from the list of ordered integers. </a:t>
            </a:r>
          </a:p>
        </p:txBody>
      </p:sp>
      <p:sp>
        <p:nvSpPr>
          <p:cNvPr id="36" name="직사각형 35">
            <a:extLst>
              <a:ext uri="{FF2B5EF4-FFF2-40B4-BE49-F238E27FC236}">
                <a16:creationId xmlns:a16="http://schemas.microsoft.com/office/drawing/2014/main" xmlns="" id="{F1B12DA7-C15F-4B00-8AB3-088BA5E0B6A4}"/>
              </a:ext>
            </a:extLst>
          </p:cNvPr>
          <p:cNvSpPr/>
          <p:nvPr/>
        </p:nvSpPr>
        <p:spPr>
          <a:xfrm>
            <a:off x="690341" y="2745677"/>
            <a:ext cx="8619913" cy="805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Problem: Does a random integer x exist in the S, a set of ordered integers?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Input: S as the list of integers arranged in ascending order, x as the random integer to find</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Output: The index location if x exists in the list S, and -1 if it does not exist.</a:t>
            </a:r>
          </a:p>
        </p:txBody>
      </p:sp>
      <p:grpSp>
        <p:nvGrpSpPr>
          <p:cNvPr id="17" name="그룹 16"/>
          <p:cNvGrpSpPr/>
          <p:nvPr/>
        </p:nvGrpSpPr>
        <p:grpSpPr>
          <a:xfrm>
            <a:off x="361950" y="1322141"/>
            <a:ext cx="9106050" cy="743069"/>
            <a:chOff x="361950" y="1220103"/>
            <a:chExt cx="9106050" cy="743069"/>
          </a:xfrm>
        </p:grpSpPr>
        <p:sp>
          <p:nvSpPr>
            <p:cNvPr id="18" name="직사각형 17">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Binary Search</a:t>
              </a:r>
            </a:p>
          </p:txBody>
        </p:sp>
        <p:sp>
          <p:nvSpPr>
            <p:cNvPr id="19" name="TextBox 18">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An algorithm for the binary search</a:t>
              </a:r>
            </a:p>
          </p:txBody>
        </p:sp>
      </p:grpSp>
      <p:grpSp>
        <p:nvGrpSpPr>
          <p:cNvPr id="3" name="그룹 2"/>
          <p:cNvGrpSpPr/>
          <p:nvPr/>
        </p:nvGrpSpPr>
        <p:grpSpPr>
          <a:xfrm>
            <a:off x="573671" y="2390625"/>
            <a:ext cx="8799650" cy="292388"/>
            <a:chOff x="573671" y="2390625"/>
            <a:chExt cx="8799650" cy="292388"/>
          </a:xfrm>
        </p:grpSpPr>
        <p:sp>
          <p:nvSpPr>
            <p:cNvPr id="21" name="직사각형 20">
              <a:extLst>
                <a:ext uri="{FF2B5EF4-FFF2-40B4-BE49-F238E27FC236}">
                  <a16:creationId xmlns:a16="http://schemas.microsoft.com/office/drawing/2014/main" xmlns="" id="{6AF8B6D3-6E65-4E2F-87AC-5EC1E509EFF2}"/>
                </a:ext>
              </a:extLst>
            </p:cNvPr>
            <p:cNvSpPr/>
            <p:nvPr/>
          </p:nvSpPr>
          <p:spPr>
            <a:xfrm>
              <a:off x="1193994" y="2390625"/>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following is the binary search algorithm problem, and its input and output.</a:t>
              </a:r>
            </a:p>
          </p:txBody>
        </p:sp>
        <p:grpSp>
          <p:nvGrpSpPr>
            <p:cNvPr id="28" name="그룹 27"/>
            <p:cNvGrpSpPr/>
            <p:nvPr/>
          </p:nvGrpSpPr>
          <p:grpSpPr>
            <a:xfrm>
              <a:off x="573671" y="2410169"/>
              <a:ext cx="655689" cy="228600"/>
              <a:chOff x="573671" y="2706170"/>
              <a:chExt cx="655689" cy="228600"/>
            </a:xfrm>
          </p:grpSpPr>
          <p:sp>
            <p:nvSpPr>
              <p:cNvPr id="29" name="모서리가 둥근 직사각형 34">
                <a:extLst>
                  <a:ext uri="{FF2B5EF4-FFF2-40B4-BE49-F238E27FC236}">
                    <a16:creationId xmlns:a16="http://schemas.microsoft.com/office/drawing/2014/main" xmlns="" id="{D848658A-F456-404D-93E1-CD4D94E5F878}"/>
                  </a:ext>
                </a:extLst>
              </p:cNvPr>
              <p:cNvSpPr/>
              <p:nvPr/>
            </p:nvSpPr>
            <p:spPr>
              <a:xfrm>
                <a:off x="573671" y="2706170"/>
                <a:ext cx="655689"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sp>
            <p:nvSpPr>
              <p:cNvPr id="30" name="직사각형 29">
                <a:extLst>
                  <a:ext uri="{FF2B5EF4-FFF2-40B4-BE49-F238E27FC236}">
                    <a16:creationId xmlns:a16="http://schemas.microsoft.com/office/drawing/2014/main" xmlns="" id="{A695EBF4-9F5F-44E9-952B-50E015707F27}"/>
                  </a:ext>
                </a:extLst>
              </p:cNvPr>
              <p:cNvSpPr/>
              <p:nvPr/>
            </p:nvSpPr>
            <p:spPr>
              <a:xfrm>
                <a:off x="814611" y="2748173"/>
                <a:ext cx="384270"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smtClean="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31" name="그림 30">
                <a:extLst>
                  <a:ext uri="{FF2B5EF4-FFF2-40B4-BE49-F238E27FC236}">
                    <a16:creationId xmlns:a16="http://schemas.microsoft.com/office/drawing/2014/main" xmlns="" id="{0C92A834-6A60-4E87-9B32-3A487E759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730" y="2739709"/>
                <a:ext cx="146322" cy="146322"/>
              </a:xfrm>
              <a:prstGeom prst="rect">
                <a:avLst/>
              </a:prstGeom>
            </p:spPr>
          </p:pic>
        </p:grpSp>
      </p:grpSp>
    </p:spTree>
    <p:extLst>
      <p:ext uri="{BB962C8B-B14F-4D97-AF65-F5344CB8AC3E}">
        <p14:creationId xmlns:p14="http://schemas.microsoft.com/office/powerpoint/2010/main" val="16853894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602210" y="2956044"/>
            <a:ext cx="6122728" cy="2638169"/>
            <a:chOff x="1602210" y="2956044"/>
            <a:chExt cx="6122728" cy="2638169"/>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2254088" y="3979506"/>
              <a:ext cx="5470850" cy="354564"/>
              <a:chOff x="3060441" y="2873829"/>
              <a:chExt cx="5470850" cy="354564"/>
            </a:xfrm>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F5F1860C-ED6C-4CB8-86F7-DB0D16858BD8}"/>
                </a:ext>
              </a:extLst>
            </p:cNvPr>
            <p:cNvSpPr/>
            <p:nvPr/>
          </p:nvSpPr>
          <p:spPr>
            <a:xfrm>
              <a:off x="1602210" y="3979506"/>
              <a:ext cx="375424" cy="369332"/>
            </a:xfrm>
            <a:prstGeom prst="rect">
              <a:avLst/>
            </a:prstGeom>
            <a:ln>
              <a:noFill/>
            </a:ln>
          </p:spPr>
          <p:txBody>
            <a:bodyPr wrap="none">
              <a:spAutoFit/>
            </a:bodyPr>
            <a:lstStyle/>
            <a:p>
              <a:pPr algn="ctr"/>
              <a:r>
                <a:rPr lang="en-US" altLang="ko-KR" dirty="0">
                  <a:solidFill>
                    <a:srgbClr val="193EB0"/>
                  </a:solidFill>
                  <a:latin typeface="SamsungOne 400" panose="020B0503030303020204" pitchFamily="34" charset="0"/>
                </a:rPr>
                <a:t>S:</a:t>
              </a:r>
              <a:endParaRPr lang="ko-KR" altLang="en-US" dirty="0">
                <a:solidFill>
                  <a:srgbClr val="193EB0"/>
                </a:solidFill>
                <a:latin typeface="SamsungOne 400" panose="020B0503030303020204" pitchFamily="34" charset="0"/>
              </a:endParaRPr>
            </a:p>
          </p:txBody>
        </p:sp>
        <p:sp>
          <p:nvSpPr>
            <p:cNvPr id="24" name="직사각형 23">
              <a:extLst>
                <a:ext uri="{FF2B5EF4-FFF2-40B4-BE49-F238E27FC236}">
                  <a16:creationId xmlns:a16="http://schemas.microsoft.com/office/drawing/2014/main" xmlns="" id="{B824C000-A18E-4146-A5A1-64F966A29EBA}"/>
                </a:ext>
              </a:extLst>
            </p:cNvPr>
            <p:cNvSpPr/>
            <p:nvPr/>
          </p:nvSpPr>
          <p:spPr>
            <a:xfrm>
              <a:off x="1640682" y="5224881"/>
              <a:ext cx="298479"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x</a:t>
              </a:r>
              <a:endParaRPr lang="ko-KR" altLang="en-US" dirty="0">
                <a:solidFill>
                  <a:srgbClr val="193EB0"/>
                </a:solidFill>
                <a:latin typeface="SamsungOne 400" panose="020B0503030303020204" pitchFamily="34" charset="0"/>
              </a:endParaRPr>
            </a:p>
          </p:txBody>
        </p:sp>
        <p:sp>
          <p:nvSpPr>
            <p:cNvPr id="26" name="직사각형 25">
              <a:extLst>
                <a:ext uri="{FF2B5EF4-FFF2-40B4-BE49-F238E27FC236}">
                  <a16:creationId xmlns:a16="http://schemas.microsoft.com/office/drawing/2014/main" xmlns="" id="{591BD4A2-A0C7-430A-A393-D0C68402368A}"/>
                </a:ext>
              </a:extLst>
            </p:cNvPr>
            <p:cNvSpPr/>
            <p:nvPr/>
          </p:nvSpPr>
          <p:spPr>
            <a:xfrm>
              <a:off x="2254087" y="5239649"/>
              <a:ext cx="354564" cy="354564"/>
            </a:xfrm>
            <a:prstGeom prst="rect">
              <a:avLst/>
            </a:prstGeom>
            <a:solidFill>
              <a:schemeClr val="accent2">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grpSp>
          <p:nvGrpSpPr>
            <p:cNvPr id="29" name="그룹 28">
              <a:extLst>
                <a:ext uri="{FF2B5EF4-FFF2-40B4-BE49-F238E27FC236}">
                  <a16:creationId xmlns:a16="http://schemas.microsoft.com/office/drawing/2014/main" xmlns="" id="{E09E8ED3-290A-4913-8D01-AC290470FA2B}"/>
                </a:ext>
              </a:extLst>
            </p:cNvPr>
            <p:cNvGrpSpPr/>
            <p:nvPr/>
          </p:nvGrpSpPr>
          <p:grpSpPr>
            <a:xfrm>
              <a:off x="2254088" y="3604336"/>
              <a:ext cx="5470850" cy="354564"/>
              <a:chOff x="3060441" y="2873829"/>
              <a:chExt cx="5470850" cy="354564"/>
            </a:xfrm>
          </p:grpSpPr>
          <p:sp>
            <p:nvSpPr>
              <p:cNvPr id="30" name="직사각형 29">
                <a:extLst>
                  <a:ext uri="{FF2B5EF4-FFF2-40B4-BE49-F238E27FC236}">
                    <a16:creationId xmlns:a16="http://schemas.microsoft.com/office/drawing/2014/main" xmlns="" id="{88EB60AD-C3FF-4F2C-91D2-5B64DFAA1F18}"/>
                  </a:ext>
                </a:extLst>
              </p:cNvPr>
              <p:cNvSpPr/>
              <p:nvPr/>
            </p:nvSpPr>
            <p:spPr>
              <a:xfrm>
                <a:off x="306044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DA3EC45C-9100-4D16-A96F-B01C10612138}"/>
                  </a:ext>
                </a:extLst>
              </p:cNvPr>
              <p:cNvSpPr/>
              <p:nvPr/>
            </p:nvSpPr>
            <p:spPr>
              <a:xfrm>
                <a:off x="379133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2E7ACE36-4EA5-4A35-8DD8-DE38F62A785D}"/>
                  </a:ext>
                </a:extLst>
              </p:cNvPr>
              <p:cNvSpPr/>
              <p:nvPr/>
            </p:nvSpPr>
            <p:spPr>
              <a:xfrm>
                <a:off x="452223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62CBDAA4-FE8B-4BA6-9053-02C6671E5504}"/>
                  </a:ext>
                </a:extLst>
              </p:cNvPr>
              <p:cNvSpPr/>
              <p:nvPr/>
            </p:nvSpPr>
            <p:spPr>
              <a:xfrm>
                <a:off x="5253135"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73B8D6D-251A-4E3C-95D6-0FDC84593A14}"/>
                  </a:ext>
                </a:extLst>
              </p:cNvPr>
              <p:cNvSpPr/>
              <p:nvPr/>
            </p:nvSpPr>
            <p:spPr>
              <a:xfrm>
                <a:off x="5984033"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0C04929B-7C4F-43DB-9921-1A0C5890AE57}"/>
                  </a:ext>
                </a:extLst>
              </p:cNvPr>
              <p:cNvSpPr/>
              <p:nvPr/>
            </p:nvSpPr>
            <p:spPr>
              <a:xfrm>
                <a:off x="671493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05FA3D4E-9F30-478F-9AAC-9061E831999C}"/>
                  </a:ext>
                </a:extLst>
              </p:cNvPr>
              <p:cNvSpPr/>
              <p:nvPr/>
            </p:nvSpPr>
            <p:spPr>
              <a:xfrm>
                <a:off x="744582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29D70840-53BF-4F6F-90F3-020B1287CA57}"/>
                  </a:ext>
                </a:extLst>
              </p:cNvPr>
              <p:cNvSpPr/>
              <p:nvPr/>
            </p:nvSpPr>
            <p:spPr>
              <a:xfrm>
                <a:off x="817672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grpSp>
        <p:sp>
          <p:nvSpPr>
            <p:cNvPr id="43" name="직사각형 42">
              <a:extLst>
                <a:ext uri="{FF2B5EF4-FFF2-40B4-BE49-F238E27FC236}">
                  <a16:creationId xmlns:a16="http://schemas.microsoft.com/office/drawing/2014/main" xmlns="" id="{A7DEB511-E1DA-4CE9-999F-03A1F6F53415}"/>
                </a:ext>
              </a:extLst>
            </p:cNvPr>
            <p:cNvSpPr/>
            <p:nvPr/>
          </p:nvSpPr>
          <p:spPr>
            <a:xfrm>
              <a:off x="2267338" y="2956044"/>
              <a:ext cx="341313"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FF0000"/>
                  </a:solidFill>
                  <a:latin typeface="SamsungOne 400" panose="020B0503030303020204" pitchFamily="34" charset="0"/>
                </a:rPr>
                <a:t>low</a:t>
              </a:r>
              <a:endParaRPr lang="ko-KR" altLang="en-US" sz="1300" dirty="0">
                <a:solidFill>
                  <a:srgbClr val="FF0000"/>
                </a:solidFill>
                <a:latin typeface="SamsungOne 400" panose="020B0503030303020204" pitchFamily="34" charset="0"/>
              </a:endParaRPr>
            </a:p>
          </p:txBody>
        </p:sp>
        <p:cxnSp>
          <p:nvCxnSpPr>
            <p:cNvPr id="44" name="직선 연결선 43">
              <a:extLst>
                <a:ext uri="{FF2B5EF4-FFF2-40B4-BE49-F238E27FC236}">
                  <a16:creationId xmlns:a16="http://schemas.microsoft.com/office/drawing/2014/main" xmlns="" id="{C9F70AFE-347D-4FB6-BE56-8B4F031BC0E1}"/>
                </a:ext>
              </a:extLst>
            </p:cNvPr>
            <p:cNvCxnSpPr>
              <a:cxnSpLocks/>
              <a:endCxn id="43" idx="2"/>
            </p:cNvCxnSpPr>
            <p:nvPr/>
          </p:nvCxnSpPr>
          <p:spPr>
            <a:xfrm flipV="1">
              <a:off x="2431370" y="3236039"/>
              <a:ext cx="6625" cy="338124"/>
            </a:xfrm>
            <a:prstGeom prst="line">
              <a:avLst/>
            </a:prstGeom>
            <a:ln w="19050">
              <a:headEnd type="arrow"/>
              <a:tailEnd type="non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xmlns="" id="{6D7A4C48-467B-44B7-A2EE-A44F369A3A65}"/>
                </a:ext>
              </a:extLst>
            </p:cNvPr>
            <p:cNvSpPr/>
            <p:nvPr/>
          </p:nvSpPr>
          <p:spPr>
            <a:xfrm>
              <a:off x="7362664" y="2956044"/>
              <a:ext cx="341313"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FF0000"/>
                  </a:solidFill>
                  <a:latin typeface="SamsungOne 400" panose="020B0503030303020204" pitchFamily="34" charset="0"/>
                </a:rPr>
                <a:t>high</a:t>
              </a:r>
              <a:endParaRPr lang="ko-KR" altLang="en-US" sz="1300" dirty="0">
                <a:solidFill>
                  <a:srgbClr val="FF0000"/>
                </a:solidFill>
                <a:latin typeface="SamsungOne 400" panose="020B0503030303020204" pitchFamily="34" charset="0"/>
              </a:endParaRPr>
            </a:p>
          </p:txBody>
        </p:sp>
        <p:cxnSp>
          <p:nvCxnSpPr>
            <p:cNvPr id="46" name="직선 연결선 45">
              <a:extLst>
                <a:ext uri="{FF2B5EF4-FFF2-40B4-BE49-F238E27FC236}">
                  <a16:creationId xmlns:a16="http://schemas.microsoft.com/office/drawing/2014/main" xmlns="" id="{361BE752-1CA6-42E6-9FCE-5DEDEBCD3CE9}"/>
                </a:ext>
              </a:extLst>
            </p:cNvPr>
            <p:cNvCxnSpPr>
              <a:cxnSpLocks/>
              <a:endCxn id="45" idx="2"/>
            </p:cNvCxnSpPr>
            <p:nvPr/>
          </p:nvCxnSpPr>
          <p:spPr>
            <a:xfrm flipV="1">
              <a:off x="7526696" y="3236039"/>
              <a:ext cx="6625" cy="338124"/>
            </a:xfrm>
            <a:prstGeom prst="line">
              <a:avLst/>
            </a:prstGeom>
            <a:ln w="19050">
              <a:headEnd type="arrow"/>
              <a:tailEnd type="none"/>
            </a:ln>
          </p:spPr>
          <p:style>
            <a:lnRef idx="1">
              <a:schemeClr val="accent1"/>
            </a:lnRef>
            <a:fillRef idx="0">
              <a:schemeClr val="accent1"/>
            </a:fillRef>
            <a:effectRef idx="0">
              <a:schemeClr val="accent1"/>
            </a:effectRef>
            <a:fontRef idx="minor">
              <a:schemeClr val="tx1"/>
            </a:fontRef>
          </p:style>
        </p:cxnSp>
        <p:sp>
          <p:nvSpPr>
            <p:cNvPr id="49" name="오른쪽 중괄호 48">
              <a:extLst>
                <a:ext uri="{FF2B5EF4-FFF2-40B4-BE49-F238E27FC236}">
                  <a16:creationId xmlns:a16="http://schemas.microsoft.com/office/drawing/2014/main" xmlns="" id="{882D4554-1528-4D1E-B320-23B74F1226BD}"/>
                </a:ext>
              </a:extLst>
            </p:cNvPr>
            <p:cNvSpPr/>
            <p:nvPr/>
          </p:nvSpPr>
          <p:spPr>
            <a:xfrm rot="5400000">
              <a:off x="4855122" y="1808242"/>
              <a:ext cx="261070" cy="5436638"/>
            </a:xfrm>
            <a:prstGeom prst="rightBrace">
              <a:avLst>
                <a:gd name="adj1" fmla="val 72657"/>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xmlns="" id="{6C11095E-FB0C-4311-B4EA-89498FC6EC64}"/>
                </a:ext>
              </a:extLst>
            </p:cNvPr>
            <p:cNvSpPr/>
            <p:nvPr/>
          </p:nvSpPr>
          <p:spPr>
            <a:xfrm>
              <a:off x="3771868" y="4774449"/>
              <a:ext cx="2435290" cy="228598"/>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search</a:t>
              </a:r>
              <a:r>
                <a:rPr lang="ko-KR" altLang="en-US" sz="1300" dirty="0">
                  <a:solidFill>
                    <a:srgbClr val="193EB0"/>
                  </a:solidFill>
                  <a:latin typeface="SamsungOne 400" panose="020B0503030303020204" pitchFamily="34" charset="0"/>
                </a:rPr>
                <a:t> </a:t>
              </a:r>
              <a:r>
                <a:rPr lang="en-US" altLang="ko-KR" sz="1300" dirty="0">
                  <a:solidFill>
                    <a:srgbClr val="193EB0"/>
                  </a:solidFill>
                  <a:latin typeface="SamsungOne 400" panose="020B0503030303020204" pitchFamily="34" charset="0"/>
                </a:rPr>
                <a:t>space</a:t>
              </a:r>
              <a:endParaRPr lang="ko-KR" altLang="en-US" sz="1300" dirty="0">
                <a:solidFill>
                  <a:srgbClr val="193EB0"/>
                </a:solidFill>
                <a:latin typeface="SamsungOne 400" panose="020B0503030303020204" pitchFamily="34" charset="0"/>
              </a:endParaRPr>
            </a:p>
          </p:txBody>
        </p:sp>
      </p:grpSp>
      <p:sp>
        <p:nvSpPr>
          <p:cNvPr id="51" name="직사각형 5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2" name="직사각형 5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53" name="직사각형 52">
            <a:extLst>
              <a:ext uri="{FF2B5EF4-FFF2-40B4-BE49-F238E27FC236}">
                <a16:creationId xmlns:a16="http://schemas.microsoft.com/office/drawing/2014/main" xmlns="" id="{90EFA62F-9637-4E5A-AAB1-9E61461D75DD}"/>
              </a:ext>
            </a:extLst>
          </p:cNvPr>
          <p:cNvSpPr/>
          <p:nvPr/>
        </p:nvSpPr>
        <p:spPr>
          <a:xfrm>
            <a:off x="580388" y="2118234"/>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binary search algorithm searches x value in the given list S. </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initial search space is between the low and high (low as the 1</a:t>
            </a:r>
            <a:r>
              <a:rPr lang="en-US" altLang="ko-KR" sz="1300" baseline="30000" dirty="0">
                <a:solidFill>
                  <a:schemeClr val="tx1"/>
                </a:solidFill>
                <a:latin typeface="SamsungOne 400" panose="020B0503030303020204" pitchFamily="34" charset="0"/>
                <a:ea typeface="SamsungOne 400" panose="020B0503030303020204" pitchFamily="34" charset="0"/>
              </a:rPr>
              <a:t>st</a:t>
            </a:r>
            <a:r>
              <a:rPr lang="en-US" altLang="ko-KR" sz="1300" dirty="0">
                <a:solidFill>
                  <a:schemeClr val="tx1"/>
                </a:solidFill>
                <a:latin typeface="SamsungOne 400" panose="020B0503030303020204" pitchFamily="34" charset="0"/>
                <a:ea typeface="SamsungOne 400" panose="020B0503030303020204" pitchFamily="34" charset="0"/>
              </a:rPr>
              <a:t> element index and high as the last element index) in S.</a:t>
            </a:r>
          </a:p>
        </p:txBody>
      </p:sp>
      <p:grpSp>
        <p:nvGrpSpPr>
          <p:cNvPr id="38" name="그룹 37"/>
          <p:cNvGrpSpPr/>
          <p:nvPr/>
        </p:nvGrpSpPr>
        <p:grpSpPr>
          <a:xfrm>
            <a:off x="361950" y="1322141"/>
            <a:ext cx="9106050" cy="743069"/>
            <a:chOff x="361950" y="1220103"/>
            <a:chExt cx="9106050" cy="743069"/>
          </a:xfrm>
        </p:grpSpPr>
        <p:sp>
          <p:nvSpPr>
            <p:cNvPr id="40" name="직사각형 39">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Binary Search</a:t>
              </a:r>
            </a:p>
          </p:txBody>
        </p:sp>
        <p:sp>
          <p:nvSpPr>
            <p:cNvPr id="41" name="TextBox 40">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An algorithm for the binary search</a:t>
              </a:r>
            </a:p>
          </p:txBody>
        </p:sp>
      </p:grpSp>
    </p:spTree>
    <p:extLst>
      <p:ext uri="{BB962C8B-B14F-4D97-AF65-F5344CB8AC3E}">
        <p14:creationId xmlns:p14="http://schemas.microsoft.com/office/powerpoint/2010/main" val="28363914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602210" y="2956044"/>
            <a:ext cx="6122728" cy="2638169"/>
            <a:chOff x="1602210" y="2956044"/>
            <a:chExt cx="6122728" cy="2638169"/>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2254088" y="3979506"/>
              <a:ext cx="5470850" cy="354564"/>
              <a:chOff x="3060441" y="2873829"/>
              <a:chExt cx="5470850" cy="354564"/>
            </a:xfrm>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F5F1860C-ED6C-4CB8-86F7-DB0D16858BD8}"/>
                </a:ext>
              </a:extLst>
            </p:cNvPr>
            <p:cNvSpPr/>
            <p:nvPr/>
          </p:nvSpPr>
          <p:spPr>
            <a:xfrm>
              <a:off x="1602210" y="3979506"/>
              <a:ext cx="37542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S:</a:t>
              </a:r>
              <a:endParaRPr lang="ko-KR" altLang="en-US" dirty="0">
                <a:solidFill>
                  <a:srgbClr val="193EB0"/>
                </a:solidFill>
                <a:latin typeface="SamsungOne 400" panose="020B0503030303020204" pitchFamily="34" charset="0"/>
              </a:endParaRPr>
            </a:p>
          </p:txBody>
        </p:sp>
        <p:cxnSp>
          <p:nvCxnSpPr>
            <p:cNvPr id="28" name="직선 연결선 27">
              <a:extLst>
                <a:ext uri="{FF2B5EF4-FFF2-40B4-BE49-F238E27FC236}">
                  <a16:creationId xmlns:a16="http://schemas.microsoft.com/office/drawing/2014/main" xmlns="" id="{D43DAB8C-99BC-4728-8508-D4E459AE5BD0}"/>
                </a:ext>
              </a:extLst>
            </p:cNvPr>
            <p:cNvCxnSpPr>
              <a:cxnSpLocks/>
              <a:endCxn id="50" idx="0"/>
            </p:cNvCxnSpPr>
            <p:nvPr/>
          </p:nvCxnSpPr>
          <p:spPr>
            <a:xfrm flipH="1">
              <a:off x="4624064" y="4348838"/>
              <a:ext cx="6626" cy="876043"/>
            </a:xfrm>
            <a:prstGeom prst="line">
              <a:avLst/>
            </a:prstGeom>
            <a:ln w="19050">
              <a:headEnd type="arrow"/>
              <a:tailEnd type="arrow"/>
            </a:ln>
          </p:spPr>
          <p:style>
            <a:lnRef idx="1">
              <a:schemeClr val="accent1"/>
            </a:lnRef>
            <a:fillRef idx="0">
              <a:schemeClr val="accent1"/>
            </a:fillRef>
            <a:effectRef idx="0">
              <a:schemeClr val="accent1"/>
            </a:effectRef>
            <a:fontRef idx="minor">
              <a:schemeClr val="tx1"/>
            </a:fontRef>
          </p:style>
        </p:cxnSp>
        <p:grpSp>
          <p:nvGrpSpPr>
            <p:cNvPr id="29" name="그룹 28">
              <a:extLst>
                <a:ext uri="{FF2B5EF4-FFF2-40B4-BE49-F238E27FC236}">
                  <a16:creationId xmlns:a16="http://schemas.microsoft.com/office/drawing/2014/main" xmlns="" id="{E09E8ED3-290A-4913-8D01-AC290470FA2B}"/>
                </a:ext>
              </a:extLst>
            </p:cNvPr>
            <p:cNvGrpSpPr/>
            <p:nvPr/>
          </p:nvGrpSpPr>
          <p:grpSpPr>
            <a:xfrm>
              <a:off x="2254088" y="3604336"/>
              <a:ext cx="5470850" cy="354564"/>
              <a:chOff x="3060441" y="2873829"/>
              <a:chExt cx="5470850" cy="354564"/>
            </a:xfrm>
          </p:grpSpPr>
          <p:sp>
            <p:nvSpPr>
              <p:cNvPr id="30" name="직사각형 29">
                <a:extLst>
                  <a:ext uri="{FF2B5EF4-FFF2-40B4-BE49-F238E27FC236}">
                    <a16:creationId xmlns:a16="http://schemas.microsoft.com/office/drawing/2014/main" xmlns="" id="{88EB60AD-C3FF-4F2C-91D2-5B64DFAA1F18}"/>
                  </a:ext>
                </a:extLst>
              </p:cNvPr>
              <p:cNvSpPr/>
              <p:nvPr/>
            </p:nvSpPr>
            <p:spPr>
              <a:xfrm>
                <a:off x="306044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DA3EC45C-9100-4D16-A96F-B01C10612138}"/>
                  </a:ext>
                </a:extLst>
              </p:cNvPr>
              <p:cNvSpPr/>
              <p:nvPr/>
            </p:nvSpPr>
            <p:spPr>
              <a:xfrm>
                <a:off x="379133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2E7ACE36-4EA5-4A35-8DD8-DE38F62A785D}"/>
                  </a:ext>
                </a:extLst>
              </p:cNvPr>
              <p:cNvSpPr/>
              <p:nvPr/>
            </p:nvSpPr>
            <p:spPr>
              <a:xfrm>
                <a:off x="452223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62CBDAA4-FE8B-4BA6-9053-02C6671E5504}"/>
                  </a:ext>
                </a:extLst>
              </p:cNvPr>
              <p:cNvSpPr/>
              <p:nvPr/>
            </p:nvSpPr>
            <p:spPr>
              <a:xfrm>
                <a:off x="5253135"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73B8D6D-251A-4E3C-95D6-0FDC84593A14}"/>
                  </a:ext>
                </a:extLst>
              </p:cNvPr>
              <p:cNvSpPr/>
              <p:nvPr/>
            </p:nvSpPr>
            <p:spPr>
              <a:xfrm>
                <a:off x="5984033"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0C04929B-7C4F-43DB-9921-1A0C5890AE57}"/>
                  </a:ext>
                </a:extLst>
              </p:cNvPr>
              <p:cNvSpPr/>
              <p:nvPr/>
            </p:nvSpPr>
            <p:spPr>
              <a:xfrm>
                <a:off x="671493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05FA3D4E-9F30-478F-9AAC-9061E831999C}"/>
                  </a:ext>
                </a:extLst>
              </p:cNvPr>
              <p:cNvSpPr/>
              <p:nvPr/>
            </p:nvSpPr>
            <p:spPr>
              <a:xfrm>
                <a:off x="744582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29D70840-53BF-4F6F-90F3-020B1287CA57}"/>
                  </a:ext>
                </a:extLst>
              </p:cNvPr>
              <p:cNvSpPr/>
              <p:nvPr/>
            </p:nvSpPr>
            <p:spPr>
              <a:xfrm>
                <a:off x="817672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grpSp>
        <p:sp>
          <p:nvSpPr>
            <p:cNvPr id="38" name="직사각형 37">
              <a:extLst>
                <a:ext uri="{FF2B5EF4-FFF2-40B4-BE49-F238E27FC236}">
                  <a16:creationId xmlns:a16="http://schemas.microsoft.com/office/drawing/2014/main" xmlns="" id="{55F803A7-5080-479F-A5A7-59523EADD70E}"/>
                </a:ext>
              </a:extLst>
            </p:cNvPr>
            <p:cNvSpPr/>
            <p:nvPr/>
          </p:nvSpPr>
          <p:spPr>
            <a:xfrm>
              <a:off x="4312985" y="4594809"/>
              <a:ext cx="280846"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&lt;</a:t>
              </a:r>
              <a:endParaRPr lang="ko-KR" altLang="en-US" dirty="0">
                <a:solidFill>
                  <a:srgbClr val="193EB0"/>
                </a:solidFill>
                <a:latin typeface="SamsungOne 400" panose="020B0503030303020204" pitchFamily="34" charset="0"/>
              </a:endParaRPr>
            </a:p>
          </p:txBody>
        </p:sp>
        <p:sp>
          <p:nvSpPr>
            <p:cNvPr id="43" name="직사각형 42">
              <a:extLst>
                <a:ext uri="{FF2B5EF4-FFF2-40B4-BE49-F238E27FC236}">
                  <a16:creationId xmlns:a16="http://schemas.microsoft.com/office/drawing/2014/main" xmlns="" id="{A7DEB511-E1DA-4CE9-999F-03A1F6F53415}"/>
                </a:ext>
              </a:extLst>
            </p:cNvPr>
            <p:cNvSpPr/>
            <p:nvPr/>
          </p:nvSpPr>
          <p:spPr>
            <a:xfrm>
              <a:off x="2267338" y="2956044"/>
              <a:ext cx="341313"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low</a:t>
              </a:r>
              <a:endParaRPr lang="ko-KR" altLang="en-US" sz="1300" dirty="0">
                <a:solidFill>
                  <a:srgbClr val="193EB0"/>
                </a:solidFill>
                <a:latin typeface="SamsungOne 400" panose="020B0503030303020204" pitchFamily="34" charset="0"/>
              </a:endParaRPr>
            </a:p>
          </p:txBody>
        </p:sp>
        <p:cxnSp>
          <p:nvCxnSpPr>
            <p:cNvPr id="44" name="직선 연결선 43">
              <a:extLst>
                <a:ext uri="{FF2B5EF4-FFF2-40B4-BE49-F238E27FC236}">
                  <a16:creationId xmlns:a16="http://schemas.microsoft.com/office/drawing/2014/main" xmlns="" id="{C9F70AFE-347D-4FB6-BE56-8B4F031BC0E1}"/>
                </a:ext>
              </a:extLst>
            </p:cNvPr>
            <p:cNvCxnSpPr>
              <a:cxnSpLocks/>
              <a:endCxn id="43" idx="2"/>
            </p:cNvCxnSpPr>
            <p:nvPr/>
          </p:nvCxnSpPr>
          <p:spPr>
            <a:xfrm flipV="1">
              <a:off x="2431370" y="3236039"/>
              <a:ext cx="6625" cy="338124"/>
            </a:xfrm>
            <a:prstGeom prst="line">
              <a:avLst/>
            </a:prstGeom>
            <a:ln w="19050">
              <a:headEnd type="arrow"/>
              <a:tailEnd type="non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xmlns="" id="{6D7A4C48-467B-44B7-A2EE-A44F369A3A65}"/>
                </a:ext>
              </a:extLst>
            </p:cNvPr>
            <p:cNvSpPr/>
            <p:nvPr/>
          </p:nvSpPr>
          <p:spPr>
            <a:xfrm>
              <a:off x="7362664" y="2956044"/>
              <a:ext cx="341313"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high</a:t>
              </a:r>
              <a:endParaRPr lang="ko-KR" altLang="en-US" sz="1300" dirty="0">
                <a:solidFill>
                  <a:srgbClr val="193EB0"/>
                </a:solidFill>
                <a:latin typeface="SamsungOne 400" panose="020B0503030303020204" pitchFamily="34" charset="0"/>
              </a:endParaRPr>
            </a:p>
          </p:txBody>
        </p:sp>
        <p:cxnSp>
          <p:nvCxnSpPr>
            <p:cNvPr id="46" name="직선 연결선 45">
              <a:extLst>
                <a:ext uri="{FF2B5EF4-FFF2-40B4-BE49-F238E27FC236}">
                  <a16:creationId xmlns:a16="http://schemas.microsoft.com/office/drawing/2014/main" xmlns="" id="{361BE752-1CA6-42E6-9FCE-5DEDEBCD3CE9}"/>
                </a:ext>
              </a:extLst>
            </p:cNvPr>
            <p:cNvCxnSpPr>
              <a:cxnSpLocks/>
              <a:endCxn id="45" idx="2"/>
            </p:cNvCxnSpPr>
            <p:nvPr/>
          </p:nvCxnSpPr>
          <p:spPr>
            <a:xfrm flipV="1">
              <a:off x="7526696" y="3236039"/>
              <a:ext cx="6625" cy="338124"/>
            </a:xfrm>
            <a:prstGeom prst="line">
              <a:avLst/>
            </a:prstGeom>
            <a:ln w="19050">
              <a:headEnd type="arrow"/>
              <a:tailEnd type="non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xmlns="" id="{2A2045DC-0441-4206-87B4-39136AECAEF0}"/>
                </a:ext>
              </a:extLst>
            </p:cNvPr>
            <p:cNvSpPr/>
            <p:nvPr/>
          </p:nvSpPr>
          <p:spPr>
            <a:xfrm>
              <a:off x="4460033" y="2981889"/>
              <a:ext cx="341313"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FF0000"/>
                  </a:solidFill>
                  <a:latin typeface="SamsungOne 400" panose="020B0503030303020204" pitchFamily="34" charset="0"/>
                </a:rPr>
                <a:t>mid</a:t>
              </a:r>
              <a:endParaRPr lang="ko-KR" altLang="en-US" sz="1300" dirty="0">
                <a:solidFill>
                  <a:srgbClr val="FF0000"/>
                </a:solidFill>
                <a:latin typeface="SamsungOne 400" panose="020B0503030303020204" pitchFamily="34" charset="0"/>
              </a:endParaRPr>
            </a:p>
          </p:txBody>
        </p:sp>
        <p:cxnSp>
          <p:nvCxnSpPr>
            <p:cNvPr id="48" name="직선 연결선 47">
              <a:extLst>
                <a:ext uri="{FF2B5EF4-FFF2-40B4-BE49-F238E27FC236}">
                  <a16:creationId xmlns:a16="http://schemas.microsoft.com/office/drawing/2014/main" xmlns="" id="{4A0EB8BE-3A62-4B5F-981F-C3EB1F419488}"/>
                </a:ext>
              </a:extLst>
            </p:cNvPr>
            <p:cNvCxnSpPr>
              <a:cxnSpLocks/>
              <a:endCxn id="47" idx="2"/>
            </p:cNvCxnSpPr>
            <p:nvPr/>
          </p:nvCxnSpPr>
          <p:spPr>
            <a:xfrm flipV="1">
              <a:off x="4624065" y="3261884"/>
              <a:ext cx="6625" cy="338124"/>
            </a:xfrm>
            <a:prstGeom prst="line">
              <a:avLst/>
            </a:prstGeom>
            <a:ln w="19050">
              <a:headEnd type="arrow"/>
              <a:tailEnd type="non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xmlns="" id="{4B29173D-CB83-4190-9CB3-5C94A5123274}"/>
                </a:ext>
              </a:extLst>
            </p:cNvPr>
            <p:cNvSpPr/>
            <p:nvPr/>
          </p:nvSpPr>
          <p:spPr>
            <a:xfrm>
              <a:off x="1640682" y="5224881"/>
              <a:ext cx="298479"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x</a:t>
              </a:r>
              <a:endParaRPr lang="ko-KR" altLang="en-US" dirty="0">
                <a:solidFill>
                  <a:srgbClr val="193EB0"/>
                </a:solidFill>
                <a:latin typeface="SamsungOne 400" panose="020B0503030303020204" pitchFamily="34" charset="0"/>
              </a:endParaRPr>
            </a:p>
          </p:txBody>
        </p:sp>
        <p:sp>
          <p:nvSpPr>
            <p:cNvPr id="50" name="직사각형 49">
              <a:extLst>
                <a:ext uri="{FF2B5EF4-FFF2-40B4-BE49-F238E27FC236}">
                  <a16:creationId xmlns:a16="http://schemas.microsoft.com/office/drawing/2014/main" xmlns="" id="{20304F92-E862-45B2-A7B5-220576E6752A}"/>
                </a:ext>
              </a:extLst>
            </p:cNvPr>
            <p:cNvSpPr/>
            <p:nvPr/>
          </p:nvSpPr>
          <p:spPr>
            <a:xfrm>
              <a:off x="4446782" y="5224881"/>
              <a:ext cx="354564" cy="354564"/>
            </a:xfrm>
            <a:prstGeom prst="rect">
              <a:avLst/>
            </a:prstGeom>
            <a:solidFill>
              <a:schemeClr val="accent2">
                <a:lumMod val="20000"/>
                <a:lumOff val="80000"/>
              </a:schemeClr>
            </a:solidFill>
            <a:ln w="19050">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grpSp>
      <p:sp>
        <p:nvSpPr>
          <p:cNvPr id="54" name="직사각형 5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5" name="직사각형 5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56" name="직사각형 55">
            <a:extLst>
              <a:ext uri="{FF2B5EF4-FFF2-40B4-BE49-F238E27FC236}">
                <a16:creationId xmlns:a16="http://schemas.microsoft.com/office/drawing/2014/main" xmlns="" id="{90EFA62F-9637-4E5A-AAB1-9E61461D75DD}"/>
              </a:ext>
            </a:extLst>
          </p:cNvPr>
          <p:cNvSpPr/>
          <p:nvPr/>
        </p:nvSpPr>
        <p:spPr>
          <a:xfrm>
            <a:off x="580388" y="2118234"/>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In the binary search algorithm, the input list is arranged in ascending order.  </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Compare the x value with mid value that is in the middle of low and high.  </a:t>
            </a:r>
          </a:p>
        </p:txBody>
      </p:sp>
      <p:grpSp>
        <p:nvGrpSpPr>
          <p:cNvPr id="40" name="그룹 39"/>
          <p:cNvGrpSpPr/>
          <p:nvPr/>
        </p:nvGrpSpPr>
        <p:grpSpPr>
          <a:xfrm>
            <a:off x="361950" y="1322141"/>
            <a:ext cx="9106050" cy="743069"/>
            <a:chOff x="361950" y="1220103"/>
            <a:chExt cx="9106050" cy="743069"/>
          </a:xfrm>
        </p:grpSpPr>
        <p:sp>
          <p:nvSpPr>
            <p:cNvPr id="41" name="직사각형 40">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Binary Search</a:t>
              </a:r>
            </a:p>
          </p:txBody>
        </p:sp>
        <p:sp>
          <p:nvSpPr>
            <p:cNvPr id="51" name="TextBox 50">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An algorithm for the binary search</a:t>
              </a:r>
            </a:p>
          </p:txBody>
        </p:sp>
      </p:grpSp>
    </p:spTree>
    <p:extLst>
      <p:ext uri="{BB962C8B-B14F-4D97-AF65-F5344CB8AC3E}">
        <p14:creationId xmlns:p14="http://schemas.microsoft.com/office/powerpoint/2010/main" val="392681256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602210" y="2956044"/>
            <a:ext cx="6122728" cy="2638169"/>
            <a:chOff x="1602210" y="2956044"/>
            <a:chExt cx="6122728" cy="2638169"/>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2254088" y="3979506"/>
              <a:ext cx="5470850" cy="354564"/>
              <a:chOff x="3060441" y="2873829"/>
              <a:chExt cx="5470850" cy="354564"/>
            </a:xfrm>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F5F1860C-ED6C-4CB8-86F7-DB0D16858BD8}"/>
                </a:ext>
              </a:extLst>
            </p:cNvPr>
            <p:cNvSpPr/>
            <p:nvPr/>
          </p:nvSpPr>
          <p:spPr>
            <a:xfrm>
              <a:off x="1602210" y="3979506"/>
              <a:ext cx="37542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S:</a:t>
              </a:r>
              <a:endParaRPr lang="ko-KR" altLang="en-US" dirty="0">
                <a:solidFill>
                  <a:srgbClr val="193EB0"/>
                </a:solidFill>
                <a:latin typeface="SamsungOne 400" panose="020B0503030303020204" pitchFamily="34" charset="0"/>
              </a:endParaRPr>
            </a:p>
          </p:txBody>
        </p:sp>
        <p:grpSp>
          <p:nvGrpSpPr>
            <p:cNvPr id="29" name="그룹 28">
              <a:extLst>
                <a:ext uri="{FF2B5EF4-FFF2-40B4-BE49-F238E27FC236}">
                  <a16:creationId xmlns:a16="http://schemas.microsoft.com/office/drawing/2014/main" xmlns="" id="{E09E8ED3-290A-4913-8D01-AC290470FA2B}"/>
                </a:ext>
              </a:extLst>
            </p:cNvPr>
            <p:cNvGrpSpPr/>
            <p:nvPr/>
          </p:nvGrpSpPr>
          <p:grpSpPr>
            <a:xfrm>
              <a:off x="2254088" y="3604336"/>
              <a:ext cx="5470850" cy="354564"/>
              <a:chOff x="3060441" y="2873829"/>
              <a:chExt cx="5470850" cy="354564"/>
            </a:xfrm>
          </p:grpSpPr>
          <p:sp>
            <p:nvSpPr>
              <p:cNvPr id="30" name="직사각형 29">
                <a:extLst>
                  <a:ext uri="{FF2B5EF4-FFF2-40B4-BE49-F238E27FC236}">
                    <a16:creationId xmlns:a16="http://schemas.microsoft.com/office/drawing/2014/main" xmlns="" id="{88EB60AD-C3FF-4F2C-91D2-5B64DFAA1F18}"/>
                  </a:ext>
                </a:extLst>
              </p:cNvPr>
              <p:cNvSpPr/>
              <p:nvPr/>
            </p:nvSpPr>
            <p:spPr>
              <a:xfrm>
                <a:off x="306044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DA3EC45C-9100-4D16-A96F-B01C10612138}"/>
                  </a:ext>
                </a:extLst>
              </p:cNvPr>
              <p:cNvSpPr/>
              <p:nvPr/>
            </p:nvSpPr>
            <p:spPr>
              <a:xfrm>
                <a:off x="379133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2E7ACE36-4EA5-4A35-8DD8-DE38F62A785D}"/>
                  </a:ext>
                </a:extLst>
              </p:cNvPr>
              <p:cNvSpPr/>
              <p:nvPr/>
            </p:nvSpPr>
            <p:spPr>
              <a:xfrm>
                <a:off x="452223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62CBDAA4-FE8B-4BA6-9053-02C6671E5504}"/>
                  </a:ext>
                </a:extLst>
              </p:cNvPr>
              <p:cNvSpPr/>
              <p:nvPr/>
            </p:nvSpPr>
            <p:spPr>
              <a:xfrm>
                <a:off x="5253135"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73B8D6D-251A-4E3C-95D6-0FDC84593A14}"/>
                  </a:ext>
                </a:extLst>
              </p:cNvPr>
              <p:cNvSpPr/>
              <p:nvPr/>
            </p:nvSpPr>
            <p:spPr>
              <a:xfrm>
                <a:off x="5984033"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0C04929B-7C4F-43DB-9921-1A0C5890AE57}"/>
                  </a:ext>
                </a:extLst>
              </p:cNvPr>
              <p:cNvSpPr/>
              <p:nvPr/>
            </p:nvSpPr>
            <p:spPr>
              <a:xfrm>
                <a:off x="671493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05FA3D4E-9F30-478F-9AAC-9061E831999C}"/>
                  </a:ext>
                </a:extLst>
              </p:cNvPr>
              <p:cNvSpPr/>
              <p:nvPr/>
            </p:nvSpPr>
            <p:spPr>
              <a:xfrm>
                <a:off x="744582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29D70840-53BF-4F6F-90F3-020B1287CA57}"/>
                  </a:ext>
                </a:extLst>
              </p:cNvPr>
              <p:cNvSpPr/>
              <p:nvPr/>
            </p:nvSpPr>
            <p:spPr>
              <a:xfrm>
                <a:off x="817672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grpSp>
        <p:sp>
          <p:nvSpPr>
            <p:cNvPr id="45" name="직사각형 44">
              <a:extLst>
                <a:ext uri="{FF2B5EF4-FFF2-40B4-BE49-F238E27FC236}">
                  <a16:creationId xmlns:a16="http://schemas.microsoft.com/office/drawing/2014/main" xmlns="" id="{6D7A4C48-467B-44B7-A2EE-A44F369A3A65}"/>
                </a:ext>
              </a:extLst>
            </p:cNvPr>
            <p:cNvSpPr/>
            <p:nvPr/>
          </p:nvSpPr>
          <p:spPr>
            <a:xfrm>
              <a:off x="7362664" y="2956044"/>
              <a:ext cx="341313"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high</a:t>
              </a:r>
              <a:endParaRPr lang="ko-KR" altLang="en-US" sz="1300" dirty="0">
                <a:solidFill>
                  <a:srgbClr val="193EB0"/>
                </a:solidFill>
                <a:latin typeface="SamsungOne 400" panose="020B0503030303020204" pitchFamily="34" charset="0"/>
              </a:endParaRPr>
            </a:p>
          </p:txBody>
        </p:sp>
        <p:cxnSp>
          <p:nvCxnSpPr>
            <p:cNvPr id="46" name="직선 연결선 45">
              <a:extLst>
                <a:ext uri="{FF2B5EF4-FFF2-40B4-BE49-F238E27FC236}">
                  <a16:creationId xmlns:a16="http://schemas.microsoft.com/office/drawing/2014/main" xmlns="" id="{361BE752-1CA6-42E6-9FCE-5DEDEBCD3CE9}"/>
                </a:ext>
              </a:extLst>
            </p:cNvPr>
            <p:cNvCxnSpPr>
              <a:cxnSpLocks/>
              <a:endCxn id="45" idx="2"/>
            </p:cNvCxnSpPr>
            <p:nvPr/>
          </p:nvCxnSpPr>
          <p:spPr>
            <a:xfrm flipV="1">
              <a:off x="7526696" y="3236039"/>
              <a:ext cx="6625" cy="338124"/>
            </a:xfrm>
            <a:prstGeom prst="line">
              <a:avLst/>
            </a:prstGeom>
            <a:ln w="19050">
              <a:headEnd type="arrow"/>
              <a:tailEnd type="non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xmlns="" id="{2A2045DC-0441-4206-87B4-39136AECAEF0}"/>
                </a:ext>
              </a:extLst>
            </p:cNvPr>
            <p:cNvSpPr/>
            <p:nvPr/>
          </p:nvSpPr>
          <p:spPr>
            <a:xfrm>
              <a:off x="5178490" y="2981889"/>
              <a:ext cx="341313"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FF0000"/>
                  </a:solidFill>
                  <a:latin typeface="SamsungOne 400" panose="020B0503030303020204" pitchFamily="34" charset="0"/>
                </a:rPr>
                <a:t>low</a:t>
              </a:r>
              <a:endParaRPr lang="ko-KR" altLang="en-US" sz="1300" dirty="0">
                <a:solidFill>
                  <a:srgbClr val="FF0000"/>
                </a:solidFill>
                <a:latin typeface="SamsungOne 400" panose="020B0503030303020204" pitchFamily="34" charset="0"/>
              </a:endParaRPr>
            </a:p>
          </p:txBody>
        </p:sp>
        <p:cxnSp>
          <p:nvCxnSpPr>
            <p:cNvPr id="48" name="직선 연결선 47">
              <a:extLst>
                <a:ext uri="{FF2B5EF4-FFF2-40B4-BE49-F238E27FC236}">
                  <a16:creationId xmlns:a16="http://schemas.microsoft.com/office/drawing/2014/main" xmlns="" id="{4A0EB8BE-3A62-4B5F-981F-C3EB1F419488}"/>
                </a:ext>
              </a:extLst>
            </p:cNvPr>
            <p:cNvCxnSpPr>
              <a:cxnSpLocks/>
              <a:endCxn id="47" idx="2"/>
            </p:cNvCxnSpPr>
            <p:nvPr/>
          </p:nvCxnSpPr>
          <p:spPr>
            <a:xfrm flipV="1">
              <a:off x="5342522" y="3261884"/>
              <a:ext cx="6625" cy="338124"/>
            </a:xfrm>
            <a:prstGeom prst="line">
              <a:avLst/>
            </a:prstGeom>
            <a:ln w="19050">
              <a:headEnd type="arrow"/>
              <a:tailEnd type="non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xmlns="" id="{4B29173D-CB83-4190-9CB3-5C94A5123274}"/>
                </a:ext>
              </a:extLst>
            </p:cNvPr>
            <p:cNvSpPr/>
            <p:nvPr/>
          </p:nvSpPr>
          <p:spPr>
            <a:xfrm>
              <a:off x="1640682" y="5224881"/>
              <a:ext cx="298479"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x</a:t>
              </a:r>
              <a:endParaRPr lang="ko-KR" altLang="en-US" dirty="0">
                <a:solidFill>
                  <a:srgbClr val="193EB0"/>
                </a:solidFill>
                <a:latin typeface="SamsungOne 400" panose="020B0503030303020204" pitchFamily="34" charset="0"/>
              </a:endParaRPr>
            </a:p>
          </p:txBody>
        </p:sp>
        <p:sp>
          <p:nvSpPr>
            <p:cNvPr id="50" name="직사각형 49">
              <a:extLst>
                <a:ext uri="{FF2B5EF4-FFF2-40B4-BE49-F238E27FC236}">
                  <a16:creationId xmlns:a16="http://schemas.microsoft.com/office/drawing/2014/main" xmlns="" id="{20304F92-E862-45B2-A7B5-220576E6752A}"/>
                </a:ext>
              </a:extLst>
            </p:cNvPr>
            <p:cNvSpPr/>
            <p:nvPr/>
          </p:nvSpPr>
          <p:spPr>
            <a:xfrm>
              <a:off x="4446782" y="5224881"/>
              <a:ext cx="354564" cy="354564"/>
            </a:xfrm>
            <a:prstGeom prst="rect">
              <a:avLst/>
            </a:prstGeom>
            <a:solidFill>
              <a:schemeClr val="accent2">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53" name="오른쪽 중괄호 52">
              <a:extLst>
                <a:ext uri="{FF2B5EF4-FFF2-40B4-BE49-F238E27FC236}">
                  <a16:creationId xmlns:a16="http://schemas.microsoft.com/office/drawing/2014/main" xmlns="" id="{83BCEA77-8B8F-492E-BA6F-4416AC325F0E}"/>
                </a:ext>
              </a:extLst>
            </p:cNvPr>
            <p:cNvSpPr/>
            <p:nvPr/>
          </p:nvSpPr>
          <p:spPr>
            <a:xfrm rot="5400000">
              <a:off x="6310293" y="3263413"/>
              <a:ext cx="261070" cy="2526296"/>
            </a:xfrm>
            <a:prstGeom prst="rightBrace">
              <a:avLst>
                <a:gd name="adj1" fmla="val 7265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xmlns="" id="{F09994DE-CBBE-4760-B9ED-24EA5624E899}"/>
                </a:ext>
              </a:extLst>
            </p:cNvPr>
            <p:cNvSpPr/>
            <p:nvPr/>
          </p:nvSpPr>
          <p:spPr>
            <a:xfrm>
              <a:off x="5177680" y="4774449"/>
              <a:ext cx="2547258" cy="228598"/>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search</a:t>
              </a:r>
              <a:r>
                <a:rPr lang="ko-KR" altLang="en-US" sz="1300" dirty="0">
                  <a:solidFill>
                    <a:srgbClr val="193EB0"/>
                  </a:solidFill>
                  <a:latin typeface="SamsungOne 400" panose="020B0503030303020204" pitchFamily="34" charset="0"/>
                </a:rPr>
                <a:t> </a:t>
              </a:r>
              <a:r>
                <a:rPr lang="en-US" altLang="ko-KR" sz="1300" dirty="0">
                  <a:solidFill>
                    <a:srgbClr val="193EB0"/>
                  </a:solidFill>
                  <a:latin typeface="SamsungOne 400" panose="020B0503030303020204" pitchFamily="34" charset="0"/>
                </a:rPr>
                <a:t>space</a:t>
              </a:r>
              <a:endParaRPr lang="ko-KR" altLang="en-US" sz="1300" dirty="0">
                <a:solidFill>
                  <a:srgbClr val="193EB0"/>
                </a:solidFill>
                <a:latin typeface="SamsungOne 400" panose="020B0503030303020204" pitchFamily="34" charset="0"/>
              </a:endParaRPr>
            </a:p>
          </p:txBody>
        </p:sp>
        <p:sp>
          <p:nvSpPr>
            <p:cNvPr id="55" name="직사각형 54">
              <a:extLst>
                <a:ext uri="{FF2B5EF4-FFF2-40B4-BE49-F238E27FC236}">
                  <a16:creationId xmlns:a16="http://schemas.microsoft.com/office/drawing/2014/main" xmlns="" id="{F734EC49-02C8-4E33-AC48-14861423EC27}"/>
                </a:ext>
              </a:extLst>
            </p:cNvPr>
            <p:cNvSpPr/>
            <p:nvPr/>
          </p:nvSpPr>
          <p:spPr>
            <a:xfrm>
              <a:off x="4460033" y="2981889"/>
              <a:ext cx="341313"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mid</a:t>
              </a:r>
              <a:endParaRPr lang="ko-KR" altLang="en-US" sz="1300" dirty="0">
                <a:solidFill>
                  <a:srgbClr val="193EB0"/>
                </a:solidFill>
                <a:latin typeface="SamsungOne 400" panose="020B0503030303020204" pitchFamily="34" charset="0"/>
              </a:endParaRPr>
            </a:p>
          </p:txBody>
        </p:sp>
        <p:cxnSp>
          <p:nvCxnSpPr>
            <p:cNvPr id="56" name="직선 연결선 55">
              <a:extLst>
                <a:ext uri="{FF2B5EF4-FFF2-40B4-BE49-F238E27FC236}">
                  <a16:creationId xmlns:a16="http://schemas.microsoft.com/office/drawing/2014/main" xmlns="" id="{4AA117EC-E09C-42CD-B80D-CA11BF3BC9ED}"/>
                </a:ext>
              </a:extLst>
            </p:cNvPr>
            <p:cNvCxnSpPr>
              <a:cxnSpLocks/>
              <a:endCxn id="55" idx="2"/>
            </p:cNvCxnSpPr>
            <p:nvPr/>
          </p:nvCxnSpPr>
          <p:spPr>
            <a:xfrm flipV="1">
              <a:off x="4624065" y="3261884"/>
              <a:ext cx="6625" cy="338124"/>
            </a:xfrm>
            <a:prstGeom prst="line">
              <a:avLst/>
            </a:prstGeom>
            <a:ln w="19050">
              <a:headEnd type="arrow"/>
              <a:tailEnd type="none"/>
            </a:ln>
          </p:spPr>
          <p:style>
            <a:lnRef idx="1">
              <a:schemeClr val="accent1"/>
            </a:lnRef>
            <a:fillRef idx="0">
              <a:schemeClr val="accent1"/>
            </a:fillRef>
            <a:effectRef idx="0">
              <a:schemeClr val="accent1"/>
            </a:effectRef>
            <a:fontRef idx="minor">
              <a:schemeClr val="tx1"/>
            </a:fontRef>
          </p:style>
        </p:cxnSp>
      </p:grpSp>
      <p:sp>
        <p:nvSpPr>
          <p:cNvPr id="51" name="직사각형 5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2" name="직사각형 5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57" name="직사각형 56">
            <a:extLst>
              <a:ext uri="{FF2B5EF4-FFF2-40B4-BE49-F238E27FC236}">
                <a16:creationId xmlns:a16="http://schemas.microsoft.com/office/drawing/2014/main" xmlns="" id="{90EFA62F-9637-4E5A-AAB1-9E61461D75DD}"/>
              </a:ext>
            </a:extLst>
          </p:cNvPr>
          <p:cNvSpPr/>
          <p:nvPr/>
        </p:nvSpPr>
        <p:spPr>
          <a:xfrm>
            <a:off x="580388" y="2118234"/>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If S[mid] is smaller than x, the x to find would be in between mid+1 and</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high. </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Thus, low should be changed to mid+1, which halves the search space from [0, 7] to</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[4, 7].</a:t>
            </a:r>
          </a:p>
        </p:txBody>
      </p:sp>
      <p:grpSp>
        <p:nvGrpSpPr>
          <p:cNvPr id="38" name="그룹 37"/>
          <p:cNvGrpSpPr/>
          <p:nvPr/>
        </p:nvGrpSpPr>
        <p:grpSpPr>
          <a:xfrm>
            <a:off x="361950" y="1322141"/>
            <a:ext cx="9106050" cy="743069"/>
            <a:chOff x="361950" y="1220103"/>
            <a:chExt cx="9106050" cy="743069"/>
          </a:xfrm>
        </p:grpSpPr>
        <p:sp>
          <p:nvSpPr>
            <p:cNvPr id="41" name="직사각형 40">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Binary Search</a:t>
              </a:r>
            </a:p>
          </p:txBody>
        </p:sp>
        <p:sp>
          <p:nvSpPr>
            <p:cNvPr id="42" name="TextBox 41">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An An algorithm for the binary search</a:t>
              </a:r>
            </a:p>
          </p:txBody>
        </p:sp>
      </p:grpSp>
    </p:spTree>
    <p:extLst>
      <p:ext uri="{BB962C8B-B14F-4D97-AF65-F5344CB8AC3E}">
        <p14:creationId xmlns:p14="http://schemas.microsoft.com/office/powerpoint/2010/main" val="56382304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602210" y="2956044"/>
            <a:ext cx="6122728" cy="2638169"/>
            <a:chOff x="1602210" y="2956044"/>
            <a:chExt cx="6122728" cy="2638169"/>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2254088" y="3979506"/>
              <a:ext cx="5470850" cy="354564"/>
              <a:chOff x="3060441" y="2873829"/>
              <a:chExt cx="5470850" cy="354564"/>
            </a:xfrm>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F5F1860C-ED6C-4CB8-86F7-DB0D16858BD8}"/>
                </a:ext>
              </a:extLst>
            </p:cNvPr>
            <p:cNvSpPr/>
            <p:nvPr/>
          </p:nvSpPr>
          <p:spPr>
            <a:xfrm>
              <a:off x="1602210" y="3979506"/>
              <a:ext cx="37542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S:</a:t>
              </a:r>
              <a:endParaRPr lang="ko-KR" altLang="en-US" dirty="0">
                <a:solidFill>
                  <a:srgbClr val="193EB0"/>
                </a:solidFill>
                <a:latin typeface="SamsungOne 400" panose="020B0503030303020204" pitchFamily="34" charset="0"/>
              </a:endParaRPr>
            </a:p>
          </p:txBody>
        </p:sp>
        <p:cxnSp>
          <p:nvCxnSpPr>
            <p:cNvPr id="28" name="직선 연결선 27">
              <a:extLst>
                <a:ext uri="{FF2B5EF4-FFF2-40B4-BE49-F238E27FC236}">
                  <a16:creationId xmlns:a16="http://schemas.microsoft.com/office/drawing/2014/main" xmlns="" id="{D43DAB8C-99BC-4728-8508-D4E459AE5BD0}"/>
                </a:ext>
              </a:extLst>
            </p:cNvPr>
            <p:cNvCxnSpPr>
              <a:cxnSpLocks/>
              <a:endCxn id="50" idx="0"/>
            </p:cNvCxnSpPr>
            <p:nvPr/>
          </p:nvCxnSpPr>
          <p:spPr>
            <a:xfrm flipH="1">
              <a:off x="6085860" y="4348838"/>
              <a:ext cx="6626" cy="876043"/>
            </a:xfrm>
            <a:prstGeom prst="line">
              <a:avLst/>
            </a:prstGeom>
            <a:ln w="19050">
              <a:headEnd type="arrow"/>
              <a:tailEnd type="arrow"/>
            </a:ln>
          </p:spPr>
          <p:style>
            <a:lnRef idx="1">
              <a:schemeClr val="accent1"/>
            </a:lnRef>
            <a:fillRef idx="0">
              <a:schemeClr val="accent1"/>
            </a:fillRef>
            <a:effectRef idx="0">
              <a:schemeClr val="accent1"/>
            </a:effectRef>
            <a:fontRef idx="minor">
              <a:schemeClr val="tx1"/>
            </a:fontRef>
          </p:style>
        </p:cxnSp>
        <p:grpSp>
          <p:nvGrpSpPr>
            <p:cNvPr id="29" name="그룹 28">
              <a:extLst>
                <a:ext uri="{FF2B5EF4-FFF2-40B4-BE49-F238E27FC236}">
                  <a16:creationId xmlns:a16="http://schemas.microsoft.com/office/drawing/2014/main" xmlns="" id="{E09E8ED3-290A-4913-8D01-AC290470FA2B}"/>
                </a:ext>
              </a:extLst>
            </p:cNvPr>
            <p:cNvGrpSpPr/>
            <p:nvPr/>
          </p:nvGrpSpPr>
          <p:grpSpPr>
            <a:xfrm>
              <a:off x="2254088" y="3604336"/>
              <a:ext cx="5470850" cy="354564"/>
              <a:chOff x="3060441" y="2873829"/>
              <a:chExt cx="5470850" cy="354564"/>
            </a:xfrm>
          </p:grpSpPr>
          <p:sp>
            <p:nvSpPr>
              <p:cNvPr id="30" name="직사각형 29">
                <a:extLst>
                  <a:ext uri="{FF2B5EF4-FFF2-40B4-BE49-F238E27FC236}">
                    <a16:creationId xmlns:a16="http://schemas.microsoft.com/office/drawing/2014/main" xmlns="" id="{88EB60AD-C3FF-4F2C-91D2-5B64DFAA1F18}"/>
                  </a:ext>
                </a:extLst>
              </p:cNvPr>
              <p:cNvSpPr/>
              <p:nvPr/>
            </p:nvSpPr>
            <p:spPr>
              <a:xfrm>
                <a:off x="306044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DA3EC45C-9100-4D16-A96F-B01C10612138}"/>
                  </a:ext>
                </a:extLst>
              </p:cNvPr>
              <p:cNvSpPr/>
              <p:nvPr/>
            </p:nvSpPr>
            <p:spPr>
              <a:xfrm>
                <a:off x="379133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2E7ACE36-4EA5-4A35-8DD8-DE38F62A785D}"/>
                  </a:ext>
                </a:extLst>
              </p:cNvPr>
              <p:cNvSpPr/>
              <p:nvPr/>
            </p:nvSpPr>
            <p:spPr>
              <a:xfrm>
                <a:off x="452223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62CBDAA4-FE8B-4BA6-9053-02C6671E5504}"/>
                  </a:ext>
                </a:extLst>
              </p:cNvPr>
              <p:cNvSpPr/>
              <p:nvPr/>
            </p:nvSpPr>
            <p:spPr>
              <a:xfrm>
                <a:off x="5253135"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73B8D6D-251A-4E3C-95D6-0FDC84593A14}"/>
                  </a:ext>
                </a:extLst>
              </p:cNvPr>
              <p:cNvSpPr/>
              <p:nvPr/>
            </p:nvSpPr>
            <p:spPr>
              <a:xfrm>
                <a:off x="5984033"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0C04929B-7C4F-43DB-9921-1A0C5890AE57}"/>
                  </a:ext>
                </a:extLst>
              </p:cNvPr>
              <p:cNvSpPr/>
              <p:nvPr/>
            </p:nvSpPr>
            <p:spPr>
              <a:xfrm>
                <a:off x="671493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05FA3D4E-9F30-478F-9AAC-9061E831999C}"/>
                  </a:ext>
                </a:extLst>
              </p:cNvPr>
              <p:cNvSpPr/>
              <p:nvPr/>
            </p:nvSpPr>
            <p:spPr>
              <a:xfrm>
                <a:off x="744582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29D70840-53BF-4F6F-90F3-020B1287CA57}"/>
                  </a:ext>
                </a:extLst>
              </p:cNvPr>
              <p:cNvSpPr/>
              <p:nvPr/>
            </p:nvSpPr>
            <p:spPr>
              <a:xfrm>
                <a:off x="817672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grpSp>
        <p:sp>
          <p:nvSpPr>
            <p:cNvPr id="38" name="직사각형 37">
              <a:extLst>
                <a:ext uri="{FF2B5EF4-FFF2-40B4-BE49-F238E27FC236}">
                  <a16:creationId xmlns:a16="http://schemas.microsoft.com/office/drawing/2014/main" xmlns="" id="{55F803A7-5080-479F-A5A7-59523EADD70E}"/>
                </a:ext>
              </a:extLst>
            </p:cNvPr>
            <p:cNvSpPr/>
            <p:nvPr/>
          </p:nvSpPr>
          <p:spPr>
            <a:xfrm>
              <a:off x="5774781" y="4594809"/>
              <a:ext cx="280846"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&gt;</a:t>
              </a:r>
              <a:endParaRPr lang="ko-KR" altLang="en-US" dirty="0">
                <a:solidFill>
                  <a:srgbClr val="193EB0"/>
                </a:solidFill>
                <a:latin typeface="SamsungOne 400" panose="020B0503030303020204" pitchFamily="34" charset="0"/>
              </a:endParaRPr>
            </a:p>
          </p:txBody>
        </p:sp>
        <p:sp>
          <p:nvSpPr>
            <p:cNvPr id="43" name="직사각형 42">
              <a:extLst>
                <a:ext uri="{FF2B5EF4-FFF2-40B4-BE49-F238E27FC236}">
                  <a16:creationId xmlns:a16="http://schemas.microsoft.com/office/drawing/2014/main" xmlns="" id="{A7DEB511-E1DA-4CE9-999F-03A1F6F53415}"/>
                </a:ext>
              </a:extLst>
            </p:cNvPr>
            <p:cNvSpPr/>
            <p:nvPr/>
          </p:nvSpPr>
          <p:spPr>
            <a:xfrm>
              <a:off x="5177680" y="2956044"/>
              <a:ext cx="341313"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low</a:t>
              </a:r>
              <a:endParaRPr lang="ko-KR" altLang="en-US" sz="1300" dirty="0">
                <a:solidFill>
                  <a:srgbClr val="193EB0"/>
                </a:solidFill>
                <a:latin typeface="SamsungOne 400" panose="020B0503030303020204" pitchFamily="34" charset="0"/>
              </a:endParaRPr>
            </a:p>
          </p:txBody>
        </p:sp>
        <p:cxnSp>
          <p:nvCxnSpPr>
            <p:cNvPr id="44" name="직선 연결선 43">
              <a:extLst>
                <a:ext uri="{FF2B5EF4-FFF2-40B4-BE49-F238E27FC236}">
                  <a16:creationId xmlns:a16="http://schemas.microsoft.com/office/drawing/2014/main" xmlns="" id="{C9F70AFE-347D-4FB6-BE56-8B4F031BC0E1}"/>
                </a:ext>
              </a:extLst>
            </p:cNvPr>
            <p:cNvCxnSpPr>
              <a:cxnSpLocks/>
              <a:endCxn id="43" idx="2"/>
            </p:cNvCxnSpPr>
            <p:nvPr/>
          </p:nvCxnSpPr>
          <p:spPr>
            <a:xfrm flipV="1">
              <a:off x="5341712" y="3236039"/>
              <a:ext cx="6625" cy="338124"/>
            </a:xfrm>
            <a:prstGeom prst="line">
              <a:avLst/>
            </a:prstGeom>
            <a:ln w="19050">
              <a:headEnd type="arrow"/>
              <a:tailEnd type="non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xmlns="" id="{6D7A4C48-467B-44B7-A2EE-A44F369A3A65}"/>
                </a:ext>
              </a:extLst>
            </p:cNvPr>
            <p:cNvSpPr/>
            <p:nvPr/>
          </p:nvSpPr>
          <p:spPr>
            <a:xfrm>
              <a:off x="7362664" y="2956044"/>
              <a:ext cx="341313"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high</a:t>
              </a:r>
              <a:endParaRPr lang="ko-KR" altLang="en-US" sz="1300" dirty="0">
                <a:solidFill>
                  <a:srgbClr val="193EB0"/>
                </a:solidFill>
                <a:latin typeface="SamsungOne 400" panose="020B0503030303020204" pitchFamily="34" charset="0"/>
              </a:endParaRPr>
            </a:p>
          </p:txBody>
        </p:sp>
        <p:cxnSp>
          <p:nvCxnSpPr>
            <p:cNvPr id="46" name="직선 연결선 45">
              <a:extLst>
                <a:ext uri="{FF2B5EF4-FFF2-40B4-BE49-F238E27FC236}">
                  <a16:creationId xmlns:a16="http://schemas.microsoft.com/office/drawing/2014/main" xmlns="" id="{361BE752-1CA6-42E6-9FCE-5DEDEBCD3CE9}"/>
                </a:ext>
              </a:extLst>
            </p:cNvPr>
            <p:cNvCxnSpPr>
              <a:cxnSpLocks/>
              <a:endCxn id="45" idx="2"/>
            </p:cNvCxnSpPr>
            <p:nvPr/>
          </p:nvCxnSpPr>
          <p:spPr>
            <a:xfrm flipV="1">
              <a:off x="7526696" y="3236039"/>
              <a:ext cx="6625" cy="338124"/>
            </a:xfrm>
            <a:prstGeom prst="line">
              <a:avLst/>
            </a:prstGeom>
            <a:ln w="19050">
              <a:headEnd type="arrow"/>
              <a:tailEnd type="non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xmlns="" id="{2A2045DC-0441-4206-87B4-39136AECAEF0}"/>
                </a:ext>
              </a:extLst>
            </p:cNvPr>
            <p:cNvSpPr/>
            <p:nvPr/>
          </p:nvSpPr>
          <p:spPr>
            <a:xfrm>
              <a:off x="5921829" y="2956044"/>
              <a:ext cx="341313"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FF0000"/>
                  </a:solidFill>
                  <a:latin typeface="SamsungOne 400" panose="020B0503030303020204" pitchFamily="34" charset="0"/>
                </a:rPr>
                <a:t>mid</a:t>
              </a:r>
              <a:endParaRPr lang="ko-KR" altLang="en-US" sz="1300" dirty="0">
                <a:solidFill>
                  <a:srgbClr val="FF0000"/>
                </a:solidFill>
                <a:latin typeface="SamsungOne 400" panose="020B0503030303020204" pitchFamily="34" charset="0"/>
              </a:endParaRPr>
            </a:p>
          </p:txBody>
        </p:sp>
        <p:cxnSp>
          <p:nvCxnSpPr>
            <p:cNvPr id="48" name="직선 연결선 47">
              <a:extLst>
                <a:ext uri="{FF2B5EF4-FFF2-40B4-BE49-F238E27FC236}">
                  <a16:creationId xmlns:a16="http://schemas.microsoft.com/office/drawing/2014/main" xmlns="" id="{4A0EB8BE-3A62-4B5F-981F-C3EB1F419488}"/>
                </a:ext>
              </a:extLst>
            </p:cNvPr>
            <p:cNvCxnSpPr>
              <a:cxnSpLocks/>
              <a:stCxn id="35" idx="0"/>
              <a:endCxn id="47" idx="2"/>
            </p:cNvCxnSpPr>
            <p:nvPr/>
          </p:nvCxnSpPr>
          <p:spPr>
            <a:xfrm flipV="1">
              <a:off x="6085860" y="3236039"/>
              <a:ext cx="6626" cy="368297"/>
            </a:xfrm>
            <a:prstGeom prst="line">
              <a:avLst/>
            </a:prstGeom>
            <a:ln w="19050">
              <a:headEnd type="arrow"/>
              <a:tailEnd type="non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xmlns="" id="{4B29173D-CB83-4190-9CB3-5C94A5123274}"/>
                </a:ext>
              </a:extLst>
            </p:cNvPr>
            <p:cNvSpPr/>
            <p:nvPr/>
          </p:nvSpPr>
          <p:spPr>
            <a:xfrm>
              <a:off x="1640682" y="5224881"/>
              <a:ext cx="298479"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x</a:t>
              </a:r>
              <a:endParaRPr lang="ko-KR" altLang="en-US" dirty="0">
                <a:solidFill>
                  <a:srgbClr val="193EB0"/>
                </a:solidFill>
                <a:latin typeface="SamsungOne 400" panose="020B0503030303020204" pitchFamily="34" charset="0"/>
              </a:endParaRPr>
            </a:p>
          </p:txBody>
        </p:sp>
        <p:sp>
          <p:nvSpPr>
            <p:cNvPr id="50" name="직사각형 49">
              <a:extLst>
                <a:ext uri="{FF2B5EF4-FFF2-40B4-BE49-F238E27FC236}">
                  <a16:creationId xmlns:a16="http://schemas.microsoft.com/office/drawing/2014/main" xmlns="" id="{20304F92-E862-45B2-A7B5-220576E6752A}"/>
                </a:ext>
              </a:extLst>
            </p:cNvPr>
            <p:cNvSpPr/>
            <p:nvPr/>
          </p:nvSpPr>
          <p:spPr>
            <a:xfrm>
              <a:off x="5908578" y="5224881"/>
              <a:ext cx="354564" cy="354564"/>
            </a:xfrm>
            <a:prstGeom prst="rect">
              <a:avLst/>
            </a:prstGeom>
            <a:solidFill>
              <a:schemeClr val="accent2">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grpSp>
      <p:sp>
        <p:nvSpPr>
          <p:cNvPr id="54" name="직사각형 5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5" name="직사각형 5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56" name="직사각형 55">
            <a:extLst>
              <a:ext uri="{FF2B5EF4-FFF2-40B4-BE49-F238E27FC236}">
                <a16:creationId xmlns:a16="http://schemas.microsoft.com/office/drawing/2014/main" xmlns="" id="{90EFA62F-9637-4E5A-AAB1-9E61461D75DD}"/>
              </a:ext>
            </a:extLst>
          </p:cNvPr>
          <p:cNvSpPr/>
          <p:nvPr/>
        </p:nvSpPr>
        <p:spPr>
          <a:xfrm>
            <a:off x="580388" y="2118234"/>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Calculate the ‘mid’ which is in between the low and high to compare S[mid] and</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x.</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S[mid] is greater than x, so high should be changed to mid-1.</a:t>
            </a:r>
          </a:p>
        </p:txBody>
      </p:sp>
      <p:grpSp>
        <p:nvGrpSpPr>
          <p:cNvPr id="41" name="그룹 40"/>
          <p:cNvGrpSpPr/>
          <p:nvPr/>
        </p:nvGrpSpPr>
        <p:grpSpPr>
          <a:xfrm>
            <a:off x="361950" y="1322141"/>
            <a:ext cx="9106050" cy="743069"/>
            <a:chOff x="361950" y="1220103"/>
            <a:chExt cx="9106050" cy="743069"/>
          </a:xfrm>
        </p:grpSpPr>
        <p:sp>
          <p:nvSpPr>
            <p:cNvPr id="42" name="직사각형 41">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Binary Search</a:t>
              </a:r>
            </a:p>
          </p:txBody>
        </p:sp>
        <p:sp>
          <p:nvSpPr>
            <p:cNvPr id="51" name="TextBox 50">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An algorithm for the binary search</a:t>
              </a:r>
            </a:p>
          </p:txBody>
        </p:sp>
      </p:grpSp>
    </p:spTree>
    <p:extLst>
      <p:ext uri="{BB962C8B-B14F-4D97-AF65-F5344CB8AC3E}">
        <p14:creationId xmlns:p14="http://schemas.microsoft.com/office/powerpoint/2010/main" val="108601631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602210" y="2752531"/>
            <a:ext cx="6122728" cy="2841682"/>
            <a:chOff x="1602210" y="2752531"/>
            <a:chExt cx="6122728" cy="2841682"/>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2254088" y="3979506"/>
              <a:ext cx="5470850" cy="354564"/>
              <a:chOff x="3060441" y="2873829"/>
              <a:chExt cx="5470850" cy="354564"/>
            </a:xfrm>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F5F1860C-ED6C-4CB8-86F7-DB0D16858BD8}"/>
                </a:ext>
              </a:extLst>
            </p:cNvPr>
            <p:cNvSpPr/>
            <p:nvPr/>
          </p:nvSpPr>
          <p:spPr>
            <a:xfrm>
              <a:off x="1602210" y="3979506"/>
              <a:ext cx="37542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S:</a:t>
              </a:r>
              <a:endParaRPr lang="ko-KR" altLang="en-US" dirty="0">
                <a:solidFill>
                  <a:srgbClr val="193EB0"/>
                </a:solidFill>
                <a:latin typeface="SamsungOne 400" panose="020B0503030303020204" pitchFamily="34" charset="0"/>
              </a:endParaRPr>
            </a:p>
          </p:txBody>
        </p:sp>
        <p:grpSp>
          <p:nvGrpSpPr>
            <p:cNvPr id="29" name="그룹 28">
              <a:extLst>
                <a:ext uri="{FF2B5EF4-FFF2-40B4-BE49-F238E27FC236}">
                  <a16:creationId xmlns:a16="http://schemas.microsoft.com/office/drawing/2014/main" xmlns="" id="{E09E8ED3-290A-4913-8D01-AC290470FA2B}"/>
                </a:ext>
              </a:extLst>
            </p:cNvPr>
            <p:cNvGrpSpPr/>
            <p:nvPr/>
          </p:nvGrpSpPr>
          <p:grpSpPr>
            <a:xfrm>
              <a:off x="2254088" y="3604336"/>
              <a:ext cx="5470850" cy="354564"/>
              <a:chOff x="3060441" y="2873829"/>
              <a:chExt cx="5470850" cy="354564"/>
            </a:xfrm>
          </p:grpSpPr>
          <p:sp>
            <p:nvSpPr>
              <p:cNvPr id="30" name="직사각형 29">
                <a:extLst>
                  <a:ext uri="{FF2B5EF4-FFF2-40B4-BE49-F238E27FC236}">
                    <a16:creationId xmlns:a16="http://schemas.microsoft.com/office/drawing/2014/main" xmlns="" id="{88EB60AD-C3FF-4F2C-91D2-5B64DFAA1F18}"/>
                  </a:ext>
                </a:extLst>
              </p:cNvPr>
              <p:cNvSpPr/>
              <p:nvPr/>
            </p:nvSpPr>
            <p:spPr>
              <a:xfrm>
                <a:off x="306044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DA3EC45C-9100-4D16-A96F-B01C10612138}"/>
                  </a:ext>
                </a:extLst>
              </p:cNvPr>
              <p:cNvSpPr/>
              <p:nvPr/>
            </p:nvSpPr>
            <p:spPr>
              <a:xfrm>
                <a:off x="379133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2E7ACE36-4EA5-4A35-8DD8-DE38F62A785D}"/>
                  </a:ext>
                </a:extLst>
              </p:cNvPr>
              <p:cNvSpPr/>
              <p:nvPr/>
            </p:nvSpPr>
            <p:spPr>
              <a:xfrm>
                <a:off x="452223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62CBDAA4-FE8B-4BA6-9053-02C6671E5504}"/>
                  </a:ext>
                </a:extLst>
              </p:cNvPr>
              <p:cNvSpPr/>
              <p:nvPr/>
            </p:nvSpPr>
            <p:spPr>
              <a:xfrm>
                <a:off x="5253135"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73B8D6D-251A-4E3C-95D6-0FDC84593A14}"/>
                  </a:ext>
                </a:extLst>
              </p:cNvPr>
              <p:cNvSpPr/>
              <p:nvPr/>
            </p:nvSpPr>
            <p:spPr>
              <a:xfrm>
                <a:off x="5984033"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0C04929B-7C4F-43DB-9921-1A0C5890AE57}"/>
                  </a:ext>
                </a:extLst>
              </p:cNvPr>
              <p:cNvSpPr/>
              <p:nvPr/>
            </p:nvSpPr>
            <p:spPr>
              <a:xfrm>
                <a:off x="671493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05FA3D4E-9F30-478F-9AAC-9061E831999C}"/>
                  </a:ext>
                </a:extLst>
              </p:cNvPr>
              <p:cNvSpPr/>
              <p:nvPr/>
            </p:nvSpPr>
            <p:spPr>
              <a:xfrm>
                <a:off x="744582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29D70840-53BF-4F6F-90F3-020B1287CA57}"/>
                  </a:ext>
                </a:extLst>
              </p:cNvPr>
              <p:cNvSpPr/>
              <p:nvPr/>
            </p:nvSpPr>
            <p:spPr>
              <a:xfrm>
                <a:off x="817672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grpSp>
        <p:sp>
          <p:nvSpPr>
            <p:cNvPr id="43" name="직사각형 42">
              <a:extLst>
                <a:ext uri="{FF2B5EF4-FFF2-40B4-BE49-F238E27FC236}">
                  <a16:creationId xmlns:a16="http://schemas.microsoft.com/office/drawing/2014/main" xmlns="" id="{A7DEB511-E1DA-4CE9-999F-03A1F6F53415}"/>
                </a:ext>
              </a:extLst>
            </p:cNvPr>
            <p:cNvSpPr/>
            <p:nvPr/>
          </p:nvSpPr>
          <p:spPr>
            <a:xfrm>
              <a:off x="5177680" y="2752531"/>
              <a:ext cx="341313" cy="483508"/>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low,</a:t>
              </a:r>
            </a:p>
            <a:p>
              <a:pPr algn="ctr"/>
              <a:r>
                <a:rPr lang="en-US" altLang="ko-KR" sz="1300" dirty="0">
                  <a:solidFill>
                    <a:srgbClr val="FF0000"/>
                  </a:solidFill>
                  <a:latin typeface="SamsungOne 400" panose="020B0503030303020204" pitchFamily="34" charset="0"/>
                </a:rPr>
                <a:t>high</a:t>
              </a:r>
              <a:endParaRPr lang="ko-KR" altLang="en-US" sz="1300" dirty="0">
                <a:solidFill>
                  <a:srgbClr val="FF0000"/>
                </a:solidFill>
                <a:latin typeface="SamsungOne 400" panose="020B0503030303020204" pitchFamily="34" charset="0"/>
              </a:endParaRPr>
            </a:p>
          </p:txBody>
        </p:sp>
        <p:cxnSp>
          <p:nvCxnSpPr>
            <p:cNvPr id="44" name="직선 연결선 43">
              <a:extLst>
                <a:ext uri="{FF2B5EF4-FFF2-40B4-BE49-F238E27FC236}">
                  <a16:creationId xmlns:a16="http://schemas.microsoft.com/office/drawing/2014/main" xmlns="" id="{C9F70AFE-347D-4FB6-BE56-8B4F031BC0E1}"/>
                </a:ext>
              </a:extLst>
            </p:cNvPr>
            <p:cNvCxnSpPr>
              <a:cxnSpLocks/>
              <a:endCxn id="43" idx="2"/>
            </p:cNvCxnSpPr>
            <p:nvPr/>
          </p:nvCxnSpPr>
          <p:spPr>
            <a:xfrm flipV="1">
              <a:off x="5341712" y="3236039"/>
              <a:ext cx="6625" cy="338124"/>
            </a:xfrm>
            <a:prstGeom prst="line">
              <a:avLst/>
            </a:prstGeom>
            <a:ln w="19050">
              <a:headEnd type="arrow"/>
              <a:tailEnd type="none"/>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xmlns="" id="{2A2045DC-0441-4206-87B4-39136AECAEF0}"/>
                </a:ext>
              </a:extLst>
            </p:cNvPr>
            <p:cNvSpPr/>
            <p:nvPr/>
          </p:nvSpPr>
          <p:spPr>
            <a:xfrm>
              <a:off x="5921829" y="2956044"/>
              <a:ext cx="341313"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mid</a:t>
              </a:r>
              <a:endParaRPr lang="ko-KR" altLang="en-US" sz="1300" dirty="0">
                <a:solidFill>
                  <a:srgbClr val="193EB0"/>
                </a:solidFill>
                <a:latin typeface="SamsungOne 400" panose="020B0503030303020204" pitchFamily="34" charset="0"/>
              </a:endParaRPr>
            </a:p>
          </p:txBody>
        </p:sp>
        <p:cxnSp>
          <p:nvCxnSpPr>
            <p:cNvPr id="48" name="직선 연결선 47">
              <a:extLst>
                <a:ext uri="{FF2B5EF4-FFF2-40B4-BE49-F238E27FC236}">
                  <a16:creationId xmlns:a16="http://schemas.microsoft.com/office/drawing/2014/main" xmlns="" id="{4A0EB8BE-3A62-4B5F-981F-C3EB1F419488}"/>
                </a:ext>
              </a:extLst>
            </p:cNvPr>
            <p:cNvCxnSpPr>
              <a:cxnSpLocks/>
              <a:stCxn id="35" idx="0"/>
              <a:endCxn id="47" idx="2"/>
            </p:cNvCxnSpPr>
            <p:nvPr/>
          </p:nvCxnSpPr>
          <p:spPr>
            <a:xfrm flipV="1">
              <a:off x="6085860" y="3236039"/>
              <a:ext cx="6626" cy="368297"/>
            </a:xfrm>
            <a:prstGeom prst="line">
              <a:avLst/>
            </a:prstGeom>
            <a:ln w="19050">
              <a:headEnd type="arrow"/>
              <a:tailEnd type="non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xmlns="" id="{4B29173D-CB83-4190-9CB3-5C94A5123274}"/>
                </a:ext>
              </a:extLst>
            </p:cNvPr>
            <p:cNvSpPr/>
            <p:nvPr/>
          </p:nvSpPr>
          <p:spPr>
            <a:xfrm>
              <a:off x="1640682" y="5224881"/>
              <a:ext cx="298479"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x</a:t>
              </a:r>
              <a:endParaRPr lang="ko-KR" altLang="en-US" dirty="0">
                <a:solidFill>
                  <a:srgbClr val="193EB0"/>
                </a:solidFill>
                <a:latin typeface="SamsungOne 400" panose="020B0503030303020204" pitchFamily="34" charset="0"/>
              </a:endParaRPr>
            </a:p>
          </p:txBody>
        </p:sp>
        <p:sp>
          <p:nvSpPr>
            <p:cNvPr id="50" name="직사각형 49">
              <a:extLst>
                <a:ext uri="{FF2B5EF4-FFF2-40B4-BE49-F238E27FC236}">
                  <a16:creationId xmlns:a16="http://schemas.microsoft.com/office/drawing/2014/main" xmlns="" id="{20304F92-E862-45B2-A7B5-220576E6752A}"/>
                </a:ext>
              </a:extLst>
            </p:cNvPr>
            <p:cNvSpPr/>
            <p:nvPr/>
          </p:nvSpPr>
          <p:spPr>
            <a:xfrm>
              <a:off x="5908578" y="5224881"/>
              <a:ext cx="354564" cy="354564"/>
            </a:xfrm>
            <a:prstGeom prst="rect">
              <a:avLst/>
            </a:prstGeom>
            <a:solidFill>
              <a:schemeClr val="accent2">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51" name="오른쪽 중괄호 50">
              <a:extLst>
                <a:ext uri="{FF2B5EF4-FFF2-40B4-BE49-F238E27FC236}">
                  <a16:creationId xmlns:a16="http://schemas.microsoft.com/office/drawing/2014/main" xmlns="" id="{4CD53A92-30E9-446E-A62F-B90BB41D4DE0}"/>
                </a:ext>
              </a:extLst>
            </p:cNvPr>
            <p:cNvSpPr/>
            <p:nvPr/>
          </p:nvSpPr>
          <p:spPr>
            <a:xfrm rot="5400000">
              <a:off x="5305953" y="4267753"/>
              <a:ext cx="84768" cy="341313"/>
            </a:xfrm>
            <a:prstGeom prst="rightBrace">
              <a:avLst>
                <a:gd name="adj1" fmla="val 7265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2" name="직사각형 51">
              <a:extLst>
                <a:ext uri="{FF2B5EF4-FFF2-40B4-BE49-F238E27FC236}">
                  <a16:creationId xmlns:a16="http://schemas.microsoft.com/office/drawing/2014/main" xmlns="" id="{D830DE30-D1E2-4C1D-A566-73FA46FB16D2}"/>
                </a:ext>
              </a:extLst>
            </p:cNvPr>
            <p:cNvSpPr/>
            <p:nvPr/>
          </p:nvSpPr>
          <p:spPr>
            <a:xfrm>
              <a:off x="4997324" y="4634252"/>
              <a:ext cx="695400" cy="369332"/>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search</a:t>
              </a:r>
              <a:r>
                <a:rPr lang="ko-KR" altLang="en-US" sz="1300" dirty="0">
                  <a:solidFill>
                    <a:srgbClr val="193EB0"/>
                  </a:solidFill>
                  <a:latin typeface="SamsungOne 400" panose="020B0503030303020204" pitchFamily="34" charset="0"/>
                </a:rPr>
                <a:t> </a:t>
              </a:r>
              <a:r>
                <a:rPr lang="en-US" altLang="ko-KR" sz="1300" dirty="0">
                  <a:solidFill>
                    <a:srgbClr val="193EB0"/>
                  </a:solidFill>
                  <a:latin typeface="SamsungOne 400" panose="020B0503030303020204" pitchFamily="34" charset="0"/>
                </a:rPr>
                <a:t>space</a:t>
              </a:r>
              <a:endParaRPr lang="ko-KR" altLang="en-US" sz="1300" dirty="0">
                <a:solidFill>
                  <a:srgbClr val="193EB0"/>
                </a:solidFill>
                <a:latin typeface="SamsungOne 400" panose="020B0503030303020204" pitchFamily="34" charset="0"/>
              </a:endParaRPr>
            </a:p>
          </p:txBody>
        </p:sp>
      </p:grpSp>
      <p:sp>
        <p:nvSpPr>
          <p:cNvPr id="53" name="직사각형 5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4" name="직사각형 5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55" name="직사각형 54">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search space is reduced from [4, 7] to</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[4, 4].</a:t>
            </a:r>
          </a:p>
        </p:txBody>
      </p:sp>
      <p:grpSp>
        <p:nvGrpSpPr>
          <p:cNvPr id="38" name="그룹 37"/>
          <p:cNvGrpSpPr/>
          <p:nvPr/>
        </p:nvGrpSpPr>
        <p:grpSpPr>
          <a:xfrm>
            <a:off x="361950" y="1322141"/>
            <a:ext cx="9106050" cy="743069"/>
            <a:chOff x="361950" y="1220103"/>
            <a:chExt cx="9106050" cy="743069"/>
          </a:xfrm>
        </p:grpSpPr>
        <p:sp>
          <p:nvSpPr>
            <p:cNvPr id="41" name="직사각형 40">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Binary Search</a:t>
              </a:r>
            </a:p>
          </p:txBody>
        </p:sp>
        <p:sp>
          <p:nvSpPr>
            <p:cNvPr id="42" name="TextBox 41">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An algorithm for the binary search</a:t>
              </a:r>
            </a:p>
          </p:txBody>
        </p:sp>
      </p:grpSp>
    </p:spTree>
    <p:extLst>
      <p:ext uri="{BB962C8B-B14F-4D97-AF65-F5344CB8AC3E}">
        <p14:creationId xmlns:p14="http://schemas.microsoft.com/office/powerpoint/2010/main" val="1192392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746D8F30-B58D-4663-85B2-14D4B12487AC}"/>
              </a:ext>
            </a:extLst>
          </p:cNvPr>
          <p:cNvGrpSpPr/>
          <p:nvPr/>
        </p:nvGrpSpPr>
        <p:grpSpPr>
          <a:xfrm>
            <a:off x="720000" y="2070000"/>
            <a:ext cx="7255218" cy="2410922"/>
            <a:chOff x="720000" y="2070000"/>
            <a:chExt cx="7255218" cy="2410922"/>
          </a:xfrm>
        </p:grpSpPr>
        <p:sp>
          <p:nvSpPr>
            <p:cNvPr id="6" name="직사각형 133">
              <a:extLst>
                <a:ext uri="{FF2B5EF4-FFF2-40B4-BE49-F238E27FC236}">
                  <a16:creationId xmlns:a16="http://schemas.microsoft.com/office/drawing/2014/main" xmlns="" id="{9ECD4F1E-56F2-4389-8493-B26C356AB15F}"/>
                </a:ext>
              </a:extLst>
            </p:cNvPr>
            <p:cNvSpPr/>
            <p:nvPr/>
          </p:nvSpPr>
          <p:spPr>
            <a:xfrm>
              <a:off x="990000" y="2524714"/>
              <a:ext cx="6985218" cy="1354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sz="4400" dirty="0">
                  <a:solidFill>
                    <a:prstClr val="black"/>
                  </a:solidFill>
                  <a:latin typeface="Samsung Sharp Sans" pitchFamily="2" charset="0"/>
                  <a:cs typeface="Samsung Sharp Sans" pitchFamily="2" charset="0"/>
                </a:rPr>
                <a:t>Algorithm</a:t>
              </a:r>
              <a:r>
                <a:rPr lang="ko-KR" altLang="en-US" sz="4400" dirty="0">
                  <a:solidFill>
                    <a:prstClr val="black"/>
                  </a:solidFill>
                  <a:latin typeface="Samsung Sharp Sans" pitchFamily="2" charset="0"/>
                  <a:cs typeface="Samsung Sharp Sans" pitchFamily="2" charset="0"/>
                </a:rPr>
                <a:t> </a:t>
              </a:r>
              <a:r>
                <a:rPr lang="en-US" altLang="ko-KR" sz="4400" dirty="0">
                  <a:solidFill>
                    <a:prstClr val="black"/>
                  </a:solidFill>
                  <a:latin typeface="Samsung Sharp Sans" pitchFamily="2" charset="0"/>
                  <a:cs typeface="Samsung Sharp Sans" pitchFamily="2" charset="0"/>
                </a:rPr>
                <a:t>1 </a:t>
              </a:r>
              <a:r>
                <a:rPr lang="en-US" altLang="ko-KR" sz="4400" dirty="0" smtClean="0">
                  <a:solidFill>
                    <a:prstClr val="black"/>
                  </a:solidFill>
                  <a:latin typeface="Samsung Sharp Sans" pitchFamily="2" charset="0"/>
                  <a:cs typeface="Samsung Sharp Sans" pitchFamily="2" charset="0"/>
                </a:rPr>
                <a:t/>
              </a:r>
              <a:br>
                <a:rPr lang="en-US" altLang="ko-KR" sz="4400" dirty="0" smtClean="0">
                  <a:solidFill>
                    <a:prstClr val="black"/>
                  </a:solidFill>
                  <a:latin typeface="Samsung Sharp Sans" pitchFamily="2" charset="0"/>
                  <a:cs typeface="Samsung Sharp Sans" pitchFamily="2" charset="0"/>
                </a:rPr>
              </a:br>
              <a:r>
                <a:rPr lang="en-US" altLang="ko-KR" sz="4400" dirty="0" smtClean="0">
                  <a:solidFill>
                    <a:prstClr val="black"/>
                  </a:solidFill>
                  <a:latin typeface="Samsung Sharp Sans" pitchFamily="2" charset="0"/>
                  <a:cs typeface="Samsung Sharp Sans" pitchFamily="2" charset="0"/>
                </a:rPr>
                <a:t>- Data Structures</a:t>
              </a:r>
              <a:endParaRPr lang="en-US" altLang="ko-KR" sz="4400" dirty="0">
                <a:solidFill>
                  <a:prstClr val="black"/>
                </a:solidFill>
                <a:latin typeface="Samsung Sharp Sans" pitchFamily="2" charset="0"/>
                <a:cs typeface="Samsung Sharp Sans" pitchFamily="2" charset="0"/>
              </a:endParaRPr>
            </a:p>
          </p:txBody>
        </p:sp>
        <p:sp>
          <p:nvSpPr>
            <p:cNvPr id="7" name="직사각형 133">
              <a:extLst>
                <a:ext uri="{FF2B5EF4-FFF2-40B4-BE49-F238E27FC236}">
                  <a16:creationId xmlns:a16="http://schemas.microsoft.com/office/drawing/2014/main" xmlns="" id="{68C423AE-9FF7-4CCB-8CFB-0D036BBE42B6}"/>
                </a:ext>
              </a:extLst>
            </p:cNvPr>
            <p:cNvSpPr/>
            <p:nvPr/>
          </p:nvSpPr>
          <p:spPr>
            <a:xfrm>
              <a:off x="990000" y="4157757"/>
              <a:ext cx="3710016"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dirty="0">
                  <a:solidFill>
                    <a:srgbClr val="1428A0"/>
                  </a:solidFill>
                  <a:latin typeface="Samsung Sharp Sans" pitchFamily="2" charset="0"/>
                  <a:ea typeface="Samsung Sharp Sans" pitchFamily="2" charset="0"/>
                  <a:cs typeface="Samsung Sharp Sans" pitchFamily="2" charset="0"/>
                </a:rPr>
                <a:t>Coding and Programming</a:t>
              </a:r>
              <a:endParaRPr lang="ko-KR" altLang="en-US" sz="2100" dirty="0">
                <a:solidFill>
                  <a:srgbClr val="1428A0"/>
                </a:solidFill>
                <a:latin typeface="Samsung Sharp Sans" pitchFamily="2" charset="0"/>
                <a:cs typeface="Samsung Sharp Sans" pitchFamily="2" charset="0"/>
              </a:endParaRPr>
            </a:p>
          </p:txBody>
        </p:sp>
        <p:sp>
          <p:nvSpPr>
            <p:cNvPr id="8" name="직사각형 133">
              <a:extLst>
                <a:ext uri="{FF2B5EF4-FFF2-40B4-BE49-F238E27FC236}">
                  <a16:creationId xmlns:a16="http://schemas.microsoft.com/office/drawing/2014/main" xmlns="" id="{9AE80E35-DC50-4BA6-9B16-9297657601D5}"/>
                </a:ext>
              </a:extLst>
            </p:cNvPr>
            <p:cNvSpPr/>
            <p:nvPr/>
          </p:nvSpPr>
          <p:spPr>
            <a:xfrm>
              <a:off x="990000" y="2070000"/>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dirty="0">
                  <a:solidFill>
                    <a:schemeClr val="bg1">
                      <a:lumMod val="50000"/>
                    </a:schemeClr>
                  </a:solidFill>
                  <a:latin typeface="Samsung Sharp Sans" pitchFamily="2" charset="0"/>
                  <a:ea typeface="Samsung Sharp Sans" pitchFamily="2" charset="0"/>
                  <a:cs typeface="Samsung Sharp Sans" pitchFamily="2" charset="0"/>
                </a:rPr>
                <a:t>Chapter 4. </a:t>
              </a:r>
              <a:endParaRPr lang="en-US" altLang="ko-KR" sz="5400" dirty="0">
                <a:solidFill>
                  <a:schemeClr val="bg1">
                    <a:lumMod val="50000"/>
                  </a:schemeClr>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a16="http://schemas.microsoft.com/office/drawing/2014/main" xmlns="" id="{5D14EC55-4505-4D03-B538-D66AAACB366E}"/>
                </a:ext>
              </a:extLst>
            </p:cNvPr>
            <p:cNvSpPr/>
            <p:nvPr/>
          </p:nvSpPr>
          <p:spPr>
            <a:xfrm>
              <a:off x="720000" y="2095275"/>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a16="http://schemas.microsoft.com/office/drawing/2014/main" xmlns="" id="{6490A05B-990A-4F39-A4F0-CDC93970D232}"/>
                </a:ext>
              </a:extLst>
            </p:cNvPr>
            <p:cNvSpPr/>
            <p:nvPr/>
          </p:nvSpPr>
          <p:spPr>
            <a:xfrm>
              <a:off x="720000" y="415775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2771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640449" y="3216119"/>
            <a:ext cx="6819303" cy="2886928"/>
            <a:chOff x="1640449" y="3216119"/>
            <a:chExt cx="6819303" cy="2886928"/>
          </a:xfrm>
        </p:grpSpPr>
        <p:grpSp>
          <p:nvGrpSpPr>
            <p:cNvPr id="10" name="그룹 9">
              <a:extLst>
                <a:ext uri="{FF2B5EF4-FFF2-40B4-BE49-F238E27FC236}">
                  <a16:creationId xmlns:a16="http://schemas.microsoft.com/office/drawing/2014/main" xmlns="" id="{121948CD-74A3-41D6-9643-AA435C62C81F}"/>
                </a:ext>
              </a:extLst>
            </p:cNvPr>
            <p:cNvGrpSpPr/>
            <p:nvPr/>
          </p:nvGrpSpPr>
          <p:grpSpPr>
            <a:xfrm>
              <a:off x="3177084" y="3356797"/>
              <a:ext cx="910285" cy="319454"/>
              <a:chOff x="1178430" y="2857500"/>
              <a:chExt cx="3551832" cy="319454"/>
            </a:xfrm>
          </p:grpSpPr>
          <p:cxnSp>
            <p:nvCxnSpPr>
              <p:cNvPr id="9" name="직선 연결선 8">
                <a:extLst>
                  <a:ext uri="{FF2B5EF4-FFF2-40B4-BE49-F238E27FC236}">
                    <a16:creationId xmlns:a16="http://schemas.microsoft.com/office/drawing/2014/main" xmlns="" id="{C905928A-9C3D-4998-B4DC-B2E5360885DF}"/>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xmlns="" id="{825DDE39-F1B9-4531-AC34-2DE635B780B2}"/>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그룹 12">
              <a:extLst>
                <a:ext uri="{FF2B5EF4-FFF2-40B4-BE49-F238E27FC236}">
                  <a16:creationId xmlns:a16="http://schemas.microsoft.com/office/drawing/2014/main" xmlns="" id="{7849B1FC-476D-4FBC-AE9F-CF60DF88EE08}"/>
                </a:ext>
              </a:extLst>
            </p:cNvPr>
            <p:cNvGrpSpPr/>
            <p:nvPr/>
          </p:nvGrpSpPr>
          <p:grpSpPr>
            <a:xfrm rot="5400000">
              <a:off x="4270044" y="5172444"/>
              <a:ext cx="1365911" cy="319454"/>
              <a:chOff x="1178430" y="2857500"/>
              <a:chExt cx="3551832" cy="319454"/>
            </a:xfrm>
          </p:grpSpPr>
          <p:cxnSp>
            <p:nvCxnSpPr>
              <p:cNvPr id="14" name="직선 연결선 13">
                <a:extLst>
                  <a:ext uri="{FF2B5EF4-FFF2-40B4-BE49-F238E27FC236}">
                    <a16:creationId xmlns:a16="http://schemas.microsoft.com/office/drawing/2014/main" xmlns="" id="{8C7BCA80-FE74-4366-9FB3-F233EEA58030}"/>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xmlns="" id="{D1871E2E-E5F1-4A04-BFED-36D5A1B83144}"/>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원호 11">
              <a:extLst>
                <a:ext uri="{FF2B5EF4-FFF2-40B4-BE49-F238E27FC236}">
                  <a16:creationId xmlns:a16="http://schemas.microsoft.com/office/drawing/2014/main" xmlns="" id="{168D9F90-AF31-48D4-B85B-C49BFFD0B59A}"/>
                </a:ext>
              </a:extLst>
            </p:cNvPr>
            <p:cNvSpPr/>
            <p:nvPr/>
          </p:nvSpPr>
          <p:spPr>
            <a:xfrm>
              <a:off x="3050930" y="3356797"/>
              <a:ext cx="2061795" cy="2637691"/>
            </a:xfrm>
            <a:prstGeom prst="arc">
              <a:avLst>
                <a:gd name="adj1" fmla="val 16200000"/>
                <a:gd name="adj2" fmla="val 3401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원호 16">
              <a:extLst>
                <a:ext uri="{FF2B5EF4-FFF2-40B4-BE49-F238E27FC236}">
                  <a16:creationId xmlns:a16="http://schemas.microsoft.com/office/drawing/2014/main" xmlns="" id="{2F53244C-4EEA-4E9C-8759-83CDAAC077ED}"/>
                </a:ext>
              </a:extLst>
            </p:cNvPr>
            <p:cNvSpPr/>
            <p:nvPr/>
          </p:nvSpPr>
          <p:spPr>
            <a:xfrm>
              <a:off x="3348099" y="3676251"/>
              <a:ext cx="1445160" cy="214590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xmlns="" id="{4D4CEBCD-8590-47F8-A9D4-25C8F4C774E3}"/>
                </a:ext>
              </a:extLst>
            </p:cNvPr>
            <p:cNvGrpSpPr/>
            <p:nvPr/>
          </p:nvGrpSpPr>
          <p:grpSpPr>
            <a:xfrm flipH="1">
              <a:off x="5813008" y="3356797"/>
              <a:ext cx="910285" cy="319454"/>
              <a:chOff x="1178430" y="2857500"/>
              <a:chExt cx="3551832" cy="319454"/>
            </a:xfrm>
          </p:grpSpPr>
          <p:cxnSp>
            <p:nvCxnSpPr>
              <p:cNvPr id="19" name="직선 연결선 18">
                <a:extLst>
                  <a:ext uri="{FF2B5EF4-FFF2-40B4-BE49-F238E27FC236}">
                    <a16:creationId xmlns:a16="http://schemas.microsoft.com/office/drawing/2014/main" xmlns="" id="{FD01AF57-2F59-49FA-A20F-99727B191C25}"/>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xmlns="" id="{1C4ED5A6-2F66-44AD-A119-131ED9960FCC}"/>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원호 20">
              <a:extLst>
                <a:ext uri="{FF2B5EF4-FFF2-40B4-BE49-F238E27FC236}">
                  <a16:creationId xmlns:a16="http://schemas.microsoft.com/office/drawing/2014/main" xmlns="" id="{BE00E335-348C-436D-9B34-45064B255FE3}"/>
                </a:ext>
              </a:extLst>
            </p:cNvPr>
            <p:cNvSpPr/>
            <p:nvPr/>
          </p:nvSpPr>
          <p:spPr>
            <a:xfrm flipH="1">
              <a:off x="4793259" y="3356797"/>
              <a:ext cx="2061795" cy="2637691"/>
            </a:xfrm>
            <a:prstGeom prst="arc">
              <a:avLst>
                <a:gd name="adj1" fmla="val 16200000"/>
                <a:gd name="adj2" fmla="val 3401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원호 21">
              <a:extLst>
                <a:ext uri="{FF2B5EF4-FFF2-40B4-BE49-F238E27FC236}">
                  <a16:creationId xmlns:a16="http://schemas.microsoft.com/office/drawing/2014/main" xmlns="" id="{11FBCCF9-462E-446C-ACCF-24CC8A36CE23}"/>
                </a:ext>
              </a:extLst>
            </p:cNvPr>
            <p:cNvSpPr/>
            <p:nvPr/>
          </p:nvSpPr>
          <p:spPr>
            <a:xfrm flipH="1">
              <a:off x="5108012" y="3676251"/>
              <a:ext cx="1445160" cy="214590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xmlns="" id="{B20BDED4-32E3-4A14-B372-A822BDB8D4A6}"/>
                </a:ext>
              </a:extLst>
            </p:cNvPr>
            <p:cNvSpPr/>
            <p:nvPr/>
          </p:nvSpPr>
          <p:spPr>
            <a:xfrm>
              <a:off x="4668715" y="6015124"/>
              <a:ext cx="545118" cy="87923"/>
            </a:xfrm>
            <a:prstGeom prst="rect">
              <a:avLst/>
            </a:prstGeom>
            <a:solidFill>
              <a:schemeClr val="tx1"/>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3" name="직사각형 22">
              <a:extLst>
                <a:ext uri="{FF2B5EF4-FFF2-40B4-BE49-F238E27FC236}">
                  <a16:creationId xmlns:a16="http://schemas.microsoft.com/office/drawing/2014/main" xmlns="" id="{9C4630F2-B771-41F1-B4F8-BAD9F992808A}"/>
                </a:ext>
              </a:extLst>
            </p:cNvPr>
            <p:cNvSpPr/>
            <p:nvPr/>
          </p:nvSpPr>
          <p:spPr>
            <a:xfrm>
              <a:off x="1640449" y="3337697"/>
              <a:ext cx="904414" cy="338554"/>
            </a:xfrm>
            <a:prstGeom prst="rect">
              <a:avLst/>
            </a:prstGeom>
          </p:spPr>
          <p:txBody>
            <a:bodyPr wrap="none">
              <a:spAutoFit/>
            </a:bodyPr>
            <a:lstStyle/>
            <a:p>
              <a:pPr algn="ctr"/>
              <a:r>
                <a:rPr lang="en-US" altLang="ko-KR" sz="1600" dirty="0">
                  <a:solidFill>
                    <a:srgbClr val="002060"/>
                  </a:solidFill>
                  <a:latin typeface="SamsungOne 400" panose="020B0503030303020204" pitchFamily="34" charset="0"/>
                  <a:ea typeface="SamsungOne 400" panose="020B0503030303020204" pitchFamily="34" charset="0"/>
                </a:rPr>
                <a:t>5 4 3 2 1</a:t>
              </a:r>
              <a:endParaRPr lang="ko-KR" altLang="en-US" sz="1600" dirty="0">
                <a:solidFill>
                  <a:srgbClr val="002060"/>
                </a:solidFill>
                <a:latin typeface="SamsungOne 400" panose="020B0503030303020204" pitchFamily="34" charset="0"/>
              </a:endParaRPr>
            </a:p>
          </p:txBody>
        </p:sp>
        <p:cxnSp>
          <p:nvCxnSpPr>
            <p:cNvPr id="25" name="직선 화살표 연결선 24">
              <a:extLst>
                <a:ext uri="{FF2B5EF4-FFF2-40B4-BE49-F238E27FC236}">
                  <a16:creationId xmlns:a16="http://schemas.microsoft.com/office/drawing/2014/main" xmlns="" id="{41AC6ED8-DEEA-4A48-9786-051525E9C20F}"/>
                </a:ext>
              </a:extLst>
            </p:cNvPr>
            <p:cNvCxnSpPr>
              <a:cxnSpLocks/>
              <a:stCxn id="23" idx="3"/>
            </p:cNvCxnSpPr>
            <p:nvPr/>
          </p:nvCxnSpPr>
          <p:spPr>
            <a:xfrm>
              <a:off x="2544863" y="3506974"/>
              <a:ext cx="62799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xmlns="" id="{E4D0CCD0-2021-4630-A6C7-DFF4A0A0FEEB}"/>
                </a:ext>
              </a:extLst>
            </p:cNvPr>
            <p:cNvSpPr/>
            <p:nvPr/>
          </p:nvSpPr>
          <p:spPr>
            <a:xfrm>
              <a:off x="7555337" y="3337697"/>
              <a:ext cx="904415" cy="338554"/>
            </a:xfrm>
            <a:prstGeom prst="rect">
              <a:avLst/>
            </a:prstGeom>
          </p:spPr>
          <p:txBody>
            <a:bodyPr wrap="none">
              <a:spAutoFit/>
            </a:bodyPr>
            <a:lstStyle/>
            <a:p>
              <a:pPr algn="ctr"/>
              <a:r>
                <a:rPr lang="en-US" altLang="ko-KR" sz="1600" dirty="0">
                  <a:solidFill>
                    <a:srgbClr val="002060"/>
                  </a:solidFill>
                  <a:latin typeface="SamsungOne 400" panose="020B0503030303020204" pitchFamily="34" charset="0"/>
                  <a:ea typeface="SamsungOne 400" panose="020B0503030303020204" pitchFamily="34" charset="0"/>
                </a:rPr>
                <a:t>1 2 3 4 5</a:t>
              </a:r>
              <a:endParaRPr lang="ko-KR" altLang="en-US" sz="1600" dirty="0">
                <a:solidFill>
                  <a:srgbClr val="002060"/>
                </a:solidFill>
                <a:latin typeface="SamsungOne 400" panose="020B0503030303020204" pitchFamily="34" charset="0"/>
              </a:endParaRPr>
            </a:p>
          </p:txBody>
        </p:sp>
        <p:cxnSp>
          <p:nvCxnSpPr>
            <p:cNvPr id="31" name="직선 화살표 연결선 30">
              <a:extLst>
                <a:ext uri="{FF2B5EF4-FFF2-40B4-BE49-F238E27FC236}">
                  <a16:creationId xmlns:a16="http://schemas.microsoft.com/office/drawing/2014/main" xmlns="" id="{ADE45366-DF90-41A1-8D6A-1B4E478EA184}"/>
                </a:ext>
              </a:extLst>
            </p:cNvPr>
            <p:cNvCxnSpPr>
              <a:cxnSpLocks/>
            </p:cNvCxnSpPr>
            <p:nvPr/>
          </p:nvCxnSpPr>
          <p:spPr>
            <a:xfrm>
              <a:off x="6927346" y="3490098"/>
              <a:ext cx="62799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48" name="직선 연결선 2047">
              <a:extLst>
                <a:ext uri="{FF2B5EF4-FFF2-40B4-BE49-F238E27FC236}">
                  <a16:creationId xmlns:a16="http://schemas.microsoft.com/office/drawing/2014/main" xmlns="" id="{4EE9F637-CAEE-4E39-BC97-45990F7BA79F}"/>
                </a:ext>
              </a:extLst>
            </p:cNvPr>
            <p:cNvCxnSpPr/>
            <p:nvPr/>
          </p:nvCxnSpPr>
          <p:spPr>
            <a:xfrm>
              <a:off x="3348099" y="3216119"/>
              <a:ext cx="0" cy="5802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xmlns="" id="{DC8A8693-03D7-4C73-93C7-D38FA8FECC55}"/>
                </a:ext>
              </a:extLst>
            </p:cNvPr>
            <p:cNvCxnSpPr/>
            <p:nvPr/>
          </p:nvCxnSpPr>
          <p:spPr>
            <a:xfrm>
              <a:off x="3588422" y="3216828"/>
              <a:ext cx="0" cy="5802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985C27AF-A467-4FB9-8802-A1A717721E9D}"/>
                </a:ext>
              </a:extLst>
            </p:cNvPr>
            <p:cNvCxnSpPr/>
            <p:nvPr/>
          </p:nvCxnSpPr>
          <p:spPr>
            <a:xfrm>
              <a:off x="3828745" y="3217537"/>
              <a:ext cx="0" cy="5802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33AA796E-77BA-485C-9FC2-FB0CE3806646}"/>
                </a:ext>
              </a:extLst>
            </p:cNvPr>
            <p:cNvCxnSpPr/>
            <p:nvPr/>
          </p:nvCxnSpPr>
          <p:spPr>
            <a:xfrm>
              <a:off x="4069068" y="3218246"/>
              <a:ext cx="0" cy="5802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8E7F76CC-95C2-4E2A-BF29-6FA6B5550823}"/>
                </a:ext>
              </a:extLst>
            </p:cNvPr>
            <p:cNvCxnSpPr/>
            <p:nvPr/>
          </p:nvCxnSpPr>
          <p:spPr>
            <a:xfrm>
              <a:off x="5848044" y="3223209"/>
              <a:ext cx="0" cy="5802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5E7477E1-129A-4243-B3CE-3166080A5364}"/>
                </a:ext>
              </a:extLst>
            </p:cNvPr>
            <p:cNvCxnSpPr/>
            <p:nvPr/>
          </p:nvCxnSpPr>
          <p:spPr>
            <a:xfrm>
              <a:off x="6088367" y="3223918"/>
              <a:ext cx="0" cy="5802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xmlns="" id="{E43CB621-6CAF-40BD-8222-2D4774052B7B}"/>
                </a:ext>
              </a:extLst>
            </p:cNvPr>
            <p:cNvCxnSpPr/>
            <p:nvPr/>
          </p:nvCxnSpPr>
          <p:spPr>
            <a:xfrm>
              <a:off x="6328690" y="3224627"/>
              <a:ext cx="0" cy="5802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952BFB4A-28D5-4DD4-B130-E1FD0A321E4E}"/>
                </a:ext>
              </a:extLst>
            </p:cNvPr>
            <p:cNvCxnSpPr/>
            <p:nvPr/>
          </p:nvCxnSpPr>
          <p:spPr>
            <a:xfrm>
              <a:off x="6569013" y="3225336"/>
              <a:ext cx="0" cy="5802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5B0DD0ED-5688-40DD-BB2F-47138B2FDCF2}"/>
                </a:ext>
              </a:extLst>
            </p:cNvPr>
            <p:cNvCxnSpPr>
              <a:cxnSpLocks/>
            </p:cNvCxnSpPr>
            <p:nvPr/>
          </p:nvCxnSpPr>
          <p:spPr>
            <a:xfrm flipH="1">
              <a:off x="4680441" y="4754270"/>
              <a:ext cx="5451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xmlns="" id="{844EB856-3267-412A-B815-9C1E5393F6D0}"/>
                </a:ext>
              </a:extLst>
            </p:cNvPr>
            <p:cNvCxnSpPr>
              <a:cxnSpLocks/>
            </p:cNvCxnSpPr>
            <p:nvPr/>
          </p:nvCxnSpPr>
          <p:spPr>
            <a:xfrm flipH="1">
              <a:off x="4680441" y="4968218"/>
              <a:ext cx="5451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xmlns="" id="{BD845BB8-14B8-4CEA-9731-77788A06C3B7}"/>
                </a:ext>
              </a:extLst>
            </p:cNvPr>
            <p:cNvCxnSpPr>
              <a:cxnSpLocks/>
            </p:cNvCxnSpPr>
            <p:nvPr/>
          </p:nvCxnSpPr>
          <p:spPr>
            <a:xfrm flipH="1">
              <a:off x="4680441" y="5182166"/>
              <a:ext cx="5451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4" name="그룹 2063">
              <a:extLst>
                <a:ext uri="{FF2B5EF4-FFF2-40B4-BE49-F238E27FC236}">
                  <a16:creationId xmlns:a16="http://schemas.microsoft.com/office/drawing/2014/main" xmlns="" id="{1BAE5E3B-BA3A-4DBD-94AD-6E23D363FBE7}"/>
                </a:ext>
              </a:extLst>
            </p:cNvPr>
            <p:cNvGrpSpPr/>
            <p:nvPr/>
          </p:nvGrpSpPr>
          <p:grpSpPr>
            <a:xfrm>
              <a:off x="4230265" y="3293172"/>
              <a:ext cx="907730" cy="1208143"/>
              <a:chOff x="4230265" y="4156684"/>
              <a:chExt cx="907730" cy="1208143"/>
            </a:xfrm>
          </p:grpSpPr>
          <p:cxnSp>
            <p:nvCxnSpPr>
              <p:cNvPr id="54" name="직선 연결선 53">
                <a:extLst>
                  <a:ext uri="{FF2B5EF4-FFF2-40B4-BE49-F238E27FC236}">
                    <a16:creationId xmlns:a16="http://schemas.microsoft.com/office/drawing/2014/main" xmlns="" id="{26036DC9-1411-4964-BD5D-32A02604D93B}"/>
                  </a:ext>
                </a:extLst>
              </p:cNvPr>
              <p:cNvCxnSpPr>
                <a:cxnSpLocks/>
              </p:cNvCxnSpPr>
              <p:nvPr/>
            </p:nvCxnSpPr>
            <p:spPr>
              <a:xfrm flipH="1">
                <a:off x="4230265" y="4156684"/>
                <a:ext cx="271094" cy="5194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xmlns="" id="{BED0A34D-B1CD-40D0-A6CC-D2F00A2A4A3E}"/>
                  </a:ext>
                </a:extLst>
              </p:cNvPr>
              <p:cNvCxnSpPr>
                <a:cxnSpLocks/>
              </p:cNvCxnSpPr>
              <p:nvPr/>
            </p:nvCxnSpPr>
            <p:spPr>
              <a:xfrm flipH="1">
                <a:off x="4451568" y="4438257"/>
                <a:ext cx="391366" cy="4643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xmlns="" id="{09D60492-2398-447F-9499-6099C950066F}"/>
                  </a:ext>
                </a:extLst>
              </p:cNvPr>
              <p:cNvCxnSpPr>
                <a:cxnSpLocks/>
              </p:cNvCxnSpPr>
              <p:nvPr/>
            </p:nvCxnSpPr>
            <p:spPr>
              <a:xfrm flipH="1">
                <a:off x="4574284" y="4845640"/>
                <a:ext cx="461436" cy="3224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xmlns="" id="{2136AFE4-1B60-41FC-BBBD-85C8438E8756}"/>
                  </a:ext>
                </a:extLst>
              </p:cNvPr>
              <p:cNvCxnSpPr>
                <a:cxnSpLocks/>
              </p:cNvCxnSpPr>
              <p:nvPr/>
            </p:nvCxnSpPr>
            <p:spPr>
              <a:xfrm flipH="1">
                <a:off x="4625070" y="5158555"/>
                <a:ext cx="512925" cy="206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1" name="그룹 70">
              <a:extLst>
                <a:ext uri="{FF2B5EF4-FFF2-40B4-BE49-F238E27FC236}">
                  <a16:creationId xmlns:a16="http://schemas.microsoft.com/office/drawing/2014/main" xmlns="" id="{775B9511-E8AB-4931-BF44-B87339C55587}"/>
                </a:ext>
              </a:extLst>
            </p:cNvPr>
            <p:cNvGrpSpPr/>
            <p:nvPr/>
          </p:nvGrpSpPr>
          <p:grpSpPr>
            <a:xfrm flipH="1">
              <a:off x="4709414" y="3299365"/>
              <a:ext cx="907730" cy="1208143"/>
              <a:chOff x="4230265" y="4156684"/>
              <a:chExt cx="907730" cy="1208143"/>
            </a:xfrm>
          </p:grpSpPr>
          <p:cxnSp>
            <p:nvCxnSpPr>
              <p:cNvPr id="72" name="직선 연결선 71">
                <a:extLst>
                  <a:ext uri="{FF2B5EF4-FFF2-40B4-BE49-F238E27FC236}">
                    <a16:creationId xmlns:a16="http://schemas.microsoft.com/office/drawing/2014/main" xmlns="" id="{A4BBE555-ACFD-4E0B-87E4-5ABC8D53C14D}"/>
                  </a:ext>
                </a:extLst>
              </p:cNvPr>
              <p:cNvCxnSpPr>
                <a:cxnSpLocks/>
              </p:cNvCxnSpPr>
              <p:nvPr/>
            </p:nvCxnSpPr>
            <p:spPr>
              <a:xfrm flipH="1">
                <a:off x="4230265" y="4156684"/>
                <a:ext cx="271094" cy="5194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AE982396-7FB2-4D92-8FA5-1EBC53A8AE49}"/>
                  </a:ext>
                </a:extLst>
              </p:cNvPr>
              <p:cNvCxnSpPr>
                <a:cxnSpLocks/>
              </p:cNvCxnSpPr>
              <p:nvPr/>
            </p:nvCxnSpPr>
            <p:spPr>
              <a:xfrm flipH="1">
                <a:off x="4451568" y="4438257"/>
                <a:ext cx="391366" cy="4643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xmlns="" id="{D75FE668-D2DC-4CD5-9674-CE394A8EC0F0}"/>
                  </a:ext>
                </a:extLst>
              </p:cNvPr>
              <p:cNvCxnSpPr>
                <a:cxnSpLocks/>
              </p:cNvCxnSpPr>
              <p:nvPr/>
            </p:nvCxnSpPr>
            <p:spPr>
              <a:xfrm flipH="1">
                <a:off x="4574284" y="4845640"/>
                <a:ext cx="461436" cy="3224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xmlns="" id="{D256516D-990F-48C6-836F-BB13BED3FF6E}"/>
                  </a:ext>
                </a:extLst>
              </p:cNvPr>
              <p:cNvCxnSpPr>
                <a:cxnSpLocks/>
              </p:cNvCxnSpPr>
              <p:nvPr/>
            </p:nvCxnSpPr>
            <p:spPr>
              <a:xfrm flipH="1">
                <a:off x="4625070" y="5158555"/>
                <a:ext cx="512925" cy="206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직선 연결선 56">
              <a:extLst>
                <a:ext uri="{FF2B5EF4-FFF2-40B4-BE49-F238E27FC236}">
                  <a16:creationId xmlns:a16="http://schemas.microsoft.com/office/drawing/2014/main" xmlns="" id="{03E3690C-B37F-453F-A12D-664824BD0708}"/>
                </a:ext>
              </a:extLst>
            </p:cNvPr>
            <p:cNvCxnSpPr>
              <a:cxnSpLocks/>
            </p:cNvCxnSpPr>
            <p:nvPr/>
          </p:nvCxnSpPr>
          <p:spPr>
            <a:xfrm flipH="1">
              <a:off x="4680441" y="5394258"/>
              <a:ext cx="5451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xmlns="" id="{7534DE74-8E21-4A56-A0FF-2E0702DAC0A3}"/>
                </a:ext>
              </a:extLst>
            </p:cNvPr>
            <p:cNvCxnSpPr>
              <a:cxnSpLocks/>
            </p:cNvCxnSpPr>
            <p:nvPr/>
          </p:nvCxnSpPr>
          <p:spPr>
            <a:xfrm flipH="1">
              <a:off x="4680441" y="5608206"/>
              <a:ext cx="5451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xmlns="" id="{B2E608FD-EFB9-4124-93C8-2DED98AA5E84}"/>
                </a:ext>
              </a:extLst>
            </p:cNvPr>
            <p:cNvCxnSpPr>
              <a:cxnSpLocks/>
            </p:cNvCxnSpPr>
            <p:nvPr/>
          </p:nvCxnSpPr>
          <p:spPr>
            <a:xfrm flipH="1">
              <a:off x="4680441" y="5822154"/>
              <a:ext cx="5451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9" name="직사각형 6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70" name="직사각형 6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76" name="직사각형 75">
            <a:extLst>
              <a:ext uri="{FF2B5EF4-FFF2-40B4-BE49-F238E27FC236}">
                <a16:creationId xmlns:a16="http://schemas.microsoft.com/office/drawing/2014/main" xmlns="" id="{90EFA62F-9637-4E5A-AAB1-9E61461D75DD}"/>
              </a:ext>
            </a:extLst>
          </p:cNvPr>
          <p:cNvSpPr/>
          <p:nvPr/>
        </p:nvSpPr>
        <p:spPr>
          <a:xfrm>
            <a:off x="580388" y="2129316"/>
            <a:ext cx="8887612" cy="72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Before trying to solve the parking lot problem, think of a railroad track that looks like below.</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If a train that has plate numbers from 1 to 5 enters the track from the left and gets out to the right, then the plate number will be in a reversed order. </a:t>
            </a:r>
          </a:p>
        </p:txBody>
      </p:sp>
      <p:sp>
        <p:nvSpPr>
          <p:cNvPr id="49" name="TextBox 48">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600" b="1">
                <a:solidFill>
                  <a:srgbClr val="000000"/>
                </a:solidFill>
                <a:latin typeface="Samsung Sharp Sans" pitchFamily="2" charset="0"/>
                <a:ea typeface="Samsung Sharp Sans" pitchFamily="2" charset="0"/>
                <a:cs typeface="Samsung Sharp Sans" pitchFamily="2" charset="0"/>
              </a:defRPr>
            </a:lvl1pPr>
          </a:lstStyle>
          <a:p>
            <a:r>
              <a:rPr lang="en-US" altLang="ko-KR" sz="1800" dirty="0"/>
              <a:t>2.3. Applications of a stack</a:t>
            </a:r>
          </a:p>
        </p:txBody>
      </p:sp>
      <p:sp>
        <p:nvSpPr>
          <p:cNvPr id="50" name="직사각형 49">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What is a Stack?</a:t>
            </a:r>
          </a:p>
        </p:txBody>
      </p:sp>
    </p:spTree>
    <p:extLst>
      <p:ext uri="{BB962C8B-B14F-4D97-AF65-F5344CB8AC3E}">
        <p14:creationId xmlns:p14="http://schemas.microsoft.com/office/powerpoint/2010/main" val="23798853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1602210" y="2618735"/>
            <a:ext cx="6122728" cy="2975478"/>
            <a:chOff x="1602210" y="2618735"/>
            <a:chExt cx="6122728" cy="2975478"/>
          </a:xfrm>
        </p:grpSpPr>
        <p:sp>
          <p:nvSpPr>
            <p:cNvPr id="43" name="직사각형 42">
              <a:extLst>
                <a:ext uri="{FF2B5EF4-FFF2-40B4-BE49-F238E27FC236}">
                  <a16:creationId xmlns:a16="http://schemas.microsoft.com/office/drawing/2014/main" xmlns="" id="{A7DEB511-E1DA-4CE9-999F-03A1F6F53415}"/>
                </a:ext>
              </a:extLst>
            </p:cNvPr>
            <p:cNvSpPr/>
            <p:nvPr/>
          </p:nvSpPr>
          <p:spPr>
            <a:xfrm>
              <a:off x="4644316" y="2618735"/>
              <a:ext cx="1421291" cy="643813"/>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low, high, </a:t>
              </a:r>
              <a:r>
                <a:rPr lang="en-US" altLang="ko-KR" sz="1300" dirty="0">
                  <a:solidFill>
                    <a:srgbClr val="FF0000"/>
                  </a:solidFill>
                  <a:latin typeface="SamsungOne 400" panose="020B0503030303020204" pitchFamily="34" charset="0"/>
                </a:rPr>
                <a:t>mid</a:t>
              </a:r>
              <a:endParaRPr lang="ko-KR" altLang="en-US" sz="1300" dirty="0">
                <a:solidFill>
                  <a:srgbClr val="FF0000"/>
                </a:solidFill>
                <a:latin typeface="SamsungOne 400" panose="020B0503030303020204" pitchFamily="34" charset="0"/>
              </a:endParaRPr>
            </a:p>
          </p:txBody>
        </p:sp>
        <p:grpSp>
          <p:nvGrpSpPr>
            <p:cNvPr id="2" name="그룹 1"/>
            <p:cNvGrpSpPr/>
            <p:nvPr/>
          </p:nvGrpSpPr>
          <p:grpSpPr>
            <a:xfrm>
              <a:off x="1602210" y="3137268"/>
              <a:ext cx="6122728" cy="2456945"/>
              <a:chOff x="1602210" y="3137268"/>
              <a:chExt cx="6122728" cy="2456945"/>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2254088" y="3979506"/>
                <a:ext cx="5470850" cy="354564"/>
                <a:chOff x="3060441" y="2873829"/>
                <a:chExt cx="5470850" cy="354564"/>
              </a:xfrm>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F5F1860C-ED6C-4CB8-86F7-DB0D16858BD8}"/>
                  </a:ext>
                </a:extLst>
              </p:cNvPr>
              <p:cNvSpPr/>
              <p:nvPr/>
            </p:nvSpPr>
            <p:spPr>
              <a:xfrm>
                <a:off x="1602210" y="3979506"/>
                <a:ext cx="37542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S:</a:t>
                </a:r>
                <a:endParaRPr lang="ko-KR" altLang="en-US" dirty="0">
                  <a:solidFill>
                    <a:srgbClr val="193EB0"/>
                  </a:solidFill>
                  <a:latin typeface="SamsungOne 400" panose="020B0503030303020204" pitchFamily="34" charset="0"/>
                </a:endParaRPr>
              </a:p>
            </p:txBody>
          </p:sp>
          <p:grpSp>
            <p:nvGrpSpPr>
              <p:cNvPr id="29" name="그룹 28">
                <a:extLst>
                  <a:ext uri="{FF2B5EF4-FFF2-40B4-BE49-F238E27FC236}">
                    <a16:creationId xmlns:a16="http://schemas.microsoft.com/office/drawing/2014/main" xmlns="" id="{E09E8ED3-290A-4913-8D01-AC290470FA2B}"/>
                  </a:ext>
                </a:extLst>
              </p:cNvPr>
              <p:cNvGrpSpPr/>
              <p:nvPr/>
            </p:nvGrpSpPr>
            <p:grpSpPr>
              <a:xfrm>
                <a:off x="2254088" y="3604336"/>
                <a:ext cx="5470850" cy="354564"/>
                <a:chOff x="3060441" y="2873829"/>
                <a:chExt cx="5470850" cy="354564"/>
              </a:xfrm>
            </p:grpSpPr>
            <p:sp>
              <p:nvSpPr>
                <p:cNvPr id="30" name="직사각형 29">
                  <a:extLst>
                    <a:ext uri="{FF2B5EF4-FFF2-40B4-BE49-F238E27FC236}">
                      <a16:creationId xmlns:a16="http://schemas.microsoft.com/office/drawing/2014/main" xmlns="" id="{88EB60AD-C3FF-4F2C-91D2-5B64DFAA1F18}"/>
                    </a:ext>
                  </a:extLst>
                </p:cNvPr>
                <p:cNvSpPr/>
                <p:nvPr/>
              </p:nvSpPr>
              <p:spPr>
                <a:xfrm>
                  <a:off x="306044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DA3EC45C-9100-4D16-A96F-B01C10612138}"/>
                    </a:ext>
                  </a:extLst>
                </p:cNvPr>
                <p:cNvSpPr/>
                <p:nvPr/>
              </p:nvSpPr>
              <p:spPr>
                <a:xfrm>
                  <a:off x="379133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2E7ACE36-4EA5-4A35-8DD8-DE38F62A785D}"/>
                    </a:ext>
                  </a:extLst>
                </p:cNvPr>
                <p:cNvSpPr/>
                <p:nvPr/>
              </p:nvSpPr>
              <p:spPr>
                <a:xfrm>
                  <a:off x="452223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62CBDAA4-FE8B-4BA6-9053-02C6671E5504}"/>
                    </a:ext>
                  </a:extLst>
                </p:cNvPr>
                <p:cNvSpPr/>
                <p:nvPr/>
              </p:nvSpPr>
              <p:spPr>
                <a:xfrm>
                  <a:off x="5253135"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73B8D6D-251A-4E3C-95D6-0FDC84593A14}"/>
                    </a:ext>
                  </a:extLst>
                </p:cNvPr>
                <p:cNvSpPr/>
                <p:nvPr/>
              </p:nvSpPr>
              <p:spPr>
                <a:xfrm>
                  <a:off x="5984033"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0C04929B-7C4F-43DB-9921-1A0C5890AE57}"/>
                    </a:ext>
                  </a:extLst>
                </p:cNvPr>
                <p:cNvSpPr/>
                <p:nvPr/>
              </p:nvSpPr>
              <p:spPr>
                <a:xfrm>
                  <a:off x="671493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05FA3D4E-9F30-478F-9AAC-9061E831999C}"/>
                    </a:ext>
                  </a:extLst>
                </p:cNvPr>
                <p:cNvSpPr/>
                <p:nvPr/>
              </p:nvSpPr>
              <p:spPr>
                <a:xfrm>
                  <a:off x="744582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29D70840-53BF-4F6F-90F3-020B1287CA57}"/>
                    </a:ext>
                  </a:extLst>
                </p:cNvPr>
                <p:cNvSpPr/>
                <p:nvPr/>
              </p:nvSpPr>
              <p:spPr>
                <a:xfrm>
                  <a:off x="817672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grpSp>
          <p:cxnSp>
            <p:nvCxnSpPr>
              <p:cNvPr id="44" name="직선 연결선 43">
                <a:extLst>
                  <a:ext uri="{FF2B5EF4-FFF2-40B4-BE49-F238E27FC236}">
                    <a16:creationId xmlns:a16="http://schemas.microsoft.com/office/drawing/2014/main" xmlns="" id="{C9F70AFE-347D-4FB6-BE56-8B4F031BC0E1}"/>
                  </a:ext>
                </a:extLst>
              </p:cNvPr>
              <p:cNvCxnSpPr>
                <a:cxnSpLocks/>
              </p:cNvCxnSpPr>
              <p:nvPr/>
            </p:nvCxnSpPr>
            <p:spPr>
              <a:xfrm flipV="1">
                <a:off x="5356045" y="3137268"/>
                <a:ext cx="6625" cy="467068"/>
              </a:xfrm>
              <a:prstGeom prst="line">
                <a:avLst/>
              </a:prstGeom>
              <a:ln w="19050">
                <a:headEnd type="arrow"/>
                <a:tailEnd type="non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xmlns="" id="{4B29173D-CB83-4190-9CB3-5C94A5123274}"/>
                  </a:ext>
                </a:extLst>
              </p:cNvPr>
              <p:cNvSpPr/>
              <p:nvPr/>
            </p:nvSpPr>
            <p:spPr>
              <a:xfrm>
                <a:off x="1640682" y="5224881"/>
                <a:ext cx="298479"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x</a:t>
                </a:r>
                <a:endParaRPr lang="ko-KR" altLang="en-US" dirty="0">
                  <a:solidFill>
                    <a:srgbClr val="193EB0"/>
                  </a:solidFill>
                  <a:latin typeface="SamsungOne 400" panose="020B0503030303020204" pitchFamily="34" charset="0"/>
                </a:endParaRPr>
              </a:p>
            </p:txBody>
          </p:sp>
          <p:sp>
            <p:nvSpPr>
              <p:cNvPr id="50" name="직사각형 49">
                <a:extLst>
                  <a:ext uri="{FF2B5EF4-FFF2-40B4-BE49-F238E27FC236}">
                    <a16:creationId xmlns:a16="http://schemas.microsoft.com/office/drawing/2014/main" xmlns="" id="{20304F92-E862-45B2-A7B5-220576E6752A}"/>
                  </a:ext>
                </a:extLst>
              </p:cNvPr>
              <p:cNvSpPr/>
              <p:nvPr/>
            </p:nvSpPr>
            <p:spPr>
              <a:xfrm>
                <a:off x="5177680" y="5224881"/>
                <a:ext cx="354564" cy="354564"/>
              </a:xfrm>
              <a:prstGeom prst="rect">
                <a:avLst/>
              </a:prstGeom>
              <a:solidFill>
                <a:schemeClr val="accent2">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cxnSp>
            <p:nvCxnSpPr>
              <p:cNvPr id="38" name="직선 연결선 37">
                <a:extLst>
                  <a:ext uri="{FF2B5EF4-FFF2-40B4-BE49-F238E27FC236}">
                    <a16:creationId xmlns:a16="http://schemas.microsoft.com/office/drawing/2014/main" xmlns="" id="{EC6EEE64-C0BE-46A3-B9D9-DC3CB3070C40}"/>
                  </a:ext>
                </a:extLst>
              </p:cNvPr>
              <p:cNvCxnSpPr>
                <a:cxnSpLocks/>
              </p:cNvCxnSpPr>
              <p:nvPr/>
            </p:nvCxnSpPr>
            <p:spPr>
              <a:xfrm flipH="1">
                <a:off x="5338399" y="4348838"/>
                <a:ext cx="6626" cy="876043"/>
              </a:xfrm>
              <a:prstGeom prst="line">
                <a:avLst/>
              </a:prstGeom>
              <a:ln w="19050">
                <a:headEnd type="arrow"/>
                <a:tailEnd type="arrow"/>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xmlns="" id="{90528ACF-4678-42B9-B022-DC7759243CF7}"/>
                  </a:ext>
                </a:extLst>
              </p:cNvPr>
              <p:cNvSpPr/>
              <p:nvPr/>
            </p:nvSpPr>
            <p:spPr>
              <a:xfrm>
                <a:off x="4807972" y="4594809"/>
                <a:ext cx="500194" cy="369332"/>
              </a:xfrm>
              <a:prstGeom prst="rect">
                <a:avLst/>
              </a:prstGeom>
            </p:spPr>
            <p:txBody>
              <a:bodyPr wrap="square">
                <a:spAutoFit/>
              </a:bodyPr>
              <a:lstStyle/>
              <a:p>
                <a:pPr algn="ctr"/>
                <a:r>
                  <a:rPr lang="en-US" altLang="ko-KR" dirty="0">
                    <a:solidFill>
                      <a:srgbClr val="193EB0"/>
                    </a:solidFill>
                    <a:latin typeface="SamsungOne 400" panose="020B0503030303020204" pitchFamily="34" charset="0"/>
                  </a:rPr>
                  <a:t>==</a:t>
                </a:r>
                <a:endParaRPr lang="ko-KR" altLang="en-US" dirty="0">
                  <a:solidFill>
                    <a:srgbClr val="193EB0"/>
                  </a:solidFill>
                  <a:latin typeface="SamsungOne 400" panose="020B0503030303020204" pitchFamily="34" charset="0"/>
                </a:endParaRPr>
              </a:p>
            </p:txBody>
          </p:sp>
          <p:sp>
            <p:nvSpPr>
              <p:cNvPr id="46" name="직사각형 45">
                <a:extLst>
                  <a:ext uri="{FF2B5EF4-FFF2-40B4-BE49-F238E27FC236}">
                    <a16:creationId xmlns:a16="http://schemas.microsoft.com/office/drawing/2014/main" xmlns="" id="{26AA1E0C-D2C4-4F42-AF22-77BD7912F145}"/>
                  </a:ext>
                </a:extLst>
              </p:cNvPr>
              <p:cNvSpPr/>
              <p:nvPr/>
            </p:nvSpPr>
            <p:spPr>
              <a:xfrm>
                <a:off x="5383636" y="4777402"/>
                <a:ext cx="1242588" cy="369332"/>
              </a:xfrm>
              <a:prstGeom prst="rect">
                <a:avLst/>
              </a:prstGeom>
            </p:spPr>
            <p:txBody>
              <a:bodyPr wrap="square">
                <a:spAutoFit/>
              </a:bodyPr>
              <a:lstStyle/>
              <a:p>
                <a:pPr algn="ctr"/>
                <a:r>
                  <a:rPr lang="en-US" altLang="ko-KR" dirty="0">
                    <a:solidFill>
                      <a:srgbClr val="193EB0"/>
                    </a:solidFill>
                    <a:latin typeface="SamsungOne 400" panose="020B0503030303020204" pitchFamily="34" charset="0"/>
                  </a:rPr>
                  <a:t>return 4</a:t>
                </a:r>
                <a:endParaRPr lang="ko-KR" altLang="en-US" dirty="0">
                  <a:solidFill>
                    <a:srgbClr val="193EB0"/>
                  </a:solidFill>
                  <a:latin typeface="SamsungOne 400" panose="020B0503030303020204" pitchFamily="34" charset="0"/>
                </a:endParaRPr>
              </a:p>
            </p:txBody>
          </p:sp>
        </p:grpSp>
      </p:grpSp>
      <p:sp>
        <p:nvSpPr>
          <p:cNvPr id="52" name="직사각형 5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3" name="직사각형 5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54" name="직사각형 53">
            <a:extLst>
              <a:ext uri="{FF2B5EF4-FFF2-40B4-BE49-F238E27FC236}">
                <a16:creationId xmlns:a16="http://schemas.microsoft.com/office/drawing/2014/main" xmlns="" id="{90EFA62F-9637-4E5A-AAB1-9E61461D75DD}"/>
              </a:ext>
            </a:extLst>
          </p:cNvPr>
          <p:cNvSpPr/>
          <p:nvPr/>
        </p:nvSpPr>
        <p:spPr>
          <a:xfrm>
            <a:off x="580388" y="2118234"/>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Calculate the ‘mid’ which is in between the low and high to compare S[mid] and</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x.</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Since the S[mid] and</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x values are the same, return the mid value at current location. </a:t>
            </a:r>
          </a:p>
        </p:txBody>
      </p:sp>
      <p:grpSp>
        <p:nvGrpSpPr>
          <p:cNvPr id="40" name="그룹 39"/>
          <p:cNvGrpSpPr/>
          <p:nvPr/>
        </p:nvGrpSpPr>
        <p:grpSpPr>
          <a:xfrm>
            <a:off x="361950" y="1322141"/>
            <a:ext cx="9106050" cy="743069"/>
            <a:chOff x="361950" y="1220103"/>
            <a:chExt cx="9106050" cy="743069"/>
          </a:xfrm>
        </p:grpSpPr>
        <p:sp>
          <p:nvSpPr>
            <p:cNvPr id="41" name="직사각형 40">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Binary Search</a:t>
              </a:r>
            </a:p>
          </p:txBody>
        </p:sp>
        <p:sp>
          <p:nvSpPr>
            <p:cNvPr id="47" name="TextBox 46">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An algorithm for the binary search</a:t>
              </a:r>
            </a:p>
          </p:txBody>
        </p:sp>
      </p:grpSp>
    </p:spTree>
    <p:extLst>
      <p:ext uri="{BB962C8B-B14F-4D97-AF65-F5344CB8AC3E}">
        <p14:creationId xmlns:p14="http://schemas.microsoft.com/office/powerpoint/2010/main" val="6241964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602210" y="2981889"/>
            <a:ext cx="6122728" cy="2612324"/>
            <a:chOff x="1602210" y="2981889"/>
            <a:chExt cx="6122728" cy="2612324"/>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2254088" y="3979506"/>
              <a:ext cx="5470850" cy="354564"/>
              <a:chOff x="3060441" y="2873829"/>
              <a:chExt cx="5470850" cy="354564"/>
            </a:xfrm>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F5F1860C-ED6C-4CB8-86F7-DB0D16858BD8}"/>
                </a:ext>
              </a:extLst>
            </p:cNvPr>
            <p:cNvSpPr/>
            <p:nvPr/>
          </p:nvSpPr>
          <p:spPr>
            <a:xfrm>
              <a:off x="1602210" y="3979506"/>
              <a:ext cx="37542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S:</a:t>
              </a:r>
              <a:endParaRPr lang="ko-KR" altLang="en-US" dirty="0">
                <a:solidFill>
                  <a:srgbClr val="193EB0"/>
                </a:solidFill>
                <a:latin typeface="SamsungOne 400" panose="020B0503030303020204" pitchFamily="34" charset="0"/>
              </a:endParaRPr>
            </a:p>
          </p:txBody>
        </p:sp>
        <p:grpSp>
          <p:nvGrpSpPr>
            <p:cNvPr id="29" name="그룹 28">
              <a:extLst>
                <a:ext uri="{FF2B5EF4-FFF2-40B4-BE49-F238E27FC236}">
                  <a16:creationId xmlns:a16="http://schemas.microsoft.com/office/drawing/2014/main" xmlns="" id="{E09E8ED3-290A-4913-8D01-AC290470FA2B}"/>
                </a:ext>
              </a:extLst>
            </p:cNvPr>
            <p:cNvGrpSpPr/>
            <p:nvPr/>
          </p:nvGrpSpPr>
          <p:grpSpPr>
            <a:xfrm>
              <a:off x="2254088" y="3604336"/>
              <a:ext cx="5470850" cy="354564"/>
              <a:chOff x="3060441" y="2873829"/>
              <a:chExt cx="5470850" cy="354564"/>
            </a:xfrm>
          </p:grpSpPr>
          <p:sp>
            <p:nvSpPr>
              <p:cNvPr id="30" name="직사각형 29">
                <a:extLst>
                  <a:ext uri="{FF2B5EF4-FFF2-40B4-BE49-F238E27FC236}">
                    <a16:creationId xmlns:a16="http://schemas.microsoft.com/office/drawing/2014/main" xmlns="" id="{88EB60AD-C3FF-4F2C-91D2-5B64DFAA1F18}"/>
                  </a:ext>
                </a:extLst>
              </p:cNvPr>
              <p:cNvSpPr/>
              <p:nvPr/>
            </p:nvSpPr>
            <p:spPr>
              <a:xfrm>
                <a:off x="306044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DA3EC45C-9100-4D16-A96F-B01C10612138}"/>
                  </a:ext>
                </a:extLst>
              </p:cNvPr>
              <p:cNvSpPr/>
              <p:nvPr/>
            </p:nvSpPr>
            <p:spPr>
              <a:xfrm>
                <a:off x="379133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2E7ACE36-4EA5-4A35-8DD8-DE38F62A785D}"/>
                  </a:ext>
                </a:extLst>
              </p:cNvPr>
              <p:cNvSpPr/>
              <p:nvPr/>
            </p:nvSpPr>
            <p:spPr>
              <a:xfrm>
                <a:off x="452223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62CBDAA4-FE8B-4BA6-9053-02C6671E5504}"/>
                  </a:ext>
                </a:extLst>
              </p:cNvPr>
              <p:cNvSpPr/>
              <p:nvPr/>
            </p:nvSpPr>
            <p:spPr>
              <a:xfrm>
                <a:off x="5253135"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73B8D6D-251A-4E3C-95D6-0FDC84593A14}"/>
                  </a:ext>
                </a:extLst>
              </p:cNvPr>
              <p:cNvSpPr/>
              <p:nvPr/>
            </p:nvSpPr>
            <p:spPr>
              <a:xfrm>
                <a:off x="5984033"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0C04929B-7C4F-43DB-9921-1A0C5890AE57}"/>
                  </a:ext>
                </a:extLst>
              </p:cNvPr>
              <p:cNvSpPr/>
              <p:nvPr/>
            </p:nvSpPr>
            <p:spPr>
              <a:xfrm>
                <a:off x="671493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05FA3D4E-9F30-478F-9AAC-9061E831999C}"/>
                  </a:ext>
                </a:extLst>
              </p:cNvPr>
              <p:cNvSpPr/>
              <p:nvPr/>
            </p:nvSpPr>
            <p:spPr>
              <a:xfrm>
                <a:off x="744582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29D70840-53BF-4F6F-90F3-020B1287CA57}"/>
                  </a:ext>
                </a:extLst>
              </p:cNvPr>
              <p:cNvSpPr/>
              <p:nvPr/>
            </p:nvSpPr>
            <p:spPr>
              <a:xfrm>
                <a:off x="817672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grpSp>
        <p:sp>
          <p:nvSpPr>
            <p:cNvPr id="49" name="직사각형 48">
              <a:extLst>
                <a:ext uri="{FF2B5EF4-FFF2-40B4-BE49-F238E27FC236}">
                  <a16:creationId xmlns:a16="http://schemas.microsoft.com/office/drawing/2014/main" xmlns="" id="{4B29173D-CB83-4190-9CB3-5C94A5123274}"/>
                </a:ext>
              </a:extLst>
            </p:cNvPr>
            <p:cNvSpPr/>
            <p:nvPr/>
          </p:nvSpPr>
          <p:spPr>
            <a:xfrm>
              <a:off x="1640682" y="5224881"/>
              <a:ext cx="298479"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x</a:t>
              </a:r>
              <a:endParaRPr lang="ko-KR" altLang="en-US" dirty="0">
                <a:solidFill>
                  <a:srgbClr val="193EB0"/>
                </a:solidFill>
                <a:latin typeface="SamsungOne 400" panose="020B0503030303020204" pitchFamily="34" charset="0"/>
              </a:endParaRPr>
            </a:p>
          </p:txBody>
        </p:sp>
        <p:sp>
          <p:nvSpPr>
            <p:cNvPr id="50" name="직사각형 49">
              <a:extLst>
                <a:ext uri="{FF2B5EF4-FFF2-40B4-BE49-F238E27FC236}">
                  <a16:creationId xmlns:a16="http://schemas.microsoft.com/office/drawing/2014/main" xmlns="" id="{20304F92-E862-45B2-A7B5-220576E6752A}"/>
                </a:ext>
              </a:extLst>
            </p:cNvPr>
            <p:cNvSpPr/>
            <p:nvPr/>
          </p:nvSpPr>
          <p:spPr>
            <a:xfrm>
              <a:off x="5177680" y="5224881"/>
              <a:ext cx="354564" cy="354564"/>
            </a:xfrm>
            <a:prstGeom prst="rect">
              <a:avLst/>
            </a:prstGeom>
            <a:solidFill>
              <a:schemeClr val="accent2">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31</a:t>
              </a:r>
              <a:endParaRPr lang="ko-KR" altLang="en-US" sz="1300" dirty="0">
                <a:solidFill>
                  <a:srgbClr val="193EB0"/>
                </a:solidFill>
                <a:latin typeface="SamsungOne 400" panose="020B0503030303020204" pitchFamily="34" charset="0"/>
              </a:endParaRPr>
            </a:p>
          </p:txBody>
        </p:sp>
        <p:sp>
          <p:nvSpPr>
            <p:cNvPr id="38" name="직사각형 37">
              <a:extLst>
                <a:ext uri="{FF2B5EF4-FFF2-40B4-BE49-F238E27FC236}">
                  <a16:creationId xmlns:a16="http://schemas.microsoft.com/office/drawing/2014/main" xmlns="" id="{17433AA3-BB69-4C99-91B2-FC4EFA34922E}"/>
                </a:ext>
              </a:extLst>
            </p:cNvPr>
            <p:cNvSpPr/>
            <p:nvPr/>
          </p:nvSpPr>
          <p:spPr>
            <a:xfrm>
              <a:off x="5178490" y="2981889"/>
              <a:ext cx="341313"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low</a:t>
              </a:r>
              <a:endParaRPr lang="ko-KR" altLang="en-US" sz="1300" dirty="0">
                <a:solidFill>
                  <a:srgbClr val="193EB0"/>
                </a:solidFill>
                <a:latin typeface="SamsungOne 400" panose="020B0503030303020204" pitchFamily="34" charset="0"/>
              </a:endParaRPr>
            </a:p>
          </p:txBody>
        </p:sp>
        <p:cxnSp>
          <p:nvCxnSpPr>
            <p:cNvPr id="45" name="직선 연결선 44">
              <a:extLst>
                <a:ext uri="{FF2B5EF4-FFF2-40B4-BE49-F238E27FC236}">
                  <a16:creationId xmlns:a16="http://schemas.microsoft.com/office/drawing/2014/main" xmlns="" id="{F73CEBFB-39E1-40FF-BAEC-AD2D97447B1A}"/>
                </a:ext>
              </a:extLst>
            </p:cNvPr>
            <p:cNvCxnSpPr>
              <a:cxnSpLocks/>
              <a:endCxn id="38" idx="2"/>
            </p:cNvCxnSpPr>
            <p:nvPr/>
          </p:nvCxnSpPr>
          <p:spPr>
            <a:xfrm flipV="1">
              <a:off x="5342522" y="3261884"/>
              <a:ext cx="6625" cy="338124"/>
            </a:xfrm>
            <a:prstGeom prst="line">
              <a:avLst/>
            </a:prstGeom>
            <a:ln w="19050">
              <a:headEnd type="arrow"/>
              <a:tailEnd type="none"/>
            </a:ln>
          </p:spPr>
          <p:style>
            <a:lnRef idx="1">
              <a:schemeClr val="accent1"/>
            </a:lnRef>
            <a:fillRef idx="0">
              <a:schemeClr val="accent1"/>
            </a:fillRef>
            <a:effectRef idx="0">
              <a:schemeClr val="accent1"/>
            </a:effectRef>
            <a:fontRef idx="minor">
              <a:schemeClr val="tx1"/>
            </a:fontRef>
          </p:style>
        </p:cxnSp>
        <p:sp>
          <p:nvSpPr>
            <p:cNvPr id="46" name="직사각형 45">
              <a:extLst>
                <a:ext uri="{FF2B5EF4-FFF2-40B4-BE49-F238E27FC236}">
                  <a16:creationId xmlns:a16="http://schemas.microsoft.com/office/drawing/2014/main" xmlns="" id="{0ADBA03D-8964-41AF-A9AC-CBCDFE02C5C8}"/>
                </a:ext>
              </a:extLst>
            </p:cNvPr>
            <p:cNvSpPr/>
            <p:nvPr/>
          </p:nvSpPr>
          <p:spPr>
            <a:xfrm>
              <a:off x="4460033" y="2981889"/>
              <a:ext cx="341313"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FF0000"/>
                  </a:solidFill>
                  <a:latin typeface="SamsungOne 400" panose="020B0503030303020204" pitchFamily="34" charset="0"/>
                </a:rPr>
                <a:t>high</a:t>
              </a:r>
              <a:endParaRPr lang="ko-KR" altLang="en-US" sz="1300" dirty="0">
                <a:solidFill>
                  <a:srgbClr val="FF0000"/>
                </a:solidFill>
                <a:latin typeface="SamsungOne 400" panose="020B0503030303020204" pitchFamily="34" charset="0"/>
              </a:endParaRPr>
            </a:p>
          </p:txBody>
        </p:sp>
        <p:cxnSp>
          <p:nvCxnSpPr>
            <p:cNvPr id="47" name="직선 연결선 46">
              <a:extLst>
                <a:ext uri="{FF2B5EF4-FFF2-40B4-BE49-F238E27FC236}">
                  <a16:creationId xmlns:a16="http://schemas.microsoft.com/office/drawing/2014/main" xmlns="" id="{DFB331E5-27AE-48A1-B9D0-18BD363529E8}"/>
                </a:ext>
              </a:extLst>
            </p:cNvPr>
            <p:cNvCxnSpPr>
              <a:cxnSpLocks/>
              <a:endCxn id="46" idx="2"/>
            </p:cNvCxnSpPr>
            <p:nvPr/>
          </p:nvCxnSpPr>
          <p:spPr>
            <a:xfrm flipV="1">
              <a:off x="4624065" y="3261884"/>
              <a:ext cx="6625" cy="338124"/>
            </a:xfrm>
            <a:prstGeom prst="line">
              <a:avLst/>
            </a:prstGeom>
            <a:ln w="19050">
              <a:headEnd type="arrow"/>
              <a:tailEnd type="none"/>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FEC8B54E-22FD-4A6F-AEE1-47E72853FC3A}"/>
                </a:ext>
              </a:extLst>
            </p:cNvPr>
            <p:cNvCxnSpPr>
              <a:cxnSpLocks/>
            </p:cNvCxnSpPr>
            <p:nvPr/>
          </p:nvCxnSpPr>
          <p:spPr>
            <a:xfrm flipH="1">
              <a:off x="5338399" y="4348838"/>
              <a:ext cx="6626" cy="876043"/>
            </a:xfrm>
            <a:prstGeom prst="line">
              <a:avLst/>
            </a:prstGeom>
            <a:ln w="19050">
              <a:headEnd type="arrow"/>
              <a:tailEnd type="arrow"/>
            </a:ln>
          </p:spPr>
          <p:style>
            <a:lnRef idx="1">
              <a:schemeClr val="accent1"/>
            </a:lnRef>
            <a:fillRef idx="0">
              <a:schemeClr val="accent1"/>
            </a:fillRef>
            <a:effectRef idx="0">
              <a:schemeClr val="accent1"/>
            </a:effectRef>
            <a:fontRef idx="minor">
              <a:schemeClr val="tx1"/>
            </a:fontRef>
          </p:style>
        </p:cxnSp>
        <p:sp>
          <p:nvSpPr>
            <p:cNvPr id="51" name="직사각형 50">
              <a:extLst>
                <a:ext uri="{FF2B5EF4-FFF2-40B4-BE49-F238E27FC236}">
                  <a16:creationId xmlns:a16="http://schemas.microsoft.com/office/drawing/2014/main" xmlns="" id="{4019A282-D2C5-48A3-8D56-EF1CE6CAB7F5}"/>
                </a:ext>
              </a:extLst>
            </p:cNvPr>
            <p:cNvSpPr/>
            <p:nvPr/>
          </p:nvSpPr>
          <p:spPr>
            <a:xfrm>
              <a:off x="4986730" y="4594809"/>
              <a:ext cx="321436" cy="369332"/>
            </a:xfrm>
            <a:prstGeom prst="rect">
              <a:avLst/>
            </a:prstGeom>
          </p:spPr>
          <p:txBody>
            <a:bodyPr wrap="square">
              <a:spAutoFit/>
            </a:bodyPr>
            <a:lstStyle/>
            <a:p>
              <a:pPr algn="ctr"/>
              <a:r>
                <a:rPr lang="en-US" altLang="ko-KR" dirty="0">
                  <a:solidFill>
                    <a:srgbClr val="193EB0"/>
                  </a:solidFill>
                  <a:latin typeface="SamsungOne 400" panose="020B0503030303020204" pitchFamily="34" charset="0"/>
                </a:rPr>
                <a:t>&gt;</a:t>
              </a:r>
              <a:endParaRPr lang="ko-KR" altLang="en-US" dirty="0">
                <a:solidFill>
                  <a:srgbClr val="193EB0"/>
                </a:solidFill>
                <a:latin typeface="SamsungOne 400" panose="020B0503030303020204" pitchFamily="34" charset="0"/>
              </a:endParaRPr>
            </a:p>
          </p:txBody>
        </p:sp>
      </p:grpSp>
      <p:sp>
        <p:nvSpPr>
          <p:cNvPr id="53" name="직사각형 5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4" name="직사각형 5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55" name="직사각형 54">
            <a:extLst>
              <a:ext uri="{FF2B5EF4-FFF2-40B4-BE49-F238E27FC236}">
                <a16:creationId xmlns:a16="http://schemas.microsoft.com/office/drawing/2014/main" xmlns="" id="{90EFA62F-9637-4E5A-AAB1-9E61461D75DD}"/>
              </a:ext>
            </a:extLst>
          </p:cNvPr>
          <p:cNvSpPr/>
          <p:nvPr/>
        </p:nvSpPr>
        <p:spPr>
          <a:xfrm>
            <a:off x="580388" y="2118234"/>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If the value to find does not exist, for instance 31, because x is smaller than S[mid], high would change to mid-1.</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low &lt; high condition does not satisfy, so break the while statement and return -1.</a:t>
            </a:r>
          </a:p>
        </p:txBody>
      </p:sp>
      <p:grpSp>
        <p:nvGrpSpPr>
          <p:cNvPr id="40" name="그룹 39"/>
          <p:cNvGrpSpPr/>
          <p:nvPr/>
        </p:nvGrpSpPr>
        <p:grpSpPr>
          <a:xfrm>
            <a:off x="361950" y="1322141"/>
            <a:ext cx="9106050" cy="743069"/>
            <a:chOff x="361950" y="1220103"/>
            <a:chExt cx="9106050" cy="743069"/>
          </a:xfrm>
        </p:grpSpPr>
        <p:sp>
          <p:nvSpPr>
            <p:cNvPr id="41" name="직사각형 40">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Binary Search</a:t>
              </a:r>
            </a:p>
          </p:txBody>
        </p:sp>
        <p:sp>
          <p:nvSpPr>
            <p:cNvPr id="43" name="TextBox 42">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An algorithm for the binary search</a:t>
              </a:r>
            </a:p>
          </p:txBody>
        </p:sp>
      </p:grpSp>
    </p:spTree>
    <p:extLst>
      <p:ext uri="{BB962C8B-B14F-4D97-AF65-F5344CB8AC3E}">
        <p14:creationId xmlns:p14="http://schemas.microsoft.com/office/powerpoint/2010/main" val="112867912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602210" y="2956044"/>
            <a:ext cx="6122728" cy="2638169"/>
            <a:chOff x="1602210" y="2956044"/>
            <a:chExt cx="6122728" cy="2638169"/>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2254088" y="3979506"/>
              <a:ext cx="5470850" cy="354564"/>
              <a:chOff x="3060441" y="2873829"/>
              <a:chExt cx="5470850" cy="354564"/>
            </a:xfrm>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F5F1860C-ED6C-4CB8-86F7-DB0D16858BD8}"/>
                </a:ext>
              </a:extLst>
            </p:cNvPr>
            <p:cNvSpPr/>
            <p:nvPr/>
          </p:nvSpPr>
          <p:spPr>
            <a:xfrm>
              <a:off x="1602210" y="3979506"/>
              <a:ext cx="375424"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S:</a:t>
              </a:r>
              <a:endParaRPr lang="ko-KR" altLang="en-US" dirty="0">
                <a:solidFill>
                  <a:srgbClr val="193EB0"/>
                </a:solidFill>
                <a:latin typeface="SamsungOne 400" panose="020B0503030303020204" pitchFamily="34" charset="0"/>
              </a:endParaRPr>
            </a:p>
          </p:txBody>
        </p:sp>
        <p:grpSp>
          <p:nvGrpSpPr>
            <p:cNvPr id="29" name="그룹 28">
              <a:extLst>
                <a:ext uri="{FF2B5EF4-FFF2-40B4-BE49-F238E27FC236}">
                  <a16:creationId xmlns:a16="http://schemas.microsoft.com/office/drawing/2014/main" xmlns="" id="{E09E8ED3-290A-4913-8D01-AC290470FA2B}"/>
                </a:ext>
              </a:extLst>
            </p:cNvPr>
            <p:cNvGrpSpPr/>
            <p:nvPr/>
          </p:nvGrpSpPr>
          <p:grpSpPr>
            <a:xfrm>
              <a:off x="2254088" y="3604336"/>
              <a:ext cx="5470850" cy="354564"/>
              <a:chOff x="3060441" y="2873829"/>
              <a:chExt cx="5470850" cy="354564"/>
            </a:xfrm>
          </p:grpSpPr>
          <p:sp>
            <p:nvSpPr>
              <p:cNvPr id="30" name="직사각형 29">
                <a:extLst>
                  <a:ext uri="{FF2B5EF4-FFF2-40B4-BE49-F238E27FC236}">
                    <a16:creationId xmlns:a16="http://schemas.microsoft.com/office/drawing/2014/main" xmlns="" id="{88EB60AD-C3FF-4F2C-91D2-5B64DFAA1F18}"/>
                  </a:ext>
                </a:extLst>
              </p:cNvPr>
              <p:cNvSpPr/>
              <p:nvPr/>
            </p:nvSpPr>
            <p:spPr>
              <a:xfrm>
                <a:off x="306044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DA3EC45C-9100-4D16-A96F-B01C10612138}"/>
                  </a:ext>
                </a:extLst>
              </p:cNvPr>
              <p:cNvSpPr/>
              <p:nvPr/>
            </p:nvSpPr>
            <p:spPr>
              <a:xfrm>
                <a:off x="379133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2E7ACE36-4EA5-4A35-8DD8-DE38F62A785D}"/>
                  </a:ext>
                </a:extLst>
              </p:cNvPr>
              <p:cNvSpPr/>
              <p:nvPr/>
            </p:nvSpPr>
            <p:spPr>
              <a:xfrm>
                <a:off x="452223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62CBDAA4-FE8B-4BA6-9053-02C6671E5504}"/>
                  </a:ext>
                </a:extLst>
              </p:cNvPr>
              <p:cNvSpPr/>
              <p:nvPr/>
            </p:nvSpPr>
            <p:spPr>
              <a:xfrm>
                <a:off x="5253135"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273B8D6D-251A-4E3C-95D6-0FDC84593A14}"/>
                  </a:ext>
                </a:extLst>
              </p:cNvPr>
              <p:cNvSpPr/>
              <p:nvPr/>
            </p:nvSpPr>
            <p:spPr>
              <a:xfrm>
                <a:off x="5984033"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0C04929B-7C4F-43DB-9921-1A0C5890AE57}"/>
                  </a:ext>
                </a:extLst>
              </p:cNvPr>
              <p:cNvSpPr/>
              <p:nvPr/>
            </p:nvSpPr>
            <p:spPr>
              <a:xfrm>
                <a:off x="6714931"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05FA3D4E-9F30-478F-9AAC-9061E831999C}"/>
                  </a:ext>
                </a:extLst>
              </p:cNvPr>
              <p:cNvSpPr/>
              <p:nvPr/>
            </p:nvSpPr>
            <p:spPr>
              <a:xfrm>
                <a:off x="7445829"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37" name="직사각형 36">
                <a:extLst>
                  <a:ext uri="{FF2B5EF4-FFF2-40B4-BE49-F238E27FC236}">
                    <a16:creationId xmlns:a16="http://schemas.microsoft.com/office/drawing/2014/main" xmlns="" id="{29D70840-53BF-4F6F-90F3-020B1287CA57}"/>
                  </a:ext>
                </a:extLst>
              </p:cNvPr>
              <p:cNvSpPr/>
              <p:nvPr/>
            </p:nvSpPr>
            <p:spPr>
              <a:xfrm>
                <a:off x="8176727" y="287382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grpSp>
        <p:sp>
          <p:nvSpPr>
            <p:cNvPr id="49" name="직사각형 48">
              <a:extLst>
                <a:ext uri="{FF2B5EF4-FFF2-40B4-BE49-F238E27FC236}">
                  <a16:creationId xmlns:a16="http://schemas.microsoft.com/office/drawing/2014/main" xmlns="" id="{4B29173D-CB83-4190-9CB3-5C94A5123274}"/>
                </a:ext>
              </a:extLst>
            </p:cNvPr>
            <p:cNvSpPr/>
            <p:nvPr/>
          </p:nvSpPr>
          <p:spPr>
            <a:xfrm>
              <a:off x="1640682" y="5224881"/>
              <a:ext cx="298479"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x</a:t>
              </a:r>
              <a:endParaRPr lang="ko-KR" altLang="en-US" dirty="0">
                <a:solidFill>
                  <a:srgbClr val="193EB0"/>
                </a:solidFill>
                <a:latin typeface="SamsungOne 400" panose="020B0503030303020204" pitchFamily="34" charset="0"/>
              </a:endParaRPr>
            </a:p>
          </p:txBody>
        </p:sp>
        <p:sp>
          <p:nvSpPr>
            <p:cNvPr id="50" name="직사각형 49">
              <a:extLst>
                <a:ext uri="{FF2B5EF4-FFF2-40B4-BE49-F238E27FC236}">
                  <a16:creationId xmlns:a16="http://schemas.microsoft.com/office/drawing/2014/main" xmlns="" id="{20304F92-E862-45B2-A7B5-220576E6752A}"/>
                </a:ext>
              </a:extLst>
            </p:cNvPr>
            <p:cNvSpPr/>
            <p:nvPr/>
          </p:nvSpPr>
          <p:spPr>
            <a:xfrm>
              <a:off x="4469971" y="5239649"/>
              <a:ext cx="354564" cy="354564"/>
            </a:xfrm>
            <a:prstGeom prst="rect">
              <a:avLst/>
            </a:prstGeom>
            <a:solidFill>
              <a:schemeClr val="accent2">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46" name="직사각형 45">
              <a:extLst>
                <a:ext uri="{FF2B5EF4-FFF2-40B4-BE49-F238E27FC236}">
                  <a16:creationId xmlns:a16="http://schemas.microsoft.com/office/drawing/2014/main" xmlns="" id="{0ADBA03D-8964-41AF-A9AC-CBCDFE02C5C8}"/>
                </a:ext>
              </a:extLst>
            </p:cNvPr>
            <p:cNvSpPr/>
            <p:nvPr/>
          </p:nvSpPr>
          <p:spPr>
            <a:xfrm>
              <a:off x="4460033" y="2981889"/>
              <a:ext cx="341313"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FF0000"/>
                  </a:solidFill>
                  <a:latin typeface="SamsungOne 400" panose="020B0503030303020204" pitchFamily="34" charset="0"/>
                </a:rPr>
                <a:t>mid</a:t>
              </a:r>
              <a:endParaRPr lang="ko-KR" altLang="en-US" sz="1300" dirty="0">
                <a:solidFill>
                  <a:srgbClr val="FF0000"/>
                </a:solidFill>
                <a:latin typeface="SamsungOne 400" panose="020B0503030303020204" pitchFamily="34" charset="0"/>
              </a:endParaRPr>
            </a:p>
          </p:txBody>
        </p:sp>
        <p:cxnSp>
          <p:nvCxnSpPr>
            <p:cNvPr id="47" name="직선 연결선 46">
              <a:extLst>
                <a:ext uri="{FF2B5EF4-FFF2-40B4-BE49-F238E27FC236}">
                  <a16:creationId xmlns:a16="http://schemas.microsoft.com/office/drawing/2014/main" xmlns="" id="{DFB331E5-27AE-48A1-B9D0-18BD363529E8}"/>
                </a:ext>
              </a:extLst>
            </p:cNvPr>
            <p:cNvCxnSpPr>
              <a:cxnSpLocks/>
              <a:endCxn id="46" idx="2"/>
            </p:cNvCxnSpPr>
            <p:nvPr/>
          </p:nvCxnSpPr>
          <p:spPr>
            <a:xfrm flipV="1">
              <a:off x="4624065" y="3261884"/>
              <a:ext cx="6625" cy="338124"/>
            </a:xfrm>
            <a:prstGeom prst="line">
              <a:avLst/>
            </a:prstGeom>
            <a:ln w="19050">
              <a:headEnd type="arrow"/>
              <a:tailEnd type="none"/>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FEC8B54E-22FD-4A6F-AEE1-47E72853FC3A}"/>
                </a:ext>
              </a:extLst>
            </p:cNvPr>
            <p:cNvCxnSpPr>
              <a:cxnSpLocks/>
            </p:cNvCxnSpPr>
            <p:nvPr/>
          </p:nvCxnSpPr>
          <p:spPr>
            <a:xfrm flipH="1">
              <a:off x="4630690" y="4363606"/>
              <a:ext cx="6626" cy="876043"/>
            </a:xfrm>
            <a:prstGeom prst="line">
              <a:avLst/>
            </a:prstGeom>
            <a:ln w="19050">
              <a:headEnd type="arrow"/>
              <a:tailEnd type="arrow"/>
            </a:ln>
          </p:spPr>
          <p:style>
            <a:lnRef idx="1">
              <a:schemeClr val="accent1"/>
            </a:lnRef>
            <a:fillRef idx="0">
              <a:schemeClr val="accent1"/>
            </a:fillRef>
            <a:effectRef idx="0">
              <a:schemeClr val="accent1"/>
            </a:effectRef>
            <a:fontRef idx="minor">
              <a:schemeClr val="tx1"/>
            </a:fontRef>
          </p:style>
        </p:cxnSp>
        <p:sp>
          <p:nvSpPr>
            <p:cNvPr id="51" name="직사각형 50">
              <a:extLst>
                <a:ext uri="{FF2B5EF4-FFF2-40B4-BE49-F238E27FC236}">
                  <a16:creationId xmlns:a16="http://schemas.microsoft.com/office/drawing/2014/main" xmlns="" id="{4019A282-D2C5-48A3-8D56-EF1CE6CAB7F5}"/>
                </a:ext>
              </a:extLst>
            </p:cNvPr>
            <p:cNvSpPr/>
            <p:nvPr/>
          </p:nvSpPr>
          <p:spPr>
            <a:xfrm>
              <a:off x="4083700" y="4609577"/>
              <a:ext cx="516757" cy="369332"/>
            </a:xfrm>
            <a:prstGeom prst="rect">
              <a:avLst/>
            </a:prstGeom>
          </p:spPr>
          <p:txBody>
            <a:bodyPr wrap="square">
              <a:spAutoFit/>
            </a:bodyPr>
            <a:lstStyle/>
            <a:p>
              <a:pPr algn="ctr"/>
              <a:r>
                <a:rPr lang="en-US" altLang="ko-KR" dirty="0">
                  <a:solidFill>
                    <a:srgbClr val="193EB0"/>
                  </a:solidFill>
                  <a:latin typeface="SamsungOne 400" panose="020B0503030303020204" pitchFamily="34" charset="0"/>
                </a:rPr>
                <a:t>==</a:t>
              </a:r>
              <a:endParaRPr lang="ko-KR" altLang="en-US" dirty="0">
                <a:solidFill>
                  <a:srgbClr val="193EB0"/>
                </a:solidFill>
                <a:latin typeface="SamsungOne 400" panose="020B0503030303020204" pitchFamily="34" charset="0"/>
              </a:endParaRPr>
            </a:p>
          </p:txBody>
        </p:sp>
        <p:sp>
          <p:nvSpPr>
            <p:cNvPr id="43" name="직사각형 42">
              <a:extLst>
                <a:ext uri="{FF2B5EF4-FFF2-40B4-BE49-F238E27FC236}">
                  <a16:creationId xmlns:a16="http://schemas.microsoft.com/office/drawing/2014/main" xmlns="" id="{0ABCB024-8FC3-44D8-81F5-4967D040A5B3}"/>
                </a:ext>
              </a:extLst>
            </p:cNvPr>
            <p:cNvSpPr/>
            <p:nvPr/>
          </p:nvSpPr>
          <p:spPr>
            <a:xfrm>
              <a:off x="2267338" y="2956044"/>
              <a:ext cx="341313"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low</a:t>
              </a:r>
              <a:endParaRPr lang="ko-KR" altLang="en-US" sz="1300" dirty="0">
                <a:solidFill>
                  <a:srgbClr val="193EB0"/>
                </a:solidFill>
                <a:latin typeface="SamsungOne 400" panose="020B0503030303020204" pitchFamily="34" charset="0"/>
              </a:endParaRPr>
            </a:p>
          </p:txBody>
        </p:sp>
        <p:cxnSp>
          <p:nvCxnSpPr>
            <p:cNvPr id="44" name="직선 연결선 43">
              <a:extLst>
                <a:ext uri="{FF2B5EF4-FFF2-40B4-BE49-F238E27FC236}">
                  <a16:creationId xmlns:a16="http://schemas.microsoft.com/office/drawing/2014/main" xmlns="" id="{1A992231-C930-4CE8-9225-DD71CDFFCAFF}"/>
                </a:ext>
              </a:extLst>
            </p:cNvPr>
            <p:cNvCxnSpPr>
              <a:cxnSpLocks/>
              <a:endCxn id="43" idx="2"/>
            </p:cNvCxnSpPr>
            <p:nvPr/>
          </p:nvCxnSpPr>
          <p:spPr>
            <a:xfrm flipV="1">
              <a:off x="2431370" y="3236039"/>
              <a:ext cx="6625" cy="338124"/>
            </a:xfrm>
            <a:prstGeom prst="line">
              <a:avLst/>
            </a:prstGeom>
            <a:ln w="19050">
              <a:headEnd type="arrow"/>
              <a:tailEnd type="non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xmlns="" id="{1B2A90A6-C973-4C22-AE8D-448AAD259BBD}"/>
                </a:ext>
              </a:extLst>
            </p:cNvPr>
            <p:cNvSpPr/>
            <p:nvPr/>
          </p:nvSpPr>
          <p:spPr>
            <a:xfrm>
              <a:off x="7362664" y="2956044"/>
              <a:ext cx="341313" cy="27999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high</a:t>
              </a:r>
              <a:endParaRPr lang="ko-KR" altLang="en-US" sz="1300" dirty="0">
                <a:solidFill>
                  <a:srgbClr val="193EB0"/>
                </a:solidFill>
                <a:latin typeface="SamsungOne 400" panose="020B0503030303020204" pitchFamily="34" charset="0"/>
              </a:endParaRPr>
            </a:p>
          </p:txBody>
        </p:sp>
        <p:cxnSp>
          <p:nvCxnSpPr>
            <p:cNvPr id="53" name="직선 연결선 52">
              <a:extLst>
                <a:ext uri="{FF2B5EF4-FFF2-40B4-BE49-F238E27FC236}">
                  <a16:creationId xmlns:a16="http://schemas.microsoft.com/office/drawing/2014/main" xmlns="" id="{EB26DBED-DBB7-4F23-87DF-12B559CA0F16}"/>
                </a:ext>
              </a:extLst>
            </p:cNvPr>
            <p:cNvCxnSpPr>
              <a:cxnSpLocks/>
              <a:endCxn id="52" idx="2"/>
            </p:cNvCxnSpPr>
            <p:nvPr/>
          </p:nvCxnSpPr>
          <p:spPr>
            <a:xfrm flipV="1">
              <a:off x="7526696" y="3236039"/>
              <a:ext cx="6625" cy="338124"/>
            </a:xfrm>
            <a:prstGeom prst="line">
              <a:avLst/>
            </a:prstGeom>
            <a:ln w="19050">
              <a:headEnd type="arrow"/>
              <a:tailEnd type="none"/>
            </a:ln>
          </p:spPr>
          <p:style>
            <a:lnRef idx="1">
              <a:schemeClr val="accent1"/>
            </a:lnRef>
            <a:fillRef idx="0">
              <a:schemeClr val="accent1"/>
            </a:fillRef>
            <a:effectRef idx="0">
              <a:schemeClr val="accent1"/>
            </a:effectRef>
            <a:fontRef idx="minor">
              <a:schemeClr val="tx1"/>
            </a:fontRef>
          </p:style>
        </p:cxnSp>
      </p:grpSp>
      <p:sp>
        <p:nvSpPr>
          <p:cNvPr id="55" name="직사각형 5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6" name="직사각형 5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57" name="직사각형 56">
            <a:extLst>
              <a:ext uri="{FF2B5EF4-FFF2-40B4-BE49-F238E27FC236}">
                <a16:creationId xmlns:a16="http://schemas.microsoft.com/office/drawing/2014/main" xmlns="" id="{90EFA62F-9637-4E5A-AAB1-9E61461D75DD}"/>
              </a:ext>
            </a:extLst>
          </p:cNvPr>
          <p:cNvSpPr/>
          <p:nvPr/>
        </p:nvSpPr>
        <p:spPr>
          <a:xfrm>
            <a:off x="580388" y="2118234"/>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What would be the best-case in binary search? When you’re lucky to search the mid value in the S, only one comparison can be done to find the element.</a:t>
            </a:r>
          </a:p>
        </p:txBody>
      </p:sp>
      <p:grpSp>
        <p:nvGrpSpPr>
          <p:cNvPr id="38" name="그룹 37"/>
          <p:cNvGrpSpPr/>
          <p:nvPr/>
        </p:nvGrpSpPr>
        <p:grpSpPr>
          <a:xfrm>
            <a:off x="361950" y="1322141"/>
            <a:ext cx="9106050" cy="743069"/>
            <a:chOff x="361950" y="1220103"/>
            <a:chExt cx="9106050" cy="743069"/>
          </a:xfrm>
        </p:grpSpPr>
        <p:sp>
          <p:nvSpPr>
            <p:cNvPr id="40" name="직사각형 39">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Binary Search</a:t>
              </a:r>
            </a:p>
          </p:txBody>
        </p:sp>
        <p:sp>
          <p:nvSpPr>
            <p:cNvPr id="41" name="TextBox 40">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An algorithm for the binary search</a:t>
              </a:r>
            </a:p>
          </p:txBody>
        </p:sp>
      </p:grpSp>
    </p:spTree>
    <p:extLst>
      <p:ext uri="{BB962C8B-B14F-4D97-AF65-F5344CB8AC3E}">
        <p14:creationId xmlns:p14="http://schemas.microsoft.com/office/powerpoint/2010/main" val="131626995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783482" y="3048689"/>
            <a:ext cx="6961334" cy="3077657"/>
            <a:chOff x="783482" y="3048689"/>
            <a:chExt cx="6961334" cy="3077657"/>
          </a:xfrm>
        </p:grpSpPr>
        <p:grpSp>
          <p:nvGrpSpPr>
            <p:cNvPr id="22" name="그룹 21">
              <a:extLst>
                <a:ext uri="{FF2B5EF4-FFF2-40B4-BE49-F238E27FC236}">
                  <a16:creationId xmlns:a16="http://schemas.microsoft.com/office/drawing/2014/main" xmlns="" id="{BDEFB06F-8E00-4972-B056-3A453318E718}"/>
                </a:ext>
              </a:extLst>
            </p:cNvPr>
            <p:cNvGrpSpPr/>
            <p:nvPr/>
          </p:nvGrpSpPr>
          <p:grpSpPr>
            <a:xfrm>
              <a:off x="2273966" y="3098978"/>
              <a:ext cx="5470850" cy="354564"/>
              <a:chOff x="3060441" y="2873829"/>
              <a:chExt cx="5470850" cy="354564"/>
            </a:xfrm>
          </p:grpSpPr>
          <p:sp>
            <p:nvSpPr>
              <p:cNvPr id="7" name="직사각형 6">
                <a:extLst>
                  <a:ext uri="{FF2B5EF4-FFF2-40B4-BE49-F238E27FC236}">
                    <a16:creationId xmlns:a16="http://schemas.microsoft.com/office/drawing/2014/main" xmlns="" id="{A430F132-9CB7-4029-9C34-91515F99AA1E}"/>
                  </a:ext>
                </a:extLst>
              </p:cNvPr>
              <p:cNvSpPr/>
              <p:nvPr/>
            </p:nvSpPr>
            <p:spPr>
              <a:xfrm>
                <a:off x="306044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A6670D94-F58C-4AE6-9356-4F7B34C8EF19}"/>
                  </a:ext>
                </a:extLst>
              </p:cNvPr>
              <p:cNvSpPr/>
              <p:nvPr/>
            </p:nvSpPr>
            <p:spPr>
              <a:xfrm>
                <a:off x="379133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452D5DAF-BDBA-4B64-A006-E998CC3D52E4}"/>
                  </a:ext>
                </a:extLst>
              </p:cNvPr>
              <p:cNvSpPr/>
              <p:nvPr/>
            </p:nvSpPr>
            <p:spPr>
              <a:xfrm>
                <a:off x="452223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C5EFF87D-74AF-4229-A8D3-E09B40E04B23}"/>
                  </a:ext>
                </a:extLst>
              </p:cNvPr>
              <p:cNvSpPr/>
              <p:nvPr/>
            </p:nvSpPr>
            <p:spPr>
              <a:xfrm>
                <a:off x="5253135" y="2873829"/>
                <a:ext cx="354564" cy="354564"/>
              </a:xfrm>
              <a:prstGeom prst="rect">
                <a:avLst/>
              </a:prstGeom>
              <a:solidFill>
                <a:schemeClr val="accent5">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EED03C6A-FC70-4713-BAE6-A49BB6D36E5E}"/>
                  </a:ext>
                </a:extLst>
              </p:cNvPr>
              <p:cNvSpPr/>
              <p:nvPr/>
            </p:nvSpPr>
            <p:spPr>
              <a:xfrm>
                <a:off x="5984033"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A86AA446-3560-4260-9B93-97BD28A74286}"/>
                  </a:ext>
                </a:extLst>
              </p:cNvPr>
              <p:cNvSpPr/>
              <p:nvPr/>
            </p:nvSpPr>
            <p:spPr>
              <a:xfrm>
                <a:off x="6714931"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ADA47479-3768-49F7-9A36-0E803669A758}"/>
                  </a:ext>
                </a:extLst>
              </p:cNvPr>
              <p:cNvSpPr/>
              <p:nvPr/>
            </p:nvSpPr>
            <p:spPr>
              <a:xfrm>
                <a:off x="744582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B4CF465C-523B-40B2-9E2B-417D10B1E88B}"/>
                  </a:ext>
                </a:extLst>
              </p:cNvPr>
              <p:cNvSpPr/>
              <p:nvPr/>
            </p:nvSpPr>
            <p:spPr>
              <a:xfrm>
                <a:off x="817672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grpSp>
        <p:sp>
          <p:nvSpPr>
            <p:cNvPr id="49" name="직사각형 48">
              <a:extLst>
                <a:ext uri="{FF2B5EF4-FFF2-40B4-BE49-F238E27FC236}">
                  <a16:creationId xmlns:a16="http://schemas.microsoft.com/office/drawing/2014/main" xmlns="" id="{4B29173D-CB83-4190-9CB3-5C94A5123274}"/>
                </a:ext>
              </a:extLst>
            </p:cNvPr>
            <p:cNvSpPr/>
            <p:nvPr/>
          </p:nvSpPr>
          <p:spPr>
            <a:xfrm>
              <a:off x="783482" y="3048689"/>
              <a:ext cx="298479" cy="369332"/>
            </a:xfrm>
            <a:prstGeom prst="rect">
              <a:avLst/>
            </a:prstGeom>
          </p:spPr>
          <p:txBody>
            <a:bodyPr wrap="none">
              <a:spAutoFit/>
            </a:bodyPr>
            <a:lstStyle/>
            <a:p>
              <a:pPr algn="ctr"/>
              <a:r>
                <a:rPr lang="en-US" altLang="ko-KR" dirty="0">
                  <a:solidFill>
                    <a:srgbClr val="193EB0"/>
                  </a:solidFill>
                  <a:latin typeface="SamsungOne 400" panose="020B0503030303020204" pitchFamily="34" charset="0"/>
                </a:rPr>
                <a:t>x</a:t>
              </a:r>
              <a:endParaRPr lang="ko-KR" altLang="en-US" dirty="0">
                <a:solidFill>
                  <a:srgbClr val="193EB0"/>
                </a:solidFill>
                <a:latin typeface="SamsungOne 400" panose="020B0503030303020204" pitchFamily="34" charset="0"/>
              </a:endParaRPr>
            </a:p>
          </p:txBody>
        </p:sp>
        <p:sp>
          <p:nvSpPr>
            <p:cNvPr id="50" name="직사각형 49">
              <a:extLst>
                <a:ext uri="{FF2B5EF4-FFF2-40B4-BE49-F238E27FC236}">
                  <a16:creationId xmlns:a16="http://schemas.microsoft.com/office/drawing/2014/main" xmlns="" id="{20304F92-E862-45B2-A7B5-220576E6752A}"/>
                </a:ext>
              </a:extLst>
            </p:cNvPr>
            <p:cNvSpPr/>
            <p:nvPr/>
          </p:nvSpPr>
          <p:spPr>
            <a:xfrm>
              <a:off x="1124695" y="3063195"/>
              <a:ext cx="354564" cy="354564"/>
            </a:xfrm>
            <a:prstGeom prst="rect">
              <a:avLst/>
            </a:prstGeom>
            <a:solidFill>
              <a:schemeClr val="accent2">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77</a:t>
              </a:r>
              <a:endParaRPr lang="ko-KR" altLang="en-US" sz="1300" dirty="0">
                <a:solidFill>
                  <a:srgbClr val="193EB0"/>
                </a:solidFill>
                <a:latin typeface="SamsungOne 400" panose="020B0503030303020204" pitchFamily="34" charset="0"/>
              </a:endParaRPr>
            </a:p>
          </p:txBody>
        </p:sp>
        <p:grpSp>
          <p:nvGrpSpPr>
            <p:cNvPr id="38" name="그룹 37">
              <a:extLst>
                <a:ext uri="{FF2B5EF4-FFF2-40B4-BE49-F238E27FC236}">
                  <a16:creationId xmlns:a16="http://schemas.microsoft.com/office/drawing/2014/main" xmlns="" id="{ED093AB5-8A60-4A8B-836D-26CD31A24EE7}"/>
                </a:ext>
              </a:extLst>
            </p:cNvPr>
            <p:cNvGrpSpPr/>
            <p:nvPr/>
          </p:nvGrpSpPr>
          <p:grpSpPr>
            <a:xfrm>
              <a:off x="2273966" y="3767179"/>
              <a:ext cx="5470850" cy="354564"/>
              <a:chOff x="3060441" y="2873829"/>
              <a:chExt cx="5470850" cy="354564"/>
            </a:xfrm>
          </p:grpSpPr>
          <p:sp>
            <p:nvSpPr>
              <p:cNvPr id="45" name="직사각형 44">
                <a:extLst>
                  <a:ext uri="{FF2B5EF4-FFF2-40B4-BE49-F238E27FC236}">
                    <a16:creationId xmlns:a16="http://schemas.microsoft.com/office/drawing/2014/main" xmlns="" id="{6526C92B-3652-418C-A541-D13AE491664C}"/>
                  </a:ext>
                </a:extLst>
              </p:cNvPr>
              <p:cNvSpPr/>
              <p:nvPr/>
            </p:nvSpPr>
            <p:spPr>
              <a:xfrm>
                <a:off x="3060441"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54" name="직사각형 53">
                <a:extLst>
                  <a:ext uri="{FF2B5EF4-FFF2-40B4-BE49-F238E27FC236}">
                    <a16:creationId xmlns:a16="http://schemas.microsoft.com/office/drawing/2014/main" xmlns="" id="{07838EB5-FE63-4B87-B143-3DEBEC41D84F}"/>
                  </a:ext>
                </a:extLst>
              </p:cNvPr>
              <p:cNvSpPr/>
              <p:nvPr/>
            </p:nvSpPr>
            <p:spPr>
              <a:xfrm>
                <a:off x="3791339"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55" name="직사각형 54">
                <a:extLst>
                  <a:ext uri="{FF2B5EF4-FFF2-40B4-BE49-F238E27FC236}">
                    <a16:creationId xmlns:a16="http://schemas.microsoft.com/office/drawing/2014/main" xmlns="" id="{B13F1D78-959E-45F3-9540-162156C0FBFE}"/>
                  </a:ext>
                </a:extLst>
              </p:cNvPr>
              <p:cNvSpPr/>
              <p:nvPr/>
            </p:nvSpPr>
            <p:spPr>
              <a:xfrm>
                <a:off x="4522237"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56" name="직사각형 55">
                <a:extLst>
                  <a:ext uri="{FF2B5EF4-FFF2-40B4-BE49-F238E27FC236}">
                    <a16:creationId xmlns:a16="http://schemas.microsoft.com/office/drawing/2014/main" xmlns="" id="{5A2444B1-3E7E-4733-A9CB-2D6C6FE03704}"/>
                  </a:ext>
                </a:extLst>
              </p:cNvPr>
              <p:cNvSpPr/>
              <p:nvPr/>
            </p:nvSpPr>
            <p:spPr>
              <a:xfrm>
                <a:off x="5253135"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57" name="직사각형 56">
                <a:extLst>
                  <a:ext uri="{FF2B5EF4-FFF2-40B4-BE49-F238E27FC236}">
                    <a16:creationId xmlns:a16="http://schemas.microsoft.com/office/drawing/2014/main" xmlns="" id="{A612E218-34F0-457E-931D-8A38D3F2721B}"/>
                  </a:ext>
                </a:extLst>
              </p:cNvPr>
              <p:cNvSpPr/>
              <p:nvPr/>
            </p:nvSpPr>
            <p:spPr>
              <a:xfrm>
                <a:off x="5984033"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58" name="직사각형 57">
                <a:extLst>
                  <a:ext uri="{FF2B5EF4-FFF2-40B4-BE49-F238E27FC236}">
                    <a16:creationId xmlns:a16="http://schemas.microsoft.com/office/drawing/2014/main" xmlns="" id="{C6EED4B6-9871-4601-99B9-5B3D6BFEE4A7}"/>
                  </a:ext>
                </a:extLst>
              </p:cNvPr>
              <p:cNvSpPr/>
              <p:nvPr/>
            </p:nvSpPr>
            <p:spPr>
              <a:xfrm>
                <a:off x="6714931" y="2873829"/>
                <a:ext cx="354564" cy="354564"/>
              </a:xfrm>
              <a:prstGeom prst="rect">
                <a:avLst/>
              </a:prstGeom>
              <a:solidFill>
                <a:schemeClr val="accent1">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59" name="직사각형 58">
                <a:extLst>
                  <a:ext uri="{FF2B5EF4-FFF2-40B4-BE49-F238E27FC236}">
                    <a16:creationId xmlns:a16="http://schemas.microsoft.com/office/drawing/2014/main" xmlns="" id="{3563B0DB-57FC-49CF-AFF5-BBA525F9B902}"/>
                  </a:ext>
                </a:extLst>
              </p:cNvPr>
              <p:cNvSpPr/>
              <p:nvPr/>
            </p:nvSpPr>
            <p:spPr>
              <a:xfrm>
                <a:off x="7445829"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sp>
            <p:nvSpPr>
              <p:cNvPr id="60" name="직사각형 59">
                <a:extLst>
                  <a:ext uri="{FF2B5EF4-FFF2-40B4-BE49-F238E27FC236}">
                    <a16:creationId xmlns:a16="http://schemas.microsoft.com/office/drawing/2014/main" xmlns="" id="{A30130EA-B0F3-4852-BC52-6EF3C93E6D86}"/>
                  </a:ext>
                </a:extLst>
              </p:cNvPr>
              <p:cNvSpPr/>
              <p:nvPr/>
            </p:nvSpPr>
            <p:spPr>
              <a:xfrm>
                <a:off x="817672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grpSp>
        <p:grpSp>
          <p:nvGrpSpPr>
            <p:cNvPr id="61" name="그룹 60">
              <a:extLst>
                <a:ext uri="{FF2B5EF4-FFF2-40B4-BE49-F238E27FC236}">
                  <a16:creationId xmlns:a16="http://schemas.microsoft.com/office/drawing/2014/main" xmlns="" id="{F527C05A-8539-41A5-9F78-8AED191DDAEF}"/>
                </a:ext>
              </a:extLst>
            </p:cNvPr>
            <p:cNvGrpSpPr/>
            <p:nvPr/>
          </p:nvGrpSpPr>
          <p:grpSpPr>
            <a:xfrm>
              <a:off x="2273966" y="4435380"/>
              <a:ext cx="5470850" cy="354564"/>
              <a:chOff x="3060441" y="2873829"/>
              <a:chExt cx="5470850" cy="354564"/>
            </a:xfrm>
          </p:grpSpPr>
          <p:sp>
            <p:nvSpPr>
              <p:cNvPr id="62" name="직사각형 61">
                <a:extLst>
                  <a:ext uri="{FF2B5EF4-FFF2-40B4-BE49-F238E27FC236}">
                    <a16:creationId xmlns:a16="http://schemas.microsoft.com/office/drawing/2014/main" xmlns="" id="{551A5F34-A186-40C4-821F-BD0CA240695A}"/>
                  </a:ext>
                </a:extLst>
              </p:cNvPr>
              <p:cNvSpPr/>
              <p:nvPr/>
            </p:nvSpPr>
            <p:spPr>
              <a:xfrm>
                <a:off x="3060441"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63" name="직사각형 62">
                <a:extLst>
                  <a:ext uri="{FF2B5EF4-FFF2-40B4-BE49-F238E27FC236}">
                    <a16:creationId xmlns:a16="http://schemas.microsoft.com/office/drawing/2014/main" xmlns="" id="{8330E7FF-4D2C-4319-9B9F-2ACB9057A2F1}"/>
                  </a:ext>
                </a:extLst>
              </p:cNvPr>
              <p:cNvSpPr/>
              <p:nvPr/>
            </p:nvSpPr>
            <p:spPr>
              <a:xfrm>
                <a:off x="3791339"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64" name="직사각형 63">
                <a:extLst>
                  <a:ext uri="{FF2B5EF4-FFF2-40B4-BE49-F238E27FC236}">
                    <a16:creationId xmlns:a16="http://schemas.microsoft.com/office/drawing/2014/main" xmlns="" id="{471B321D-06B8-4C0F-9131-3A248A65CE97}"/>
                  </a:ext>
                </a:extLst>
              </p:cNvPr>
              <p:cNvSpPr/>
              <p:nvPr/>
            </p:nvSpPr>
            <p:spPr>
              <a:xfrm>
                <a:off x="4522237"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65" name="직사각형 64">
                <a:extLst>
                  <a:ext uri="{FF2B5EF4-FFF2-40B4-BE49-F238E27FC236}">
                    <a16:creationId xmlns:a16="http://schemas.microsoft.com/office/drawing/2014/main" xmlns="" id="{3B68B05C-E79F-4BA1-B2D1-C057DC6BAEEF}"/>
                  </a:ext>
                </a:extLst>
              </p:cNvPr>
              <p:cNvSpPr/>
              <p:nvPr/>
            </p:nvSpPr>
            <p:spPr>
              <a:xfrm>
                <a:off x="5253135"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66" name="직사각형 65">
                <a:extLst>
                  <a:ext uri="{FF2B5EF4-FFF2-40B4-BE49-F238E27FC236}">
                    <a16:creationId xmlns:a16="http://schemas.microsoft.com/office/drawing/2014/main" xmlns="" id="{88A01FC9-ABF5-4B10-BFD5-E7737B0AAA0B}"/>
                  </a:ext>
                </a:extLst>
              </p:cNvPr>
              <p:cNvSpPr/>
              <p:nvPr/>
            </p:nvSpPr>
            <p:spPr>
              <a:xfrm>
                <a:off x="5984033"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67" name="직사각형 66">
                <a:extLst>
                  <a:ext uri="{FF2B5EF4-FFF2-40B4-BE49-F238E27FC236}">
                    <a16:creationId xmlns:a16="http://schemas.microsoft.com/office/drawing/2014/main" xmlns="" id="{E3ABC44F-BF9D-4BD9-910B-51FA1FEAD12F}"/>
                  </a:ext>
                </a:extLst>
              </p:cNvPr>
              <p:cNvSpPr/>
              <p:nvPr/>
            </p:nvSpPr>
            <p:spPr>
              <a:xfrm>
                <a:off x="6714931"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68" name="직사각형 67">
                <a:extLst>
                  <a:ext uri="{FF2B5EF4-FFF2-40B4-BE49-F238E27FC236}">
                    <a16:creationId xmlns:a16="http://schemas.microsoft.com/office/drawing/2014/main" xmlns="" id="{02D4FE5F-C97D-49FA-A073-6AA25ACADAA1}"/>
                  </a:ext>
                </a:extLst>
              </p:cNvPr>
              <p:cNvSpPr/>
              <p:nvPr/>
            </p:nvSpPr>
            <p:spPr>
              <a:xfrm>
                <a:off x="7445829" y="2873829"/>
                <a:ext cx="354564" cy="354564"/>
              </a:xfrm>
              <a:prstGeom prst="rect">
                <a:avLst/>
              </a:prstGeom>
              <a:solidFill>
                <a:schemeClr val="accent1">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sp>
            <p:nvSpPr>
              <p:cNvPr id="69" name="직사각형 68">
                <a:extLst>
                  <a:ext uri="{FF2B5EF4-FFF2-40B4-BE49-F238E27FC236}">
                    <a16:creationId xmlns:a16="http://schemas.microsoft.com/office/drawing/2014/main" xmlns="" id="{B894B524-5C7B-46ED-BFB0-1C8A200A9059}"/>
                  </a:ext>
                </a:extLst>
              </p:cNvPr>
              <p:cNvSpPr/>
              <p:nvPr/>
            </p:nvSpPr>
            <p:spPr>
              <a:xfrm>
                <a:off x="8176727" y="2873829"/>
                <a:ext cx="354564" cy="354564"/>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grpSp>
        <p:grpSp>
          <p:nvGrpSpPr>
            <p:cNvPr id="70" name="그룹 69">
              <a:extLst>
                <a:ext uri="{FF2B5EF4-FFF2-40B4-BE49-F238E27FC236}">
                  <a16:creationId xmlns:a16="http://schemas.microsoft.com/office/drawing/2014/main" xmlns="" id="{C8E38618-3002-4A41-8534-885C0DA457A6}"/>
                </a:ext>
              </a:extLst>
            </p:cNvPr>
            <p:cNvGrpSpPr/>
            <p:nvPr/>
          </p:nvGrpSpPr>
          <p:grpSpPr>
            <a:xfrm>
              <a:off x="2273966" y="5103581"/>
              <a:ext cx="5470850" cy="354564"/>
              <a:chOff x="3060441" y="2873829"/>
              <a:chExt cx="5470850" cy="354564"/>
            </a:xfrm>
          </p:grpSpPr>
          <p:sp>
            <p:nvSpPr>
              <p:cNvPr id="71" name="직사각형 70">
                <a:extLst>
                  <a:ext uri="{FF2B5EF4-FFF2-40B4-BE49-F238E27FC236}">
                    <a16:creationId xmlns:a16="http://schemas.microsoft.com/office/drawing/2014/main" xmlns="" id="{72327007-9CAF-4628-80E9-32DCB816D721}"/>
                  </a:ext>
                </a:extLst>
              </p:cNvPr>
              <p:cNvSpPr/>
              <p:nvPr/>
            </p:nvSpPr>
            <p:spPr>
              <a:xfrm>
                <a:off x="3060441"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72" name="직사각형 71">
                <a:extLst>
                  <a:ext uri="{FF2B5EF4-FFF2-40B4-BE49-F238E27FC236}">
                    <a16:creationId xmlns:a16="http://schemas.microsoft.com/office/drawing/2014/main" xmlns="" id="{09DE2152-13CE-43E7-A9F0-8E0628824419}"/>
                  </a:ext>
                </a:extLst>
              </p:cNvPr>
              <p:cNvSpPr/>
              <p:nvPr/>
            </p:nvSpPr>
            <p:spPr>
              <a:xfrm>
                <a:off x="3791339"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73" name="직사각형 72">
                <a:extLst>
                  <a:ext uri="{FF2B5EF4-FFF2-40B4-BE49-F238E27FC236}">
                    <a16:creationId xmlns:a16="http://schemas.microsoft.com/office/drawing/2014/main" xmlns="" id="{A898AA30-07A3-4E6F-A084-3863ECE00B97}"/>
                  </a:ext>
                </a:extLst>
              </p:cNvPr>
              <p:cNvSpPr/>
              <p:nvPr/>
            </p:nvSpPr>
            <p:spPr>
              <a:xfrm>
                <a:off x="4522237"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74" name="직사각형 73">
                <a:extLst>
                  <a:ext uri="{FF2B5EF4-FFF2-40B4-BE49-F238E27FC236}">
                    <a16:creationId xmlns:a16="http://schemas.microsoft.com/office/drawing/2014/main" xmlns="" id="{A520F70E-6E7C-4137-89E2-D4910F1BCDD4}"/>
                  </a:ext>
                </a:extLst>
              </p:cNvPr>
              <p:cNvSpPr/>
              <p:nvPr/>
            </p:nvSpPr>
            <p:spPr>
              <a:xfrm>
                <a:off x="5253135"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75" name="직사각형 74">
                <a:extLst>
                  <a:ext uri="{FF2B5EF4-FFF2-40B4-BE49-F238E27FC236}">
                    <a16:creationId xmlns:a16="http://schemas.microsoft.com/office/drawing/2014/main" xmlns="" id="{E95A4AFA-3E01-4C83-BC1B-0BC2688F7B01}"/>
                  </a:ext>
                </a:extLst>
              </p:cNvPr>
              <p:cNvSpPr/>
              <p:nvPr/>
            </p:nvSpPr>
            <p:spPr>
              <a:xfrm>
                <a:off x="5984033"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76" name="직사각형 75">
                <a:extLst>
                  <a:ext uri="{FF2B5EF4-FFF2-40B4-BE49-F238E27FC236}">
                    <a16:creationId xmlns:a16="http://schemas.microsoft.com/office/drawing/2014/main" xmlns="" id="{13656437-4903-4D27-85E5-E2A4F34EB074}"/>
                  </a:ext>
                </a:extLst>
              </p:cNvPr>
              <p:cNvSpPr/>
              <p:nvPr/>
            </p:nvSpPr>
            <p:spPr>
              <a:xfrm>
                <a:off x="6714931"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77" name="직사각형 76">
                <a:extLst>
                  <a:ext uri="{FF2B5EF4-FFF2-40B4-BE49-F238E27FC236}">
                    <a16:creationId xmlns:a16="http://schemas.microsoft.com/office/drawing/2014/main" xmlns="" id="{535B9C8E-965A-4D8F-A8A4-356035494A70}"/>
                  </a:ext>
                </a:extLst>
              </p:cNvPr>
              <p:cNvSpPr/>
              <p:nvPr/>
            </p:nvSpPr>
            <p:spPr>
              <a:xfrm>
                <a:off x="7445829"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sp>
            <p:nvSpPr>
              <p:cNvPr id="78" name="직사각형 77">
                <a:extLst>
                  <a:ext uri="{FF2B5EF4-FFF2-40B4-BE49-F238E27FC236}">
                    <a16:creationId xmlns:a16="http://schemas.microsoft.com/office/drawing/2014/main" xmlns="" id="{E838C718-DB27-4040-B9E8-F18661C7260A}"/>
                  </a:ext>
                </a:extLst>
              </p:cNvPr>
              <p:cNvSpPr/>
              <p:nvPr/>
            </p:nvSpPr>
            <p:spPr>
              <a:xfrm>
                <a:off x="8176727" y="2873829"/>
                <a:ext cx="354564" cy="354564"/>
              </a:xfrm>
              <a:prstGeom prst="rect">
                <a:avLst/>
              </a:prstGeom>
              <a:solidFill>
                <a:schemeClr val="accent1">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grpSp>
        <p:grpSp>
          <p:nvGrpSpPr>
            <p:cNvPr id="79" name="그룹 78">
              <a:extLst>
                <a:ext uri="{FF2B5EF4-FFF2-40B4-BE49-F238E27FC236}">
                  <a16:creationId xmlns:a16="http://schemas.microsoft.com/office/drawing/2014/main" xmlns="" id="{89B4DD26-4AE9-409A-9246-1ED5AB9D95DF}"/>
                </a:ext>
              </a:extLst>
            </p:cNvPr>
            <p:cNvGrpSpPr/>
            <p:nvPr/>
          </p:nvGrpSpPr>
          <p:grpSpPr>
            <a:xfrm>
              <a:off x="2273966" y="5771782"/>
              <a:ext cx="5470850" cy="354564"/>
              <a:chOff x="3060441" y="2873829"/>
              <a:chExt cx="5470850" cy="354564"/>
            </a:xfrm>
          </p:grpSpPr>
          <p:sp>
            <p:nvSpPr>
              <p:cNvPr id="80" name="직사각형 79">
                <a:extLst>
                  <a:ext uri="{FF2B5EF4-FFF2-40B4-BE49-F238E27FC236}">
                    <a16:creationId xmlns:a16="http://schemas.microsoft.com/office/drawing/2014/main" xmlns="" id="{4BA738C6-0DE5-4AB0-85A4-9B4CF9A3CB89}"/>
                  </a:ext>
                </a:extLst>
              </p:cNvPr>
              <p:cNvSpPr/>
              <p:nvPr/>
            </p:nvSpPr>
            <p:spPr>
              <a:xfrm>
                <a:off x="3060441"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81" name="직사각형 80">
                <a:extLst>
                  <a:ext uri="{FF2B5EF4-FFF2-40B4-BE49-F238E27FC236}">
                    <a16:creationId xmlns:a16="http://schemas.microsoft.com/office/drawing/2014/main" xmlns="" id="{1588EA6E-38B0-4EFB-A38E-3F8EAA82E529}"/>
                  </a:ext>
                </a:extLst>
              </p:cNvPr>
              <p:cNvSpPr/>
              <p:nvPr/>
            </p:nvSpPr>
            <p:spPr>
              <a:xfrm>
                <a:off x="3791339"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82" name="직사각형 81">
                <a:extLst>
                  <a:ext uri="{FF2B5EF4-FFF2-40B4-BE49-F238E27FC236}">
                    <a16:creationId xmlns:a16="http://schemas.microsoft.com/office/drawing/2014/main" xmlns="" id="{80C7C1D1-2DC4-4EC6-B368-B98658C86659}"/>
                  </a:ext>
                </a:extLst>
              </p:cNvPr>
              <p:cNvSpPr/>
              <p:nvPr/>
            </p:nvSpPr>
            <p:spPr>
              <a:xfrm>
                <a:off x="4522237"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83" name="직사각형 82">
                <a:extLst>
                  <a:ext uri="{FF2B5EF4-FFF2-40B4-BE49-F238E27FC236}">
                    <a16:creationId xmlns:a16="http://schemas.microsoft.com/office/drawing/2014/main" xmlns="" id="{F291166D-84ED-404F-AAA5-1C9FE58C7ACA}"/>
                  </a:ext>
                </a:extLst>
              </p:cNvPr>
              <p:cNvSpPr/>
              <p:nvPr/>
            </p:nvSpPr>
            <p:spPr>
              <a:xfrm>
                <a:off x="5253135"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84" name="직사각형 83">
                <a:extLst>
                  <a:ext uri="{FF2B5EF4-FFF2-40B4-BE49-F238E27FC236}">
                    <a16:creationId xmlns:a16="http://schemas.microsoft.com/office/drawing/2014/main" xmlns="" id="{6E3CC08B-6D17-47A5-9838-5E90DDE4D5D6}"/>
                  </a:ext>
                </a:extLst>
              </p:cNvPr>
              <p:cNvSpPr/>
              <p:nvPr/>
            </p:nvSpPr>
            <p:spPr>
              <a:xfrm>
                <a:off x="5984033"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85" name="직사각형 84">
                <a:extLst>
                  <a:ext uri="{FF2B5EF4-FFF2-40B4-BE49-F238E27FC236}">
                    <a16:creationId xmlns:a16="http://schemas.microsoft.com/office/drawing/2014/main" xmlns="" id="{8898809F-7D7A-4835-A3C6-5800766CE343}"/>
                  </a:ext>
                </a:extLst>
              </p:cNvPr>
              <p:cNvSpPr/>
              <p:nvPr/>
            </p:nvSpPr>
            <p:spPr>
              <a:xfrm>
                <a:off x="6714931"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86" name="직사각형 85">
                <a:extLst>
                  <a:ext uri="{FF2B5EF4-FFF2-40B4-BE49-F238E27FC236}">
                    <a16:creationId xmlns:a16="http://schemas.microsoft.com/office/drawing/2014/main" xmlns="" id="{3898D206-2443-4C8B-A20C-4DDB3A985539}"/>
                  </a:ext>
                </a:extLst>
              </p:cNvPr>
              <p:cNvSpPr/>
              <p:nvPr/>
            </p:nvSpPr>
            <p:spPr>
              <a:xfrm>
                <a:off x="7445829"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sp>
            <p:nvSpPr>
              <p:cNvPr id="87" name="직사각형 86">
                <a:extLst>
                  <a:ext uri="{FF2B5EF4-FFF2-40B4-BE49-F238E27FC236}">
                    <a16:creationId xmlns:a16="http://schemas.microsoft.com/office/drawing/2014/main" xmlns="" id="{4292EEBB-CC26-486A-AC4B-7F2A074E67F2}"/>
                  </a:ext>
                </a:extLst>
              </p:cNvPr>
              <p:cNvSpPr/>
              <p:nvPr/>
            </p:nvSpPr>
            <p:spPr>
              <a:xfrm>
                <a:off x="8176727" y="2873829"/>
                <a:ext cx="354564" cy="354564"/>
              </a:xfrm>
              <a:prstGeom prst="rect">
                <a:avLst/>
              </a:prstGeom>
              <a:solidFill>
                <a:schemeClr val="bg1">
                  <a:lumMod val="65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grpSp>
      </p:grpSp>
      <p:sp>
        <p:nvSpPr>
          <p:cNvPr id="95" name="직사각형 9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96" name="직사각형 9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97" name="직사각형 96">
            <a:extLst>
              <a:ext uri="{FF2B5EF4-FFF2-40B4-BE49-F238E27FC236}">
                <a16:creationId xmlns:a16="http://schemas.microsoft.com/office/drawing/2014/main" xmlns="" id="{90EFA62F-9637-4E5A-AAB1-9E61461D75DD}"/>
              </a:ext>
            </a:extLst>
          </p:cNvPr>
          <p:cNvSpPr/>
          <p:nvPr/>
        </p:nvSpPr>
        <p:spPr>
          <a:xfrm>
            <a:off x="580388" y="2118234"/>
            <a:ext cx="8887612" cy="72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What would be the worst-case in binary search? Similar to sequential search, highest number of comparison must be done to search for an element that does not exist in S.</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In the following example, a total of 4 comparison operations should be done to search for 77.</a:t>
            </a:r>
          </a:p>
        </p:txBody>
      </p:sp>
      <p:grpSp>
        <p:nvGrpSpPr>
          <p:cNvPr id="88" name="그룹 87"/>
          <p:cNvGrpSpPr/>
          <p:nvPr/>
        </p:nvGrpSpPr>
        <p:grpSpPr>
          <a:xfrm>
            <a:off x="361950" y="1322141"/>
            <a:ext cx="9106050" cy="743069"/>
            <a:chOff x="361950" y="1220103"/>
            <a:chExt cx="9106050" cy="743069"/>
          </a:xfrm>
        </p:grpSpPr>
        <p:sp>
          <p:nvSpPr>
            <p:cNvPr id="89" name="직사각형 8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Binary Search</a:t>
              </a:r>
            </a:p>
          </p:txBody>
        </p:sp>
        <p:sp>
          <p:nvSpPr>
            <p:cNvPr id="90" name="TextBox 89">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An algorithm for the binary search</a:t>
              </a:r>
            </a:p>
          </p:txBody>
        </p:sp>
      </p:grpSp>
    </p:spTree>
    <p:extLst>
      <p:ext uri="{BB962C8B-B14F-4D97-AF65-F5344CB8AC3E}">
        <p14:creationId xmlns:p14="http://schemas.microsoft.com/office/powerpoint/2010/main" val="339851460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xmlns="" id="{6B393D32-1DF0-45C7-979B-8B092A45BCF3}"/>
              </a:ext>
            </a:extLst>
          </p:cNvPr>
          <p:cNvPicPr>
            <a:picLocks noChangeAspect="1"/>
          </p:cNvPicPr>
          <p:nvPr/>
        </p:nvPicPr>
        <p:blipFill>
          <a:blip r:embed="rId2"/>
          <a:stretch>
            <a:fillRect/>
          </a:stretch>
        </p:blipFill>
        <p:spPr>
          <a:xfrm>
            <a:off x="645965" y="2602537"/>
            <a:ext cx="8640000" cy="2200403"/>
          </a:xfrm>
          <a:prstGeom prst="rect">
            <a:avLst/>
          </a:prstGeom>
        </p:spPr>
      </p:pic>
      <p:sp>
        <p:nvSpPr>
          <p:cNvPr id="23" name="직사각형 2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4" name="직사각형 2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grpSp>
        <p:nvGrpSpPr>
          <p:cNvPr id="26" name="그룹 25">
            <a:extLst>
              <a:ext uri="{FF2B5EF4-FFF2-40B4-BE49-F238E27FC236}">
                <a16:creationId xmlns:a16="http://schemas.microsoft.com/office/drawing/2014/main" xmlns="" id="{A9DB7DD0-AA7A-4B07-8996-7FC36E5F9099}"/>
              </a:ext>
            </a:extLst>
          </p:cNvPr>
          <p:cNvGrpSpPr/>
          <p:nvPr/>
        </p:nvGrpSpPr>
        <p:grpSpPr>
          <a:xfrm>
            <a:off x="667021" y="4879754"/>
            <a:ext cx="8597052" cy="1239163"/>
            <a:chOff x="676852" y="3081411"/>
            <a:chExt cx="8597052" cy="1239163"/>
          </a:xfrm>
        </p:grpSpPr>
        <p:sp>
          <p:nvSpPr>
            <p:cNvPr id="27"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2391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8"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a:t>
              </a:r>
            </a:p>
          </p:txBody>
        </p:sp>
        <p:sp>
          <p:nvSpPr>
            <p:cNvPr id="30" name="TextBox 21">
              <a:extLst>
                <a:ext uri="{FF2B5EF4-FFF2-40B4-BE49-F238E27FC236}">
                  <a16:creationId xmlns:a16="http://schemas.microsoft.com/office/drawing/2014/main" xmlns="" id="{56521AD1-2372-4709-9497-BC4191E7C8E0}"/>
                </a:ext>
              </a:extLst>
            </p:cNvPr>
            <p:cNvSpPr txBox="1"/>
            <p:nvPr/>
          </p:nvSpPr>
          <p:spPr>
            <a:xfrm>
              <a:off x="1005575" y="3518806"/>
              <a:ext cx="8065129" cy="677108"/>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’low’ and ‘high’ are initialized as the first and last element of the </a:t>
              </a:r>
              <a:r>
                <a:rPr lang="en-US" altLang="ko-KR" sz="1300" dirty="0" err="1">
                  <a:solidFill>
                    <a:prstClr val="black">
                      <a:lumMod val="85000"/>
                      <a:lumOff val="15000"/>
                    </a:prstClr>
                  </a:solidFill>
                  <a:latin typeface="SamsungOne 400" panose="020B0503030303020204" pitchFamily="34" charset="0"/>
                  <a:cs typeface="+mn-cs"/>
                </a:rPr>
                <a:t>nums</a:t>
              </a:r>
              <a:r>
                <a:rPr lang="en-US" altLang="ko-KR" sz="1300" dirty="0">
                  <a:solidFill>
                    <a:prstClr val="black">
                      <a:lumMod val="85000"/>
                      <a:lumOff val="15000"/>
                    </a:prstClr>
                  </a:solidFill>
                  <a:latin typeface="SamsungOne 400" panose="020B0503030303020204" pitchFamily="34" charset="0"/>
                  <a:cs typeface="+mn-cs"/>
                </a:rPr>
                <a:t>, respectively. </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In the start part of the binary search, entire numbs is the search space. Thus, the search space is</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[0, </a:t>
              </a:r>
              <a:r>
                <a:rPr lang="en-US" altLang="ko-KR" sz="1300" dirty="0" err="1">
                  <a:solidFill>
                    <a:prstClr val="black">
                      <a:lumMod val="85000"/>
                      <a:lumOff val="15000"/>
                    </a:prstClr>
                  </a:solidFill>
                  <a:latin typeface="SamsungOne 400" panose="020B0503030303020204" pitchFamily="34" charset="0"/>
                </a:rPr>
                <a:t>len</a:t>
              </a:r>
              <a:r>
                <a:rPr lang="en-US" altLang="ko-KR" sz="1300" dirty="0">
                  <a:solidFill>
                    <a:prstClr val="black">
                      <a:lumMod val="85000"/>
                      <a:lumOff val="15000"/>
                    </a:prstClr>
                  </a:solidFill>
                  <a:latin typeface="SamsungOne 400" panose="020B0503030303020204" pitchFamily="34" charset="0"/>
                </a:rPr>
                <a:t>(</a:t>
              </a:r>
              <a:r>
                <a:rPr lang="en-US" altLang="ko-KR" sz="1300" dirty="0" err="1">
                  <a:solidFill>
                    <a:prstClr val="black">
                      <a:lumMod val="85000"/>
                      <a:lumOff val="15000"/>
                    </a:prstClr>
                  </a:solidFill>
                  <a:latin typeface="SamsungOne 400" panose="020B0503030303020204" pitchFamily="34" charset="0"/>
                </a:rPr>
                <a:t>nums</a:t>
              </a:r>
              <a:r>
                <a:rPr lang="en-US" altLang="ko-KR" sz="1300" dirty="0">
                  <a:solidFill>
                    <a:prstClr val="black">
                      <a:lumMod val="85000"/>
                      <a:lumOff val="15000"/>
                    </a:prstClr>
                  </a:solidFill>
                  <a:latin typeface="SamsungOne 400" panose="020B0503030303020204" pitchFamily="34" charset="0"/>
                </a:rPr>
                <a:t>)-1].</a:t>
              </a:r>
              <a:endParaRPr lang="en-US" altLang="ko-KR" sz="1300" dirty="0">
                <a:solidFill>
                  <a:prstClr val="black">
                    <a:lumMod val="85000"/>
                    <a:lumOff val="15000"/>
                  </a:prstClr>
                </a:solidFill>
                <a:latin typeface="SamsungOne 400" panose="020B0503030303020204" pitchFamily="34" charset="0"/>
                <a:cs typeface="+mn-cs"/>
              </a:endParaRPr>
            </a:p>
          </p:txBody>
        </p:sp>
      </p:grpSp>
      <p:grpSp>
        <p:nvGrpSpPr>
          <p:cNvPr id="13" name="그룹 12"/>
          <p:cNvGrpSpPr/>
          <p:nvPr/>
        </p:nvGrpSpPr>
        <p:grpSpPr>
          <a:xfrm>
            <a:off x="361950" y="1322141"/>
            <a:ext cx="9106050" cy="743069"/>
            <a:chOff x="361950" y="1220103"/>
            <a:chExt cx="9106050" cy="743069"/>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Binary Search</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1.3. Implementation and coding</a:t>
              </a:r>
            </a:p>
          </p:txBody>
        </p:sp>
      </p:grpSp>
      <p:sp>
        <p:nvSpPr>
          <p:cNvPr id="16" name="직사각형 15">
            <a:extLst>
              <a:ext uri="{FF2B5EF4-FFF2-40B4-BE49-F238E27FC236}">
                <a16:creationId xmlns:a16="http://schemas.microsoft.com/office/drawing/2014/main" xmlns="" id="{90EFA62F-9637-4E5A-AAB1-9E61461D75DD}"/>
              </a:ext>
            </a:extLst>
          </p:cNvPr>
          <p:cNvSpPr/>
          <p:nvPr/>
        </p:nvSpPr>
        <p:spPr>
          <a:xfrm>
            <a:off x="580388" y="2118234"/>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binary search algorithm can be implemented as follows. Receive ‘</a:t>
            </a:r>
            <a:r>
              <a:rPr lang="en-US" altLang="ko-KR" sz="1300" dirty="0" err="1">
                <a:solidFill>
                  <a:schemeClr val="tx1"/>
                </a:solidFill>
                <a:latin typeface="SamsungOne 400" panose="020B0503030303020204" pitchFamily="34" charset="0"/>
                <a:ea typeface="SamsungOne 400" panose="020B0503030303020204" pitchFamily="34" charset="0"/>
              </a:rPr>
              <a:t>nums</a:t>
            </a:r>
            <a:r>
              <a:rPr lang="en-US" altLang="ko-KR" sz="1300" dirty="0">
                <a:solidFill>
                  <a:schemeClr val="tx1"/>
                </a:solidFill>
                <a:latin typeface="SamsungOne 400" panose="020B0503030303020204" pitchFamily="34" charset="0"/>
                <a:ea typeface="SamsungOne 400" panose="020B0503030303020204" pitchFamily="34" charset="0"/>
              </a:rPr>
              <a:t>’ and x as input to set the entire </a:t>
            </a:r>
            <a:r>
              <a:rPr lang="en-US" altLang="ko-KR" sz="1300" dirty="0" err="1">
                <a:solidFill>
                  <a:schemeClr val="tx1"/>
                </a:solidFill>
                <a:latin typeface="SamsungOne 400" panose="020B0503030303020204" pitchFamily="34" charset="0"/>
                <a:ea typeface="SamsungOne 400" panose="020B0503030303020204" pitchFamily="34" charset="0"/>
              </a:rPr>
              <a:t>nums</a:t>
            </a:r>
            <a:r>
              <a:rPr lang="en-US" altLang="ko-KR" sz="1300" dirty="0">
                <a:solidFill>
                  <a:schemeClr val="tx1"/>
                </a:solidFill>
                <a:latin typeface="SamsungOne 400" panose="020B0503030303020204" pitchFamily="34" charset="0"/>
                <a:ea typeface="SamsungOne 400" panose="020B0503030303020204" pitchFamily="34" charset="0"/>
              </a:rPr>
              <a:t> as search space. </a:t>
            </a:r>
          </a:p>
        </p:txBody>
      </p:sp>
    </p:spTree>
    <p:extLst>
      <p:ext uri="{BB962C8B-B14F-4D97-AF65-F5344CB8AC3E}">
        <p14:creationId xmlns:p14="http://schemas.microsoft.com/office/powerpoint/2010/main" val="4157449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pic>
        <p:nvPicPr>
          <p:cNvPr id="24" name="그림 23">
            <a:extLst>
              <a:ext uri="{FF2B5EF4-FFF2-40B4-BE49-F238E27FC236}">
                <a16:creationId xmlns:a16="http://schemas.microsoft.com/office/drawing/2014/main" xmlns="" id="{6B393D32-1DF0-45C7-979B-8B092A45BCF3}"/>
              </a:ext>
            </a:extLst>
          </p:cNvPr>
          <p:cNvPicPr>
            <a:picLocks noChangeAspect="1"/>
          </p:cNvPicPr>
          <p:nvPr/>
        </p:nvPicPr>
        <p:blipFill>
          <a:blip r:embed="rId2"/>
          <a:stretch>
            <a:fillRect/>
          </a:stretch>
        </p:blipFill>
        <p:spPr>
          <a:xfrm>
            <a:off x="645965" y="2570541"/>
            <a:ext cx="8640000" cy="2200403"/>
          </a:xfrm>
          <a:prstGeom prst="rect">
            <a:avLst/>
          </a:prstGeom>
        </p:spPr>
      </p:pic>
      <p:grpSp>
        <p:nvGrpSpPr>
          <p:cNvPr id="25" name="그룹 24">
            <a:extLst>
              <a:ext uri="{FF2B5EF4-FFF2-40B4-BE49-F238E27FC236}">
                <a16:creationId xmlns:a16="http://schemas.microsoft.com/office/drawing/2014/main" xmlns="" id="{A9DB7DD0-AA7A-4B07-8996-7FC36E5F9099}"/>
              </a:ext>
            </a:extLst>
          </p:cNvPr>
          <p:cNvGrpSpPr/>
          <p:nvPr/>
        </p:nvGrpSpPr>
        <p:grpSpPr>
          <a:xfrm>
            <a:off x="676257" y="4828544"/>
            <a:ext cx="8698654" cy="1427876"/>
            <a:chOff x="676852" y="3081411"/>
            <a:chExt cx="8698654" cy="1427876"/>
          </a:xfrm>
        </p:grpSpPr>
        <p:sp>
          <p:nvSpPr>
            <p:cNvPr id="26"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42787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7"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3-10</a:t>
              </a:r>
            </a:p>
          </p:txBody>
        </p:sp>
        <p:sp>
          <p:nvSpPr>
            <p:cNvPr id="29" name="TextBox 21">
              <a:extLst>
                <a:ext uri="{FF2B5EF4-FFF2-40B4-BE49-F238E27FC236}">
                  <a16:creationId xmlns:a16="http://schemas.microsoft.com/office/drawing/2014/main" xmlns="" id="{56521AD1-2372-4709-9497-BC4191E7C8E0}"/>
                </a:ext>
              </a:extLst>
            </p:cNvPr>
            <p:cNvSpPr txBox="1"/>
            <p:nvPr/>
          </p:nvSpPr>
          <p:spPr>
            <a:xfrm>
              <a:off x="1009358" y="3520785"/>
              <a:ext cx="8366148" cy="892552"/>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4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cs typeface="+mn-cs"/>
                </a:rPr>
                <a:t>The mid value is calculated as</a:t>
              </a:r>
              <a:r>
                <a:rPr lang="ko-KR" altLang="en-US" sz="1200" dirty="0">
                  <a:solidFill>
                    <a:prstClr val="black">
                      <a:lumMod val="85000"/>
                      <a:lumOff val="15000"/>
                    </a:prstClr>
                  </a:solidFill>
                  <a:latin typeface="SamsungOne 400" panose="020B0503030303020204" pitchFamily="34" charset="0"/>
                  <a:cs typeface="+mn-cs"/>
                </a:rPr>
                <a:t> </a:t>
              </a:r>
              <a:r>
                <a:rPr lang="en-US" altLang="ko-KR" sz="1200" dirty="0">
                  <a:solidFill>
                    <a:prstClr val="black">
                      <a:lumMod val="85000"/>
                      <a:lumOff val="15000"/>
                    </a:prstClr>
                  </a:solidFill>
                  <a:latin typeface="SamsungOne 400" panose="020B0503030303020204" pitchFamily="34" charset="0"/>
                  <a:cs typeface="+mn-cs"/>
                </a:rPr>
                <a:t>(low + high) // 2. Here, the // operator returns the quotient of division. </a:t>
              </a:r>
            </a:p>
            <a:p>
              <a:pPr marL="176213" indent="-176213" latinLnBrk="0">
                <a:spcAft>
                  <a:spcPts val="4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cs typeface="+mn-cs"/>
                </a:rPr>
                <a:t>If the </a:t>
              </a:r>
              <a:r>
                <a:rPr lang="en-US" altLang="ko-KR" sz="1200" dirty="0" err="1">
                  <a:solidFill>
                    <a:prstClr val="black">
                      <a:lumMod val="85000"/>
                      <a:lumOff val="15000"/>
                    </a:prstClr>
                  </a:solidFill>
                  <a:latin typeface="SamsungOne 400" panose="020B0503030303020204" pitchFamily="34" charset="0"/>
                  <a:cs typeface="+mn-cs"/>
                </a:rPr>
                <a:t>nums</a:t>
              </a:r>
              <a:r>
                <a:rPr lang="en-US" altLang="ko-KR" sz="1200" dirty="0">
                  <a:solidFill>
                    <a:prstClr val="black">
                      <a:lumMod val="85000"/>
                      <a:lumOff val="15000"/>
                    </a:prstClr>
                  </a:solidFill>
                  <a:latin typeface="SamsungOne 400" panose="020B0503030303020204" pitchFamily="34" charset="0"/>
                  <a:cs typeface="+mn-cs"/>
                </a:rPr>
                <a:t>[mid] value is the same as</a:t>
              </a:r>
              <a:r>
                <a:rPr lang="ko-KR" altLang="en-US" sz="1200" dirty="0">
                  <a:solidFill>
                    <a:prstClr val="black">
                      <a:lumMod val="85000"/>
                      <a:lumOff val="15000"/>
                    </a:prstClr>
                  </a:solidFill>
                  <a:latin typeface="SamsungOne 400" panose="020B0503030303020204" pitchFamily="34" charset="0"/>
                  <a:cs typeface="+mn-cs"/>
                </a:rPr>
                <a:t> </a:t>
              </a:r>
              <a:r>
                <a:rPr lang="en-US" altLang="ko-KR" sz="1200" dirty="0">
                  <a:solidFill>
                    <a:prstClr val="black">
                      <a:lumMod val="85000"/>
                      <a:lumOff val="15000"/>
                    </a:prstClr>
                  </a:solidFill>
                  <a:latin typeface="SamsungOne 400" panose="020B0503030303020204" pitchFamily="34" charset="0"/>
                  <a:cs typeface="+mn-cs"/>
                </a:rPr>
                <a:t>x, the search is successful so return the mid.</a:t>
              </a:r>
            </a:p>
            <a:p>
              <a:pPr marL="176213" indent="-176213" latinLnBrk="0">
                <a:spcAft>
                  <a:spcPts val="4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cs typeface="+mn-cs"/>
                </a:rPr>
                <a:t>If the </a:t>
              </a:r>
              <a:r>
                <a:rPr lang="en-US" altLang="ko-KR" sz="1200" dirty="0" err="1">
                  <a:solidFill>
                    <a:prstClr val="black">
                      <a:lumMod val="85000"/>
                      <a:lumOff val="15000"/>
                    </a:prstClr>
                  </a:solidFill>
                  <a:latin typeface="SamsungOne 400" panose="020B0503030303020204" pitchFamily="34" charset="0"/>
                  <a:cs typeface="+mn-cs"/>
                </a:rPr>
                <a:t>nums</a:t>
              </a:r>
              <a:r>
                <a:rPr lang="en-US" altLang="ko-KR" sz="1200" dirty="0">
                  <a:solidFill>
                    <a:prstClr val="black">
                      <a:lumMod val="85000"/>
                      <a:lumOff val="15000"/>
                    </a:prstClr>
                  </a:solidFill>
                  <a:latin typeface="SamsungOne 400" panose="020B0503030303020204" pitchFamily="34" charset="0"/>
                  <a:cs typeface="+mn-cs"/>
                </a:rPr>
                <a:t>[mid] value is larger than x, change ‘high’ to mid-1, and if it is smaller than x, change ‘low’ to mid+1. </a:t>
              </a:r>
            </a:p>
            <a:p>
              <a:pPr marL="176213" indent="-176213" latinLnBrk="0">
                <a:spcAft>
                  <a:spcPts val="4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cs typeface="+mn-cs"/>
                </a:rPr>
                <a:t>If the low or</a:t>
              </a:r>
              <a:r>
                <a:rPr lang="ko-KR" altLang="en-US" sz="1200" dirty="0">
                  <a:solidFill>
                    <a:prstClr val="black">
                      <a:lumMod val="85000"/>
                      <a:lumOff val="15000"/>
                    </a:prstClr>
                  </a:solidFill>
                  <a:latin typeface="SamsungOne 400" panose="020B0503030303020204" pitchFamily="34" charset="0"/>
                  <a:cs typeface="+mn-cs"/>
                </a:rPr>
                <a:t> </a:t>
              </a:r>
              <a:r>
                <a:rPr lang="en-US" altLang="ko-KR" sz="1200" dirty="0">
                  <a:solidFill>
                    <a:prstClr val="black">
                      <a:lumMod val="85000"/>
                      <a:lumOff val="15000"/>
                    </a:prstClr>
                  </a:solidFill>
                  <a:latin typeface="SamsungOne 400" panose="020B0503030303020204" pitchFamily="34" charset="0"/>
                  <a:cs typeface="+mn-cs"/>
                </a:rPr>
                <a:t>high value changes to</a:t>
              </a:r>
              <a:r>
                <a:rPr lang="ko-KR" altLang="en-US" sz="1200" dirty="0">
                  <a:solidFill>
                    <a:prstClr val="black">
                      <a:lumMod val="85000"/>
                      <a:lumOff val="15000"/>
                    </a:prstClr>
                  </a:solidFill>
                  <a:latin typeface="SamsungOne 400" panose="020B0503030303020204" pitchFamily="34" charset="0"/>
                  <a:cs typeface="+mn-cs"/>
                </a:rPr>
                <a:t> </a:t>
              </a:r>
              <a:r>
                <a:rPr lang="en-US" altLang="ko-KR" sz="1200" dirty="0">
                  <a:solidFill>
                    <a:prstClr val="black">
                      <a:lumMod val="85000"/>
                      <a:lumOff val="15000"/>
                    </a:prstClr>
                  </a:solidFill>
                  <a:latin typeface="SamsungOne 400" panose="020B0503030303020204" pitchFamily="34" charset="0"/>
                  <a:cs typeface="+mn-cs"/>
                </a:rPr>
                <a:t>mid + 1  or mid – 1 , then the search space halves. </a:t>
              </a:r>
            </a:p>
          </p:txBody>
        </p:sp>
      </p:grpSp>
      <p:grpSp>
        <p:nvGrpSpPr>
          <p:cNvPr id="13" name="그룹 12"/>
          <p:cNvGrpSpPr/>
          <p:nvPr/>
        </p:nvGrpSpPr>
        <p:grpSpPr>
          <a:xfrm>
            <a:off x="361950" y="1322141"/>
            <a:ext cx="9106050" cy="743069"/>
            <a:chOff x="361950" y="1220103"/>
            <a:chExt cx="9106050" cy="743069"/>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Binary Search</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1.3. Implementation and coding</a:t>
              </a:r>
            </a:p>
          </p:txBody>
        </p:sp>
      </p:grpSp>
      <p:sp>
        <p:nvSpPr>
          <p:cNvPr id="16" name="직사각형 15">
            <a:extLst>
              <a:ext uri="{FF2B5EF4-FFF2-40B4-BE49-F238E27FC236}">
                <a16:creationId xmlns:a16="http://schemas.microsoft.com/office/drawing/2014/main" xmlns="" id="{90EFA62F-9637-4E5A-AAB1-9E61461D75DD}"/>
              </a:ext>
            </a:extLst>
          </p:cNvPr>
          <p:cNvSpPr/>
          <p:nvPr/>
        </p:nvSpPr>
        <p:spPr>
          <a:xfrm>
            <a:off x="580388" y="2118234"/>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Binary search compares the mid value that is in between low and high. Since the data is ordered, a single comparison can halve the search space.</a:t>
            </a:r>
          </a:p>
        </p:txBody>
      </p:sp>
    </p:spTree>
    <p:extLst>
      <p:ext uri="{BB962C8B-B14F-4D97-AF65-F5344CB8AC3E}">
        <p14:creationId xmlns:p14="http://schemas.microsoft.com/office/powerpoint/2010/main" val="5560227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23" name="직사각형 22">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Return -1 if x is not found in the binary search process.</a:t>
            </a:r>
          </a:p>
        </p:txBody>
      </p:sp>
      <p:pic>
        <p:nvPicPr>
          <p:cNvPr id="24" name="그림 23">
            <a:extLst>
              <a:ext uri="{FF2B5EF4-FFF2-40B4-BE49-F238E27FC236}">
                <a16:creationId xmlns:a16="http://schemas.microsoft.com/office/drawing/2014/main" xmlns="" id="{6B393D32-1DF0-45C7-979B-8B092A45BCF3}"/>
              </a:ext>
            </a:extLst>
          </p:cNvPr>
          <p:cNvPicPr>
            <a:picLocks noChangeAspect="1"/>
          </p:cNvPicPr>
          <p:nvPr/>
        </p:nvPicPr>
        <p:blipFill>
          <a:blip r:embed="rId3"/>
          <a:stretch>
            <a:fillRect/>
          </a:stretch>
        </p:blipFill>
        <p:spPr>
          <a:xfrm>
            <a:off x="645965" y="2410107"/>
            <a:ext cx="8640000" cy="2200403"/>
          </a:xfrm>
          <a:prstGeom prst="rect">
            <a:avLst/>
          </a:prstGeom>
        </p:spPr>
      </p:pic>
      <p:grpSp>
        <p:nvGrpSpPr>
          <p:cNvPr id="25" name="그룹 24">
            <a:extLst>
              <a:ext uri="{FF2B5EF4-FFF2-40B4-BE49-F238E27FC236}">
                <a16:creationId xmlns:a16="http://schemas.microsoft.com/office/drawing/2014/main" xmlns="" id="{A9DB7DD0-AA7A-4B07-8996-7FC36E5F9099}"/>
              </a:ext>
            </a:extLst>
          </p:cNvPr>
          <p:cNvGrpSpPr/>
          <p:nvPr/>
        </p:nvGrpSpPr>
        <p:grpSpPr>
          <a:xfrm>
            <a:off x="667021" y="4706952"/>
            <a:ext cx="8597052" cy="1018993"/>
            <a:chOff x="676852" y="3081411"/>
            <a:chExt cx="8597052" cy="1018993"/>
          </a:xfrm>
        </p:grpSpPr>
        <p:sp>
          <p:nvSpPr>
            <p:cNvPr id="26"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0189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7"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a:t>
              </a:r>
            </a:p>
          </p:txBody>
        </p:sp>
        <p:sp>
          <p:nvSpPr>
            <p:cNvPr id="29" name="TextBox 21">
              <a:extLst>
                <a:ext uri="{FF2B5EF4-FFF2-40B4-BE49-F238E27FC236}">
                  <a16:creationId xmlns:a16="http://schemas.microsoft.com/office/drawing/2014/main" xmlns=""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If the low value is larger than the high value, then break the while statement. </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If so, return -1 because x value does not exist in S.</a:t>
              </a:r>
            </a:p>
          </p:txBody>
        </p:sp>
      </p:grpSp>
      <p:grpSp>
        <p:nvGrpSpPr>
          <p:cNvPr id="13" name="그룹 12"/>
          <p:cNvGrpSpPr/>
          <p:nvPr/>
        </p:nvGrpSpPr>
        <p:grpSpPr>
          <a:xfrm>
            <a:off x="361950" y="1322141"/>
            <a:ext cx="9106050" cy="743069"/>
            <a:chOff x="361950" y="1220103"/>
            <a:chExt cx="9106050" cy="743069"/>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Binary Search</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1.3. Implementation and coding</a:t>
              </a:r>
            </a:p>
          </p:txBody>
        </p:sp>
      </p:grpSp>
    </p:spTree>
    <p:extLst>
      <p:ext uri="{BB962C8B-B14F-4D97-AF65-F5344CB8AC3E}">
        <p14:creationId xmlns:p14="http://schemas.microsoft.com/office/powerpoint/2010/main" val="144944554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grpSp>
        <p:nvGrpSpPr>
          <p:cNvPr id="23" name="그룹 22">
            <a:extLst>
              <a:ext uri="{FF2B5EF4-FFF2-40B4-BE49-F238E27FC236}">
                <a16:creationId xmlns:a16="http://schemas.microsoft.com/office/drawing/2014/main" xmlns="" id="{A149DDFE-A19E-4E00-8C37-C9841E7365F7}"/>
              </a:ext>
            </a:extLst>
          </p:cNvPr>
          <p:cNvGrpSpPr/>
          <p:nvPr/>
        </p:nvGrpSpPr>
        <p:grpSpPr>
          <a:xfrm>
            <a:off x="484632" y="1216152"/>
            <a:ext cx="8961120" cy="5056631"/>
            <a:chOff x="484632" y="1335024"/>
            <a:chExt cx="8961120" cy="5056631"/>
          </a:xfrm>
        </p:grpSpPr>
        <p:grpSp>
          <p:nvGrpSpPr>
            <p:cNvPr id="24" name="그룹 23">
              <a:extLst>
                <a:ext uri="{FF2B5EF4-FFF2-40B4-BE49-F238E27FC236}">
                  <a16:creationId xmlns:a16="http://schemas.microsoft.com/office/drawing/2014/main" xmlns="" id="{2EFC9F11-068A-461C-A8AC-E7DEC921E91E}"/>
                </a:ext>
              </a:extLst>
            </p:cNvPr>
            <p:cNvGrpSpPr/>
            <p:nvPr/>
          </p:nvGrpSpPr>
          <p:grpSpPr>
            <a:xfrm>
              <a:off x="484632" y="1335024"/>
              <a:ext cx="8961120" cy="5056631"/>
              <a:chOff x="578678" y="1445207"/>
              <a:chExt cx="8748000" cy="4872624"/>
            </a:xfrm>
          </p:grpSpPr>
          <p:sp>
            <p:nvSpPr>
              <p:cNvPr id="28" name="직사각형 27">
                <a:extLst>
                  <a:ext uri="{FF2B5EF4-FFF2-40B4-BE49-F238E27FC236}">
                    <a16:creationId xmlns:a16="http://schemas.microsoft.com/office/drawing/2014/main" xmlns="" id="{4D15AB4B-057C-47B1-A34F-A7A18EB252A8}"/>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a16="http://schemas.microsoft.com/office/drawing/2014/main" xmlns="" id="{1CE897F5-3994-498E-A258-A4E7641183FD}"/>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5" name="그룹 24">
              <a:extLst>
                <a:ext uri="{FF2B5EF4-FFF2-40B4-BE49-F238E27FC236}">
                  <a16:creationId xmlns:a16="http://schemas.microsoft.com/office/drawing/2014/main" xmlns="" id="{220EC6D4-A774-43FA-ABA8-35C2EFA2858A}"/>
                </a:ext>
              </a:extLst>
            </p:cNvPr>
            <p:cNvGrpSpPr/>
            <p:nvPr/>
          </p:nvGrpSpPr>
          <p:grpSpPr>
            <a:xfrm>
              <a:off x="677148" y="1429659"/>
              <a:ext cx="4133831" cy="400144"/>
              <a:chOff x="677148" y="1060993"/>
              <a:chExt cx="4133831" cy="400144"/>
            </a:xfrm>
          </p:grpSpPr>
          <p:sp>
            <p:nvSpPr>
              <p:cNvPr id="26" name="직사각형 25">
                <a:extLst>
                  <a:ext uri="{FF2B5EF4-FFF2-40B4-BE49-F238E27FC236}">
                    <a16:creationId xmlns:a16="http://schemas.microsoft.com/office/drawing/2014/main" xmlns="" id="{F08D42A8-1DB0-4E9E-88E1-C0F36769788C}"/>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rgbClr val="0D0D0D"/>
                    </a:solidFill>
                    <a:latin typeface="Samsung Sharp Sans" pitchFamily="2" charset="0"/>
                    <a:ea typeface="+mj-ea"/>
                    <a:cs typeface="Samsung Sharp Sans" pitchFamily="2" charset="0"/>
                  </a:rPr>
                  <a:t>One More Step</a:t>
                </a:r>
                <a:endParaRPr lang="en-US" altLang="ko-KR" sz="2400" b="1" dirty="0">
                  <a:solidFill>
                    <a:srgbClr val="0D0D0D"/>
                  </a:solidFill>
                  <a:latin typeface="Samsung Sharp Sans" pitchFamily="2" charset="0"/>
                  <a:ea typeface="Samsung Sharp Sans" pitchFamily="2" charset="0"/>
                  <a:cs typeface="Samsung Sharp Sans" pitchFamily="2" charset="0"/>
                </a:endParaRPr>
              </a:p>
            </p:txBody>
          </p:sp>
          <p:pic>
            <p:nvPicPr>
              <p:cNvPr id="27" name="그림 26">
                <a:extLst>
                  <a:ext uri="{FF2B5EF4-FFF2-40B4-BE49-F238E27FC236}">
                    <a16:creationId xmlns:a16="http://schemas.microsoft.com/office/drawing/2014/main" xmlns="" id="{3652081A-C8DC-4DEB-A2CB-4BFE34578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sp>
        <p:nvSpPr>
          <p:cNvPr id="31" name="직각 삼각형 30">
            <a:extLst>
              <a:ext uri="{FF2B5EF4-FFF2-40B4-BE49-F238E27FC236}">
                <a16:creationId xmlns:a16="http://schemas.microsoft.com/office/drawing/2014/main" xmlns="" id="{2EE3647C-053B-4824-A718-A18442276144}"/>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32" name="직사각형 31">
            <a:extLst>
              <a:ext uri="{FF2B5EF4-FFF2-40B4-BE49-F238E27FC236}">
                <a16:creationId xmlns:a16="http://schemas.microsoft.com/office/drawing/2014/main" xmlns="" id="{90EFA62F-9637-4E5A-AAB1-9E61461D75DD}"/>
              </a:ext>
            </a:extLst>
          </p:cNvPr>
          <p:cNvSpPr/>
          <p:nvPr/>
        </p:nvSpPr>
        <p:spPr>
          <a:xfrm>
            <a:off x="677148" y="1998966"/>
            <a:ext cx="8645504" cy="1128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What is the time complexity of binary search? First, the best-case can finish searching by only one time, so it is O(1). Then, how would you analyze the worst-case time complexity of binary search?</a:t>
            </a:r>
          </a:p>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Assume that S has N elements. The size of the first search space is N. The second space to search is half of the original one, so it is N/2. The next search space is halved again, which is N/4. This explanation can be generalized as follows.</a:t>
            </a:r>
          </a:p>
        </p:txBody>
      </p: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xmlns="" id="{2487C8E6-2CED-47A2-9B9E-BEE295BAEC0A}"/>
                  </a:ext>
                </a:extLst>
              </p:cNvPr>
              <p:cNvSpPr/>
              <p:nvPr/>
            </p:nvSpPr>
            <p:spPr>
              <a:xfrm>
                <a:off x="565124" y="3293147"/>
                <a:ext cx="8848775" cy="478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latinLnBrk="0">
                  <a:spcAft>
                    <a:spcPts val="600"/>
                  </a:spcAft>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𝑁</m:t>
                      </m:r>
                      <m:r>
                        <a:rPr lang="en-US" altLang="ko-KR" sz="1400" b="0" i="1" dirty="0" smtClean="0">
                          <a:solidFill>
                            <a:prstClr val="black">
                              <a:lumMod val="85000"/>
                              <a:lumOff val="15000"/>
                            </a:prstClr>
                          </a:solidFill>
                          <a:latin typeface="Cambria Math" panose="02040503050406030204" pitchFamily="18" charset="0"/>
                        </a:rPr>
                        <m:t>, </m:t>
                      </m:r>
                      <m:f>
                        <m:fPr>
                          <m:ctrlPr>
                            <a:rPr lang="en-US" altLang="ko-KR" sz="1400" b="0" i="1" dirty="0" smtClean="0">
                              <a:solidFill>
                                <a:prstClr val="black">
                                  <a:lumMod val="85000"/>
                                  <a:lumOff val="15000"/>
                                </a:prstClr>
                              </a:solidFill>
                              <a:latin typeface="Cambria Math" panose="02040503050406030204" pitchFamily="18" charset="0"/>
                            </a:rPr>
                          </m:ctrlPr>
                        </m:fPr>
                        <m:num>
                          <m:r>
                            <a:rPr lang="en-US" altLang="ko-KR" sz="1400" b="0" i="1" dirty="0" smtClean="0">
                              <a:solidFill>
                                <a:prstClr val="black">
                                  <a:lumMod val="85000"/>
                                  <a:lumOff val="15000"/>
                                </a:prstClr>
                              </a:solidFill>
                              <a:latin typeface="Cambria Math" panose="02040503050406030204" pitchFamily="18" charset="0"/>
                            </a:rPr>
                            <m:t>𝑁</m:t>
                          </m:r>
                        </m:num>
                        <m:den>
                          <m:r>
                            <a:rPr lang="en-US" altLang="ko-KR" sz="1400" b="0" i="1" dirty="0" smtClean="0">
                              <a:solidFill>
                                <a:prstClr val="black">
                                  <a:lumMod val="85000"/>
                                  <a:lumOff val="15000"/>
                                </a:prstClr>
                              </a:solidFill>
                              <a:latin typeface="Cambria Math" panose="02040503050406030204" pitchFamily="18" charset="0"/>
                            </a:rPr>
                            <m:t>2</m:t>
                          </m:r>
                        </m:den>
                      </m:f>
                      <m:r>
                        <a:rPr lang="en-US" altLang="ko-KR" sz="1400" b="0" i="1" dirty="0" smtClean="0">
                          <a:solidFill>
                            <a:prstClr val="black">
                              <a:lumMod val="85000"/>
                              <a:lumOff val="15000"/>
                            </a:prstClr>
                          </a:solidFill>
                          <a:latin typeface="Cambria Math" panose="02040503050406030204" pitchFamily="18" charset="0"/>
                        </a:rPr>
                        <m:t>,</m:t>
                      </m:r>
                      <m:f>
                        <m:fPr>
                          <m:ctrlPr>
                            <a:rPr lang="en-US" altLang="ko-KR" sz="1400" i="1" dirty="0">
                              <a:solidFill>
                                <a:prstClr val="black">
                                  <a:lumMod val="85000"/>
                                  <a:lumOff val="15000"/>
                                </a:prstClr>
                              </a:solidFill>
                              <a:latin typeface="Cambria Math" panose="02040503050406030204" pitchFamily="18" charset="0"/>
                            </a:rPr>
                          </m:ctrlPr>
                        </m:fPr>
                        <m:num>
                          <m:r>
                            <a:rPr lang="en-US" altLang="ko-KR" sz="1400" i="1" dirty="0">
                              <a:solidFill>
                                <a:prstClr val="black">
                                  <a:lumMod val="85000"/>
                                  <a:lumOff val="15000"/>
                                </a:prstClr>
                              </a:solidFill>
                              <a:latin typeface="Cambria Math" panose="02040503050406030204" pitchFamily="18" charset="0"/>
                            </a:rPr>
                            <m:t>𝑁</m:t>
                          </m:r>
                        </m:num>
                        <m:den>
                          <m:sSup>
                            <m:sSupPr>
                              <m:ctrlPr>
                                <a:rPr lang="en-US" altLang="ko-KR" sz="1400" i="1" dirty="0" smtClean="0">
                                  <a:solidFill>
                                    <a:prstClr val="black">
                                      <a:lumMod val="85000"/>
                                      <a:lumOff val="15000"/>
                                    </a:prstClr>
                                  </a:solidFill>
                                  <a:latin typeface="Cambria Math" panose="02040503050406030204" pitchFamily="18" charset="0"/>
                                </a:rPr>
                              </m:ctrlPr>
                            </m:sSupPr>
                            <m:e>
                              <m:r>
                                <a:rPr lang="en-US" altLang="ko-KR" sz="1400" b="0" i="1" dirty="0" smtClean="0">
                                  <a:solidFill>
                                    <a:prstClr val="black">
                                      <a:lumMod val="85000"/>
                                      <a:lumOff val="15000"/>
                                    </a:prstClr>
                                  </a:solidFill>
                                  <a:latin typeface="Cambria Math" panose="02040503050406030204" pitchFamily="18" charset="0"/>
                                </a:rPr>
                                <m:t>2</m:t>
                              </m:r>
                            </m:e>
                            <m:sup>
                              <m:r>
                                <a:rPr lang="en-US" altLang="ko-KR" sz="1400" b="0" i="1" dirty="0" smtClean="0">
                                  <a:solidFill>
                                    <a:prstClr val="black">
                                      <a:lumMod val="85000"/>
                                      <a:lumOff val="15000"/>
                                    </a:prstClr>
                                  </a:solidFill>
                                  <a:latin typeface="Cambria Math" panose="02040503050406030204" pitchFamily="18" charset="0"/>
                                </a:rPr>
                                <m:t>2</m:t>
                              </m:r>
                            </m:sup>
                          </m:sSup>
                        </m:den>
                      </m:f>
                      <m:r>
                        <a:rPr lang="en-US" altLang="ko-KR" sz="1400" b="0" i="1" dirty="0" smtClean="0">
                          <a:solidFill>
                            <a:prstClr val="black">
                              <a:lumMod val="85000"/>
                              <a:lumOff val="15000"/>
                            </a:prstClr>
                          </a:solidFill>
                          <a:latin typeface="Cambria Math" panose="02040503050406030204" pitchFamily="18" charset="0"/>
                        </a:rPr>
                        <m:t>,</m:t>
                      </m:r>
                      <m:r>
                        <a:rPr lang="en-US" altLang="ko-KR" sz="1400" b="0" i="1" dirty="0" smtClean="0">
                          <a:solidFill>
                            <a:prstClr val="black">
                              <a:lumMod val="85000"/>
                              <a:lumOff val="15000"/>
                            </a:prstClr>
                          </a:solidFill>
                          <a:latin typeface="Cambria Math" panose="02040503050406030204" pitchFamily="18" charset="0"/>
                          <a:ea typeface="Cambria Math" panose="02040503050406030204" pitchFamily="18" charset="0"/>
                        </a:rPr>
                        <m:t>⋯,</m:t>
                      </m:r>
                      <m:f>
                        <m:fPr>
                          <m:ctrlPr>
                            <a:rPr lang="en-US" altLang="ko-KR" sz="1400" i="1" dirty="0">
                              <a:solidFill>
                                <a:prstClr val="black">
                                  <a:lumMod val="85000"/>
                                  <a:lumOff val="15000"/>
                                </a:prstClr>
                              </a:solidFill>
                              <a:latin typeface="Cambria Math" panose="02040503050406030204" pitchFamily="18" charset="0"/>
                            </a:rPr>
                          </m:ctrlPr>
                        </m:fPr>
                        <m:num>
                          <m:r>
                            <a:rPr lang="en-US" altLang="ko-KR" sz="1400" i="1" dirty="0">
                              <a:solidFill>
                                <a:prstClr val="black">
                                  <a:lumMod val="85000"/>
                                  <a:lumOff val="15000"/>
                                </a:prstClr>
                              </a:solidFill>
                              <a:latin typeface="Cambria Math" panose="02040503050406030204" pitchFamily="18" charset="0"/>
                            </a:rPr>
                            <m:t>𝑁</m:t>
                          </m:r>
                        </m:num>
                        <m:den>
                          <m:sSup>
                            <m:sSupPr>
                              <m:ctrlPr>
                                <a:rPr lang="en-US" altLang="ko-KR" sz="1400" i="1" dirty="0">
                                  <a:solidFill>
                                    <a:prstClr val="black">
                                      <a:lumMod val="85000"/>
                                      <a:lumOff val="15000"/>
                                    </a:prstClr>
                                  </a:solidFill>
                                  <a:latin typeface="Cambria Math" panose="02040503050406030204" pitchFamily="18" charset="0"/>
                                </a:rPr>
                              </m:ctrlPr>
                            </m:sSupPr>
                            <m:e>
                              <m:r>
                                <a:rPr lang="en-US" altLang="ko-KR" sz="1400" i="1" dirty="0">
                                  <a:solidFill>
                                    <a:prstClr val="black">
                                      <a:lumMod val="85000"/>
                                      <a:lumOff val="15000"/>
                                    </a:prstClr>
                                  </a:solidFill>
                                  <a:latin typeface="Cambria Math" panose="02040503050406030204" pitchFamily="18" charset="0"/>
                                </a:rPr>
                                <m:t>2</m:t>
                              </m:r>
                            </m:e>
                            <m:sup>
                              <m:r>
                                <a:rPr lang="en-US" altLang="ko-KR" sz="1400" b="0" i="1" dirty="0" smtClean="0">
                                  <a:solidFill>
                                    <a:prstClr val="black">
                                      <a:lumMod val="85000"/>
                                      <a:lumOff val="15000"/>
                                    </a:prstClr>
                                  </a:solidFill>
                                  <a:latin typeface="Cambria Math" panose="02040503050406030204" pitchFamily="18" charset="0"/>
                                </a:rPr>
                                <m:t>𝑘</m:t>
                              </m:r>
                            </m:sup>
                          </m:sSup>
                        </m:den>
                      </m:f>
                    </m:oMath>
                  </m:oMathPara>
                </a14:m>
                <a:endParaRPr lang="ko-KR" altLang="en-US" sz="1400" dirty="0">
                  <a:solidFill>
                    <a:prstClr val="black">
                      <a:lumMod val="85000"/>
                      <a:lumOff val="15000"/>
                    </a:prstClr>
                  </a:solidFill>
                  <a:latin typeface="SamsungOne 400" panose="020B0503030303020204" pitchFamily="34" charset="0"/>
                </a:endParaRPr>
              </a:p>
            </p:txBody>
          </p:sp>
        </mc:Choice>
        <mc:Fallback xmlns="">
          <p:sp>
            <p:nvSpPr>
              <p:cNvPr id="34" name="직사각형 33">
                <a:extLst>
                  <a:ext uri="{FF2B5EF4-FFF2-40B4-BE49-F238E27FC236}">
                    <a16:creationId xmlns="" xmlns:a16="http://schemas.microsoft.com/office/drawing/2014/main" xmlns:a14="http://schemas.microsoft.com/office/drawing/2010/main" id="{2487C8E6-2CED-47A2-9B9E-BEE295BAEC0A}"/>
                  </a:ext>
                </a:extLst>
              </p:cNvPr>
              <p:cNvSpPr>
                <a:spLocks noRot="1" noChangeAspect="1" noMove="1" noResize="1" noEditPoints="1" noAdjustHandles="1" noChangeArrowheads="1" noChangeShapeType="1" noTextEdit="1"/>
              </p:cNvSpPr>
              <p:nvPr/>
            </p:nvSpPr>
            <p:spPr>
              <a:xfrm>
                <a:off x="565124" y="3293147"/>
                <a:ext cx="8848775" cy="478849"/>
              </a:xfrm>
              <a:prstGeom prst="rect">
                <a:avLst/>
              </a:prstGeom>
              <a:blipFill rotWithShape="0">
                <a:blip r:embed="rId4"/>
                <a:stretch>
                  <a:fillRect/>
                </a:stretch>
              </a:blipFill>
              <a:ln>
                <a:noFill/>
              </a:ln>
            </p:spPr>
            <p:txBody>
              <a:bodyPr/>
              <a:lstStyle/>
              <a:p>
                <a:r>
                  <a:rPr lang="ko-KR" altLang="en-US">
                    <a:noFill/>
                  </a:rPr>
                  <a:t> </a:t>
                </a:r>
              </a:p>
            </p:txBody>
          </p:sp>
        </mc:Fallback>
      </mc:AlternateContent>
      <p:sp>
        <p:nvSpPr>
          <p:cNvPr id="35" name="직사각형 34">
            <a:extLst>
              <a:ext uri="{FF2B5EF4-FFF2-40B4-BE49-F238E27FC236}">
                <a16:creationId xmlns:a16="http://schemas.microsoft.com/office/drawing/2014/main" xmlns="" id="{90EFA62F-9637-4E5A-AAB1-9E61461D75DD}"/>
              </a:ext>
            </a:extLst>
          </p:cNvPr>
          <p:cNvSpPr/>
          <p:nvPr/>
        </p:nvSpPr>
        <p:spPr>
          <a:xfrm>
            <a:off x="666759" y="3904582"/>
            <a:ext cx="864550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Binary search is finished if there is only one search space, which is N/2</a:t>
            </a:r>
            <a:r>
              <a:rPr lang="en-US" altLang="ko-KR" sz="1300" baseline="30000" dirty="0">
                <a:solidFill>
                  <a:schemeClr val="tx1"/>
                </a:solidFill>
                <a:latin typeface="SamsungOne 400" panose="020B0503030303020204" pitchFamily="34" charset="0"/>
                <a:ea typeface="SamsungOne 400" panose="020B0503030303020204" pitchFamily="34" charset="0"/>
              </a:rPr>
              <a:t>k</a:t>
            </a:r>
            <a:r>
              <a:rPr lang="en-US" altLang="ko-KR" sz="1300" dirty="0">
                <a:solidFill>
                  <a:schemeClr val="tx1"/>
                </a:solidFill>
                <a:latin typeface="SamsungOne 400" panose="020B0503030303020204" pitchFamily="34" charset="0"/>
                <a:ea typeface="SamsungOne 400" panose="020B0503030303020204" pitchFamily="34" charset="0"/>
              </a:rPr>
              <a:t>=1.</a:t>
            </a:r>
          </a:p>
        </p:txBody>
      </p:sp>
      <mc:AlternateContent xmlns:mc="http://schemas.openxmlformats.org/markup-compatibility/2006" xmlns:a14="http://schemas.microsoft.com/office/drawing/2010/main">
        <mc:Choice Requires="a14">
          <p:sp>
            <p:nvSpPr>
              <p:cNvPr id="36" name="직사각형 35">
                <a:extLst>
                  <a:ext uri="{FF2B5EF4-FFF2-40B4-BE49-F238E27FC236}">
                    <a16:creationId xmlns:a16="http://schemas.microsoft.com/office/drawing/2014/main" xmlns="" id="{81D6AF9F-E897-434A-99DF-60B4F763043E}"/>
                  </a:ext>
                </a:extLst>
              </p:cNvPr>
              <p:cNvSpPr/>
              <p:nvPr/>
            </p:nvSpPr>
            <p:spPr>
              <a:xfrm>
                <a:off x="575512" y="4335429"/>
                <a:ext cx="8848775" cy="5885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14:m>
                  <m:oMathPara xmlns:m="http://schemas.openxmlformats.org/officeDocument/2006/math">
                    <m:oMathParaPr>
                      <m:jc m:val="centerGroup"/>
                    </m:oMathParaPr>
                    <m:oMath xmlns:m="http://schemas.openxmlformats.org/officeDocument/2006/math">
                      <m:r>
                        <a:rPr lang="en-US" altLang="ko-KR" sz="1400" i="1" dirty="0" smtClean="0">
                          <a:solidFill>
                            <a:prstClr val="black">
                              <a:lumMod val="85000"/>
                              <a:lumOff val="15000"/>
                            </a:prstClr>
                          </a:solidFill>
                          <a:latin typeface="Cambria Math" panose="02040503050406030204" pitchFamily="18" charset="0"/>
                        </a:rPr>
                        <m:t>𝑁</m:t>
                      </m:r>
                      <m:r>
                        <a:rPr lang="en-US" altLang="ko-KR" sz="1400" i="1" dirty="0" smtClean="0">
                          <a:solidFill>
                            <a:prstClr val="black">
                              <a:lumMod val="85000"/>
                              <a:lumOff val="15000"/>
                            </a:prstClr>
                          </a:solidFill>
                          <a:latin typeface="Cambria Math" panose="02040503050406030204" pitchFamily="18" charset="0"/>
                        </a:rPr>
                        <m:t>=</m:t>
                      </m:r>
                      <m:sSup>
                        <m:sSupPr>
                          <m:ctrlPr>
                            <a:rPr lang="en-US" altLang="ko-KR" sz="1400" i="1" dirty="0" smtClean="0">
                              <a:solidFill>
                                <a:prstClr val="black">
                                  <a:lumMod val="85000"/>
                                  <a:lumOff val="15000"/>
                                </a:prstClr>
                              </a:solidFill>
                              <a:latin typeface="Cambria Math" panose="02040503050406030204" pitchFamily="18" charset="0"/>
                            </a:rPr>
                          </m:ctrlPr>
                        </m:sSupPr>
                        <m:e>
                          <m:r>
                            <a:rPr lang="en-US" altLang="ko-KR" sz="1400" b="0" i="1" dirty="0" smtClean="0">
                              <a:solidFill>
                                <a:prstClr val="black">
                                  <a:lumMod val="85000"/>
                                  <a:lumOff val="15000"/>
                                </a:prstClr>
                              </a:solidFill>
                              <a:latin typeface="Cambria Math" panose="02040503050406030204" pitchFamily="18" charset="0"/>
                            </a:rPr>
                            <m:t>2</m:t>
                          </m:r>
                        </m:e>
                        <m:sup>
                          <m:r>
                            <a:rPr lang="en-US" altLang="ko-KR" sz="1400" b="0" i="1" dirty="0" smtClean="0">
                              <a:solidFill>
                                <a:prstClr val="black">
                                  <a:lumMod val="85000"/>
                                  <a:lumOff val="15000"/>
                                </a:prstClr>
                              </a:solidFill>
                              <a:latin typeface="Cambria Math" panose="02040503050406030204" pitchFamily="18" charset="0"/>
                            </a:rPr>
                            <m:t>𝑘</m:t>
                          </m:r>
                        </m:sup>
                      </m:sSup>
                    </m:oMath>
                  </m:oMathPara>
                </a14:m>
                <a:endParaRPr lang="en-US" altLang="ko-KR" sz="1400" dirty="0">
                  <a:solidFill>
                    <a:prstClr val="black">
                      <a:lumMod val="85000"/>
                      <a:lumOff val="15000"/>
                    </a:prstClr>
                  </a:solidFill>
                  <a:latin typeface="SamsungOne 400" panose="020B0503030303020204" pitchFamily="34" charset="0"/>
                </a:endParaRPr>
              </a:p>
              <a:p>
                <a:pPr latinLnBrk="0">
                  <a:spcAft>
                    <a:spcPts val="600"/>
                  </a:spcAft>
                </a:pPr>
                <a14:m>
                  <m:oMathPara xmlns:m="http://schemas.openxmlformats.org/officeDocument/2006/math">
                    <m:oMathParaPr>
                      <m:jc m:val="centerGroup"/>
                    </m:oMathParaPr>
                    <m:oMath xmlns:m="http://schemas.openxmlformats.org/officeDocument/2006/math">
                      <m:func>
                        <m:funcPr>
                          <m:ctrlPr>
                            <a:rPr lang="en-US" altLang="ko-KR" sz="1400" i="1" dirty="0" smtClean="0">
                              <a:solidFill>
                                <a:prstClr val="black">
                                  <a:lumMod val="85000"/>
                                  <a:lumOff val="15000"/>
                                </a:prstClr>
                              </a:solidFill>
                              <a:latin typeface="Cambria Math" panose="02040503050406030204" pitchFamily="18" charset="0"/>
                            </a:rPr>
                          </m:ctrlPr>
                        </m:funcPr>
                        <m:fName>
                          <m:sSub>
                            <m:sSubPr>
                              <m:ctrlPr>
                                <a:rPr lang="en-US" altLang="ko-KR" sz="1400" i="1" dirty="0" smtClean="0">
                                  <a:solidFill>
                                    <a:prstClr val="black">
                                      <a:lumMod val="85000"/>
                                      <a:lumOff val="15000"/>
                                    </a:prstClr>
                                  </a:solidFill>
                                  <a:latin typeface="Cambria Math" panose="02040503050406030204" pitchFamily="18" charset="0"/>
                                </a:rPr>
                              </m:ctrlPr>
                            </m:sSubPr>
                            <m:e>
                              <m:r>
                                <m:rPr>
                                  <m:sty m:val="p"/>
                                </m:rPr>
                                <a:rPr lang="en-US" altLang="ko-KR" sz="1400" i="0" dirty="0" smtClean="0">
                                  <a:solidFill>
                                    <a:prstClr val="black">
                                      <a:lumMod val="85000"/>
                                      <a:lumOff val="15000"/>
                                    </a:prstClr>
                                  </a:solidFill>
                                  <a:latin typeface="Cambria Math" panose="02040503050406030204" pitchFamily="18" charset="0"/>
                                </a:rPr>
                                <m:t>log</m:t>
                              </m:r>
                            </m:e>
                            <m:sub>
                              <m:r>
                                <a:rPr lang="en-US" altLang="ko-KR" sz="1400" b="0" i="1" dirty="0" smtClean="0">
                                  <a:solidFill>
                                    <a:prstClr val="black">
                                      <a:lumMod val="85000"/>
                                      <a:lumOff val="15000"/>
                                    </a:prstClr>
                                  </a:solidFill>
                                  <a:latin typeface="Cambria Math" panose="02040503050406030204" pitchFamily="18" charset="0"/>
                                </a:rPr>
                                <m:t>2</m:t>
                              </m:r>
                            </m:sub>
                          </m:sSub>
                        </m:fName>
                        <m:e>
                          <m:r>
                            <a:rPr lang="en-US" altLang="ko-KR" sz="1400" b="0" i="1" dirty="0" smtClean="0">
                              <a:solidFill>
                                <a:prstClr val="black">
                                  <a:lumMod val="85000"/>
                                  <a:lumOff val="15000"/>
                                </a:prstClr>
                              </a:solidFill>
                              <a:latin typeface="Cambria Math" panose="02040503050406030204" pitchFamily="18" charset="0"/>
                            </a:rPr>
                            <m:t>𝑁</m:t>
                          </m:r>
                        </m:e>
                      </m:func>
                      <m:r>
                        <a:rPr lang="en-US" altLang="ko-KR" sz="1400" i="1" dirty="0">
                          <a:solidFill>
                            <a:prstClr val="black">
                              <a:lumMod val="85000"/>
                              <a:lumOff val="15000"/>
                            </a:prstClr>
                          </a:solidFill>
                          <a:latin typeface="Cambria Math" panose="02040503050406030204" pitchFamily="18" charset="0"/>
                        </a:rPr>
                        <m:t>=</m:t>
                      </m:r>
                      <m:r>
                        <a:rPr lang="en-US" altLang="ko-KR" sz="1400" b="0" i="1" dirty="0" smtClean="0">
                          <a:solidFill>
                            <a:prstClr val="black">
                              <a:lumMod val="85000"/>
                              <a:lumOff val="15000"/>
                            </a:prstClr>
                          </a:solidFill>
                          <a:latin typeface="Cambria Math" panose="02040503050406030204" pitchFamily="18" charset="0"/>
                        </a:rPr>
                        <m:t>𝑘</m:t>
                      </m:r>
                    </m:oMath>
                  </m:oMathPara>
                </a14:m>
                <a:endParaRPr lang="en-US" altLang="ko-KR" sz="1400" dirty="0">
                  <a:solidFill>
                    <a:prstClr val="black">
                      <a:lumMod val="85000"/>
                      <a:lumOff val="15000"/>
                    </a:prstClr>
                  </a:solidFill>
                  <a:latin typeface="SamsungOne 400" panose="020B0503030303020204" pitchFamily="34" charset="0"/>
                </a:endParaRPr>
              </a:p>
            </p:txBody>
          </p:sp>
        </mc:Choice>
        <mc:Fallback xmlns="">
          <p:sp>
            <p:nvSpPr>
              <p:cNvPr id="36" name="직사각형 35">
                <a:extLst>
                  <a:ext uri="{FF2B5EF4-FFF2-40B4-BE49-F238E27FC236}">
                    <a16:creationId xmlns="" xmlns:a16="http://schemas.microsoft.com/office/drawing/2014/main" xmlns:a14="http://schemas.microsoft.com/office/drawing/2010/main" id="{81D6AF9F-E897-434A-99DF-60B4F763043E}"/>
                  </a:ext>
                </a:extLst>
              </p:cNvPr>
              <p:cNvSpPr>
                <a:spLocks noRot="1" noChangeAspect="1" noMove="1" noResize="1" noEditPoints="1" noAdjustHandles="1" noChangeArrowheads="1" noChangeShapeType="1" noTextEdit="1"/>
              </p:cNvSpPr>
              <p:nvPr/>
            </p:nvSpPr>
            <p:spPr>
              <a:xfrm>
                <a:off x="575512" y="4335429"/>
                <a:ext cx="8848775" cy="588559"/>
              </a:xfrm>
              <a:prstGeom prst="rect">
                <a:avLst/>
              </a:prstGeom>
              <a:blipFill rotWithShape="0">
                <a:blip r:embed="rId5"/>
                <a:stretch>
                  <a:fillRect/>
                </a:stretch>
              </a:blipFill>
              <a:ln>
                <a:noFill/>
              </a:ln>
            </p:spPr>
            <p:txBody>
              <a:bodyPr/>
              <a:lstStyle/>
              <a:p>
                <a:r>
                  <a:rPr lang="ko-KR" altLang="en-US">
                    <a:noFill/>
                  </a:rPr>
                  <a:t> </a:t>
                </a:r>
              </a:p>
            </p:txBody>
          </p:sp>
        </mc:Fallback>
      </mc:AlternateContent>
      <p:sp>
        <p:nvSpPr>
          <p:cNvPr id="37" name="직사각형 36">
            <a:extLst>
              <a:ext uri="{FF2B5EF4-FFF2-40B4-BE49-F238E27FC236}">
                <a16:creationId xmlns:a16="http://schemas.microsoft.com/office/drawing/2014/main" xmlns="" id="{90EFA62F-9637-4E5A-AAB1-9E61461D75DD}"/>
              </a:ext>
            </a:extLst>
          </p:cNvPr>
          <p:cNvSpPr/>
          <p:nvPr/>
        </p:nvSpPr>
        <p:spPr>
          <a:xfrm>
            <a:off x="666759" y="5122281"/>
            <a:ext cx="864550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max. number of binary search operation is </a:t>
            </a:r>
            <a:r>
              <a:rPr lang="en-US" altLang="ko-KR" sz="1300" dirty="0" smtClean="0">
                <a:solidFill>
                  <a:schemeClr val="tx1"/>
                </a:solidFill>
                <a:latin typeface="SamsungOne 400" panose="020B0503030303020204" pitchFamily="34" charset="0"/>
                <a:ea typeface="SamsungOne 400" panose="020B0503030303020204" pitchFamily="34" charset="0"/>
              </a:rPr>
              <a:t>log</a:t>
            </a:r>
            <a:r>
              <a:rPr lang="en-US" altLang="ko-KR" sz="1300" baseline="-25000" dirty="0" smtClean="0">
                <a:solidFill>
                  <a:schemeClr val="tx1"/>
                </a:solidFill>
                <a:latin typeface="SamsungOne 400" panose="020B0503030303020204" pitchFamily="34" charset="0"/>
                <a:ea typeface="SamsungOne 400" panose="020B0503030303020204" pitchFamily="34" charset="0"/>
              </a:rPr>
              <a:t>2</a:t>
            </a:r>
            <a:r>
              <a:rPr lang="en-US" altLang="ko-KR" sz="1300" dirty="0">
                <a:solidFill>
                  <a:schemeClr val="tx1"/>
                </a:solidFill>
                <a:latin typeface="SamsungOne 400" panose="020B0503030303020204" pitchFamily="34" charset="0"/>
                <a:ea typeface="SamsungOne 400" panose="020B0503030303020204" pitchFamily="34" charset="0"/>
              </a:rPr>
              <a:t>⁡</a:t>
            </a:r>
            <a:r>
              <a:rPr lang="ko-KR" altLang="en-US" sz="1300" dirty="0">
                <a:solidFill>
                  <a:schemeClr val="tx1"/>
                </a:solidFill>
                <a:latin typeface="SamsungOne 400" panose="020B0503030303020204" pitchFamily="34" charset="0"/>
              </a:rPr>
              <a:t>𝑁</a:t>
            </a:r>
            <a:r>
              <a:rPr lang="en-US" altLang="ko-KR" sz="1300" dirty="0">
                <a:solidFill>
                  <a:schemeClr val="tx1"/>
                </a:solidFill>
                <a:latin typeface="SamsungOne 400" panose="020B0503030303020204" pitchFamily="34" charset="0"/>
                <a:ea typeface="SamsungOne 400" panose="020B0503030303020204" pitchFamily="34" charset="0"/>
              </a:rPr>
              <a:t>, so the worst-case time complexity of binary search is </a:t>
            </a:r>
            <a:r>
              <a:rPr lang="en-US" altLang="ko-KR" sz="1300" dirty="0" smtClean="0">
                <a:solidFill>
                  <a:schemeClr val="tx1"/>
                </a:solidFill>
                <a:latin typeface="SamsungOne 400" panose="020B0503030303020204" pitchFamily="34" charset="0"/>
                <a:ea typeface="SamsungOne 400" panose="020B0503030303020204" pitchFamily="34" charset="0"/>
              </a:rPr>
              <a:t>Ο(log</a:t>
            </a:r>
            <a:r>
              <a:rPr lang="en-US" altLang="ko-KR" sz="1300" baseline="-25000" dirty="0" smtClean="0">
                <a:solidFill>
                  <a:schemeClr val="tx1"/>
                </a:solidFill>
                <a:latin typeface="SamsungOne 400" panose="020B0503030303020204" pitchFamily="34" charset="0"/>
                <a:ea typeface="SamsungOne 400" panose="020B0503030303020204" pitchFamily="34" charset="0"/>
              </a:rPr>
              <a:t>2</a:t>
            </a:r>
            <a:r>
              <a:rPr lang="en-US" altLang="ko-KR" sz="1300" dirty="0">
                <a:solidFill>
                  <a:schemeClr val="tx1"/>
                </a:solidFill>
                <a:latin typeface="SamsungOne 400" panose="020B0503030303020204" pitchFamily="34" charset="0"/>
                <a:ea typeface="SamsungOne 400" panose="020B0503030303020204" pitchFamily="34" charset="0"/>
              </a:rPr>
              <a:t>⁡</a:t>
            </a:r>
            <a:r>
              <a:rPr lang="ko-KR" altLang="en-US" sz="1300" dirty="0">
                <a:solidFill>
                  <a:schemeClr val="tx1"/>
                </a:solidFill>
                <a:latin typeface="SamsungOne 400" panose="020B0503030303020204" pitchFamily="34" charset="0"/>
              </a:rPr>
              <a:t>𝑁</a:t>
            </a:r>
            <a:r>
              <a:rPr lang="en-US" altLang="ko-KR" sz="1300" dirty="0">
                <a:solidFill>
                  <a:schemeClr val="tx1"/>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204234313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xmlns="" id="{6E759CBC-B6DB-44DE-8620-747295852002}"/>
              </a:ext>
            </a:extLst>
          </p:cNvPr>
          <p:cNvPicPr>
            <a:picLocks noChangeAspect="1"/>
          </p:cNvPicPr>
          <p:nvPr/>
        </p:nvPicPr>
        <p:blipFill>
          <a:blip r:embed="rId2"/>
          <a:stretch>
            <a:fillRect/>
          </a:stretch>
        </p:blipFill>
        <p:spPr>
          <a:xfrm>
            <a:off x="650470" y="2392535"/>
            <a:ext cx="8640000" cy="2382376"/>
          </a:xfrm>
          <a:prstGeom prst="rect">
            <a:avLst/>
          </a:prstGeom>
        </p:spPr>
      </p:pic>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21" name="직사각형 20">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Add the print() function to </a:t>
            </a:r>
            <a:r>
              <a:rPr lang="en-US" altLang="ko-KR" sz="1300" dirty="0" err="1">
                <a:solidFill>
                  <a:schemeClr val="tx1"/>
                </a:solidFill>
                <a:latin typeface="SamsungOne 400" panose="020B0503030303020204" pitchFamily="34" charset="0"/>
                <a:ea typeface="SamsungOne 400" panose="020B0503030303020204" pitchFamily="34" charset="0"/>
              </a:rPr>
              <a:t>bin_search</a:t>
            </a:r>
            <a:r>
              <a:rPr lang="en-US" altLang="ko-KR" sz="1300" dirty="0">
                <a:solidFill>
                  <a:schemeClr val="tx1"/>
                </a:solidFill>
                <a:latin typeface="SamsungOne 400" panose="020B0503030303020204" pitchFamily="34" charset="0"/>
                <a:ea typeface="SamsungOne 400" panose="020B0503030303020204" pitchFamily="34" charset="0"/>
              </a:rPr>
              <a:t>() to check time complexity of binary search. </a:t>
            </a:r>
          </a:p>
        </p:txBody>
      </p:sp>
      <p:grpSp>
        <p:nvGrpSpPr>
          <p:cNvPr id="22" name="그룹 21">
            <a:extLst>
              <a:ext uri="{FF2B5EF4-FFF2-40B4-BE49-F238E27FC236}">
                <a16:creationId xmlns:a16="http://schemas.microsoft.com/office/drawing/2014/main" xmlns="" id="{A9DB7DD0-AA7A-4B07-8996-7FC36E5F9099}"/>
              </a:ext>
            </a:extLst>
          </p:cNvPr>
          <p:cNvGrpSpPr/>
          <p:nvPr/>
        </p:nvGrpSpPr>
        <p:grpSpPr>
          <a:xfrm>
            <a:off x="667021" y="4849089"/>
            <a:ext cx="8597052" cy="846783"/>
            <a:chOff x="676852" y="3081411"/>
            <a:chExt cx="8597052" cy="846783"/>
          </a:xfrm>
        </p:grpSpPr>
        <p:sp>
          <p:nvSpPr>
            <p:cNvPr id="23"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8467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4"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a:t>
              </a:r>
            </a:p>
          </p:txBody>
        </p:sp>
        <p:sp>
          <p:nvSpPr>
            <p:cNvPr id="26" name="TextBox 21">
              <a:extLst>
                <a:ext uri="{FF2B5EF4-FFF2-40B4-BE49-F238E27FC236}">
                  <a16:creationId xmlns:a16="http://schemas.microsoft.com/office/drawing/2014/main" xmlns="" id="{56521AD1-2372-4709-9497-BC4191E7C8E0}"/>
                </a:ext>
              </a:extLst>
            </p:cNvPr>
            <p:cNvSpPr txBox="1"/>
            <p:nvPr/>
          </p:nvSpPr>
          <p:spPr>
            <a:xfrm>
              <a:off x="1036274" y="3504419"/>
              <a:ext cx="8108322" cy="200055"/>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Print the </a:t>
              </a:r>
              <a:r>
                <a:rPr lang="en-US" altLang="ko-KR" sz="1300" dirty="0">
                  <a:solidFill>
                    <a:prstClr val="black">
                      <a:lumMod val="85000"/>
                      <a:lumOff val="15000"/>
                    </a:prstClr>
                  </a:solidFill>
                  <a:latin typeface="SamsungOne 400" panose="020B0503030303020204" pitchFamily="34" charset="0"/>
                </a:rPr>
                <a:t>low, high, and mid</a:t>
              </a:r>
              <a:r>
                <a:rPr lang="en-US" altLang="ko-KR" sz="1300" dirty="0">
                  <a:solidFill>
                    <a:prstClr val="black">
                      <a:lumMod val="85000"/>
                      <a:lumOff val="15000"/>
                    </a:prstClr>
                  </a:solidFill>
                  <a:latin typeface="SamsungOne 400" panose="020B0503030303020204" pitchFamily="34" charset="0"/>
                  <a:cs typeface="+mn-cs"/>
                </a:rPr>
                <a:t> in</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cs typeface="+mn-cs"/>
                </a:rPr>
                <a:t>the</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cs typeface="+mn-cs"/>
                </a:rPr>
                <a:t>loop</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cs typeface="+mn-cs"/>
                </a:rPr>
                <a:t>statement</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cs typeface="+mn-cs"/>
                </a:rPr>
                <a:t>to</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cs typeface="+mn-cs"/>
                </a:rPr>
                <a:t>count</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cs typeface="+mn-cs"/>
                </a:rPr>
                <a:t>the</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cs typeface="+mn-cs"/>
                </a:rPr>
                <a:t>number</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cs typeface="+mn-cs"/>
                </a:rPr>
                <a:t>of</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cs typeface="+mn-cs"/>
                </a:rPr>
                <a:t>binary</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cs typeface="+mn-cs"/>
                </a:rPr>
                <a:t>search</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cs typeface="+mn-cs"/>
                </a:rPr>
                <a:t>repetition.</a:t>
              </a:r>
              <a:r>
                <a:rPr lang="ko-KR" altLang="en-US" sz="1300" dirty="0">
                  <a:solidFill>
                    <a:prstClr val="black">
                      <a:lumMod val="85000"/>
                      <a:lumOff val="15000"/>
                    </a:prstClr>
                  </a:solidFill>
                  <a:latin typeface="SamsungOne 400" panose="020B0503030303020204" pitchFamily="34" charset="0"/>
                  <a:cs typeface="+mn-cs"/>
                </a:rPr>
                <a:t> </a:t>
              </a:r>
              <a:endParaRPr lang="en-US" altLang="ko-KR" sz="1300" dirty="0">
                <a:solidFill>
                  <a:prstClr val="black">
                    <a:lumMod val="85000"/>
                    <a:lumOff val="15000"/>
                  </a:prstClr>
                </a:solidFill>
                <a:latin typeface="SamsungOne 400" panose="020B0503030303020204" pitchFamily="34" charset="0"/>
                <a:cs typeface="+mn-cs"/>
              </a:endParaRPr>
            </a:p>
          </p:txBody>
        </p:sp>
      </p:grpSp>
      <p:grpSp>
        <p:nvGrpSpPr>
          <p:cNvPr id="13" name="그룹 12"/>
          <p:cNvGrpSpPr/>
          <p:nvPr/>
        </p:nvGrpSpPr>
        <p:grpSpPr>
          <a:xfrm>
            <a:off x="361950" y="1322141"/>
            <a:ext cx="9106050" cy="743069"/>
            <a:chOff x="361950" y="1220103"/>
            <a:chExt cx="9106050" cy="743069"/>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Binary Search</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1.4. Performance evaluation</a:t>
              </a:r>
            </a:p>
          </p:txBody>
        </p:sp>
      </p:grpSp>
    </p:spTree>
    <p:extLst>
      <p:ext uri="{BB962C8B-B14F-4D97-AF65-F5344CB8AC3E}">
        <p14:creationId xmlns:p14="http://schemas.microsoft.com/office/powerpoint/2010/main" val="373839097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xmlns="" id="{A48BAA49-5787-4D75-B938-096BF66CB5E1}"/>
              </a:ext>
            </a:extLst>
          </p:cNvPr>
          <p:cNvPicPr>
            <a:picLocks noChangeAspect="1"/>
          </p:cNvPicPr>
          <p:nvPr/>
        </p:nvPicPr>
        <p:blipFill>
          <a:blip r:embed="rId3"/>
          <a:stretch>
            <a:fillRect/>
          </a:stretch>
        </p:blipFill>
        <p:spPr>
          <a:xfrm>
            <a:off x="650110" y="2600574"/>
            <a:ext cx="8604762" cy="1541429"/>
          </a:xfrm>
          <a:prstGeom prst="rect">
            <a:avLst/>
          </a:prstGeom>
        </p:spPr>
      </p:pic>
      <p:pic>
        <p:nvPicPr>
          <p:cNvPr id="15" name="그림 14">
            <a:extLst>
              <a:ext uri="{FF2B5EF4-FFF2-40B4-BE49-F238E27FC236}">
                <a16:creationId xmlns:a16="http://schemas.microsoft.com/office/drawing/2014/main" xmlns="" id="{DE0A46AF-C56C-41B8-B0F5-6582AEDC0A15}"/>
              </a:ext>
            </a:extLst>
          </p:cNvPr>
          <p:cNvPicPr>
            <a:picLocks noChangeAspect="1"/>
          </p:cNvPicPr>
          <p:nvPr/>
        </p:nvPicPr>
        <p:blipFill>
          <a:blip r:embed="rId4"/>
          <a:stretch>
            <a:fillRect/>
          </a:stretch>
        </p:blipFill>
        <p:spPr>
          <a:xfrm>
            <a:off x="650110" y="4199714"/>
            <a:ext cx="8604762" cy="2129524"/>
          </a:xfrm>
          <a:prstGeom prst="rect">
            <a:avLst/>
          </a:prstGeom>
        </p:spPr>
      </p:pic>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7" name="직사각형 1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18" name="직사각형 17">
            <a:extLst>
              <a:ext uri="{FF2B5EF4-FFF2-40B4-BE49-F238E27FC236}">
                <a16:creationId xmlns:a16="http://schemas.microsoft.com/office/drawing/2014/main" xmlns="" id="{90EFA62F-9637-4E5A-AAB1-9E61461D75DD}"/>
              </a:ext>
            </a:extLst>
          </p:cNvPr>
          <p:cNvSpPr/>
          <p:nvPr/>
        </p:nvSpPr>
        <p:spPr>
          <a:xfrm>
            <a:off x="580388" y="2118234"/>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In the list with 8 elements, the search is finished after one-time operation in the best-case, while four times of operations were done in the worst-case. </a:t>
            </a:r>
          </a:p>
        </p:txBody>
      </p:sp>
      <p:grpSp>
        <p:nvGrpSpPr>
          <p:cNvPr id="9" name="그룹 8"/>
          <p:cNvGrpSpPr/>
          <p:nvPr/>
        </p:nvGrpSpPr>
        <p:grpSpPr>
          <a:xfrm>
            <a:off x="361950" y="1322141"/>
            <a:ext cx="9106050" cy="743069"/>
            <a:chOff x="361950" y="1220103"/>
            <a:chExt cx="9106050" cy="743069"/>
          </a:xfrm>
        </p:grpSpPr>
        <p:sp>
          <p:nvSpPr>
            <p:cNvPr id="10" name="직사각형 9">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Binary Search</a:t>
              </a:r>
            </a:p>
          </p:txBody>
        </p:sp>
        <p:sp>
          <p:nvSpPr>
            <p:cNvPr id="11" name="TextBox 10">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1.4. Performance evaluation</a:t>
              </a:r>
            </a:p>
          </p:txBody>
        </p:sp>
      </p:grpSp>
    </p:spTree>
    <p:extLst>
      <p:ext uri="{BB962C8B-B14F-4D97-AF65-F5344CB8AC3E}">
        <p14:creationId xmlns:p14="http://schemas.microsoft.com/office/powerpoint/2010/main" val="1046847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015701" y="3042134"/>
            <a:ext cx="4454783" cy="2730452"/>
            <a:chOff x="1015701" y="3007499"/>
            <a:chExt cx="4454783" cy="2730452"/>
          </a:xfrm>
        </p:grpSpPr>
        <p:grpSp>
          <p:nvGrpSpPr>
            <p:cNvPr id="129" name="그룹 128">
              <a:extLst>
                <a:ext uri="{FF2B5EF4-FFF2-40B4-BE49-F238E27FC236}">
                  <a16:creationId xmlns:a16="http://schemas.microsoft.com/office/drawing/2014/main" xmlns="" id="{3C9F9584-6E5C-42E1-8D22-1F716C8643E1}"/>
                </a:ext>
              </a:extLst>
            </p:cNvPr>
            <p:cNvGrpSpPr/>
            <p:nvPr/>
          </p:nvGrpSpPr>
          <p:grpSpPr>
            <a:xfrm>
              <a:off x="1015701" y="3007499"/>
              <a:ext cx="4454783" cy="751736"/>
              <a:chOff x="1015700" y="3953039"/>
              <a:chExt cx="4454783" cy="751736"/>
            </a:xfrm>
          </p:grpSpPr>
          <p:sp>
            <p:nvSpPr>
              <p:cNvPr id="131" name="직사각형 130">
                <a:extLst>
                  <a:ext uri="{FF2B5EF4-FFF2-40B4-BE49-F238E27FC236}">
                    <a16:creationId xmlns:a16="http://schemas.microsoft.com/office/drawing/2014/main" xmlns="" id="{E5B2E181-EC8F-4900-8506-D635DA31EE55}"/>
                  </a:ext>
                </a:extLst>
              </p:cNvPr>
              <p:cNvSpPr/>
              <p:nvPr/>
            </p:nvSpPr>
            <p:spPr>
              <a:xfrm rot="5400000">
                <a:off x="787103" y="4181636"/>
                <a:ext cx="545118" cy="87923"/>
              </a:xfrm>
              <a:prstGeom prst="rect">
                <a:avLst/>
              </a:prstGeom>
              <a:solidFill>
                <a:schemeClr val="tx1"/>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132" name="그룹 131">
                <a:extLst>
                  <a:ext uri="{FF2B5EF4-FFF2-40B4-BE49-F238E27FC236}">
                    <a16:creationId xmlns:a16="http://schemas.microsoft.com/office/drawing/2014/main" xmlns="" id="{8E1DB677-A450-439E-8D85-1AF061EB88D4}"/>
                  </a:ext>
                </a:extLst>
              </p:cNvPr>
              <p:cNvGrpSpPr/>
              <p:nvPr/>
            </p:nvGrpSpPr>
            <p:grpSpPr>
              <a:xfrm>
                <a:off x="1103624" y="4065870"/>
                <a:ext cx="3083171" cy="319454"/>
                <a:chOff x="1178430" y="2857500"/>
                <a:chExt cx="3551832" cy="319454"/>
              </a:xfrm>
            </p:grpSpPr>
            <p:cxnSp>
              <p:nvCxnSpPr>
                <p:cNvPr id="147" name="직선 연결선 146">
                  <a:extLst>
                    <a:ext uri="{FF2B5EF4-FFF2-40B4-BE49-F238E27FC236}">
                      <a16:creationId xmlns:a16="http://schemas.microsoft.com/office/drawing/2014/main" xmlns="" id="{457C2805-452B-45F1-8E8D-AA3AECD8F696}"/>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직선 연결선 147">
                  <a:extLst>
                    <a:ext uri="{FF2B5EF4-FFF2-40B4-BE49-F238E27FC236}">
                      <a16:creationId xmlns:a16="http://schemas.microsoft.com/office/drawing/2014/main" xmlns="" id="{202CCBA6-33FA-4869-8345-BA454EA25EE6}"/>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4" name="그룹 133">
                <a:extLst>
                  <a:ext uri="{FF2B5EF4-FFF2-40B4-BE49-F238E27FC236}">
                    <a16:creationId xmlns:a16="http://schemas.microsoft.com/office/drawing/2014/main" xmlns="" id="{0BF98919-D1B0-42B0-969D-58278FBA93EA}"/>
                  </a:ext>
                </a:extLst>
              </p:cNvPr>
              <p:cNvGrpSpPr/>
              <p:nvPr/>
            </p:nvGrpSpPr>
            <p:grpSpPr>
              <a:xfrm>
                <a:off x="4796407" y="4065870"/>
                <a:ext cx="674076" cy="319454"/>
                <a:chOff x="1178430" y="2857500"/>
                <a:chExt cx="3551832" cy="319454"/>
              </a:xfrm>
            </p:grpSpPr>
            <p:cxnSp>
              <p:nvCxnSpPr>
                <p:cNvPr id="143" name="직선 연결선 142">
                  <a:extLst>
                    <a:ext uri="{FF2B5EF4-FFF2-40B4-BE49-F238E27FC236}">
                      <a16:creationId xmlns:a16="http://schemas.microsoft.com/office/drawing/2014/main" xmlns="" id="{E8EDAF72-B86E-4897-8771-FC024A4574A2}"/>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xmlns="" id="{B4BB216B-0ECC-4C2F-A26B-1CFABD34BE3B}"/>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5" name="원호 134">
                <a:extLst>
                  <a:ext uri="{FF2B5EF4-FFF2-40B4-BE49-F238E27FC236}">
                    <a16:creationId xmlns:a16="http://schemas.microsoft.com/office/drawing/2014/main" xmlns="" id="{23D3B8F0-8D8E-4470-A5CC-98D643E962AB}"/>
                  </a:ext>
                </a:extLst>
              </p:cNvPr>
              <p:cNvSpPr/>
              <p:nvPr/>
            </p:nvSpPr>
            <p:spPr>
              <a:xfrm>
                <a:off x="3942105" y="4385325"/>
                <a:ext cx="369246" cy="31945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6" name="원호 135">
                <a:extLst>
                  <a:ext uri="{FF2B5EF4-FFF2-40B4-BE49-F238E27FC236}">
                    <a16:creationId xmlns:a16="http://schemas.microsoft.com/office/drawing/2014/main" xmlns="" id="{E79DEB12-B2A6-43F2-B7E3-728A1A67E1BC}"/>
                  </a:ext>
                </a:extLst>
              </p:cNvPr>
              <p:cNvSpPr/>
              <p:nvPr/>
            </p:nvSpPr>
            <p:spPr>
              <a:xfrm flipH="1">
                <a:off x="4630807" y="4385324"/>
                <a:ext cx="369246" cy="31945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37" name="직선 연결선 136">
                <a:extLst>
                  <a:ext uri="{FF2B5EF4-FFF2-40B4-BE49-F238E27FC236}">
                    <a16:creationId xmlns:a16="http://schemas.microsoft.com/office/drawing/2014/main" xmlns="" id="{49BD57B8-D8C2-4473-ABEA-4DA1B967E5A0}"/>
                  </a:ext>
                </a:extLst>
              </p:cNvPr>
              <p:cNvCxnSpPr/>
              <p:nvPr/>
            </p:nvCxnSpPr>
            <p:spPr>
              <a:xfrm>
                <a:off x="4122331" y="4065870"/>
                <a:ext cx="6740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직사각형 137">
                <a:extLst>
                  <a:ext uri="{FF2B5EF4-FFF2-40B4-BE49-F238E27FC236}">
                    <a16:creationId xmlns:a16="http://schemas.microsoft.com/office/drawing/2014/main" xmlns="" id="{BB2EE605-EBEB-460B-B00B-48462E951025}"/>
                  </a:ext>
                </a:extLst>
              </p:cNvPr>
              <p:cNvSpPr/>
              <p:nvPr/>
            </p:nvSpPr>
            <p:spPr>
              <a:xfrm>
                <a:off x="1190575" y="4111296"/>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139" name="직사각형 138">
                <a:extLst>
                  <a:ext uri="{FF2B5EF4-FFF2-40B4-BE49-F238E27FC236}">
                    <a16:creationId xmlns:a16="http://schemas.microsoft.com/office/drawing/2014/main" xmlns="" id="{6BF4D0C8-77E9-458C-95A2-AB6BCD5DB0FA}"/>
                  </a:ext>
                </a:extLst>
              </p:cNvPr>
              <p:cNvSpPr/>
              <p:nvPr/>
            </p:nvSpPr>
            <p:spPr>
              <a:xfrm>
                <a:off x="1750356" y="4111296"/>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140" name="직사각형 139">
                <a:extLst>
                  <a:ext uri="{FF2B5EF4-FFF2-40B4-BE49-F238E27FC236}">
                    <a16:creationId xmlns:a16="http://schemas.microsoft.com/office/drawing/2014/main" xmlns="" id="{AB8BA56E-1140-4DE7-9117-D3D8132EE28B}"/>
                  </a:ext>
                </a:extLst>
              </p:cNvPr>
              <p:cNvSpPr/>
              <p:nvPr/>
            </p:nvSpPr>
            <p:spPr>
              <a:xfrm>
                <a:off x="2310137" y="4111296"/>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141" name="직사각형 140">
                <a:extLst>
                  <a:ext uri="{FF2B5EF4-FFF2-40B4-BE49-F238E27FC236}">
                    <a16:creationId xmlns:a16="http://schemas.microsoft.com/office/drawing/2014/main" xmlns="" id="{70BB7644-7DCD-40FC-9346-E40CC649B9FF}"/>
                  </a:ext>
                </a:extLst>
              </p:cNvPr>
              <p:cNvSpPr/>
              <p:nvPr/>
            </p:nvSpPr>
            <p:spPr>
              <a:xfrm>
                <a:off x="2869918" y="4111296"/>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142" name="직사각형 141">
                <a:extLst>
                  <a:ext uri="{FF2B5EF4-FFF2-40B4-BE49-F238E27FC236}">
                    <a16:creationId xmlns:a16="http://schemas.microsoft.com/office/drawing/2014/main" xmlns="" id="{69BF6240-D15C-4E97-AA0E-254C4D32F976}"/>
                  </a:ext>
                </a:extLst>
              </p:cNvPr>
              <p:cNvSpPr/>
              <p:nvPr/>
            </p:nvSpPr>
            <p:spPr>
              <a:xfrm>
                <a:off x="3429699" y="4111296"/>
                <a:ext cx="472830"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grpSp>
        <p:cxnSp>
          <p:nvCxnSpPr>
            <p:cNvPr id="11" name="연결선: 꺾임 10">
              <a:extLst>
                <a:ext uri="{FF2B5EF4-FFF2-40B4-BE49-F238E27FC236}">
                  <a16:creationId xmlns:a16="http://schemas.microsoft.com/office/drawing/2014/main" xmlns="" id="{E4C9A237-FC87-4C92-A494-6BE57351D817}"/>
                </a:ext>
              </a:extLst>
            </p:cNvPr>
            <p:cNvCxnSpPr>
              <a:cxnSpLocks/>
              <a:stCxn id="142" idx="3"/>
              <a:endCxn id="30" idx="1"/>
            </p:cNvCxnSpPr>
            <p:nvPr/>
          </p:nvCxnSpPr>
          <p:spPr>
            <a:xfrm>
              <a:off x="3902530" y="3280056"/>
              <a:ext cx="563045" cy="1781344"/>
            </a:xfrm>
            <a:prstGeom prst="bentConnector2">
              <a:avLst/>
            </a:prstGeom>
            <a:ln w="19050">
              <a:solidFill>
                <a:srgbClr val="5B9BD5"/>
              </a:solidFill>
              <a:prstDash val="dash"/>
              <a:headEnd type="oval"/>
              <a:tailEnd type="arrow"/>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xmlns="" id="{AC74AC71-7FAD-4D6B-A7C5-92A7EB2A6BDC}"/>
                </a:ext>
              </a:extLst>
            </p:cNvPr>
            <p:cNvSpPr/>
            <p:nvPr/>
          </p:nvSpPr>
          <p:spPr>
            <a:xfrm rot="5400000">
              <a:off x="4229160" y="5183515"/>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41" name="직사각형 40">
              <a:extLst>
                <a:ext uri="{FF2B5EF4-FFF2-40B4-BE49-F238E27FC236}">
                  <a16:creationId xmlns:a16="http://schemas.microsoft.com/office/drawing/2014/main" xmlns="" id="{7D22CE12-B0DF-4FA0-B14D-FF7A4F7C92FC}"/>
                </a:ext>
              </a:extLst>
            </p:cNvPr>
            <p:cNvSpPr/>
            <p:nvPr/>
          </p:nvSpPr>
          <p:spPr>
            <a:xfrm>
              <a:off x="4196141" y="5650028"/>
              <a:ext cx="545118" cy="87923"/>
            </a:xfrm>
            <a:prstGeom prst="rect">
              <a:avLst/>
            </a:prstGeom>
            <a:solidFill>
              <a:schemeClr val="tx1"/>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42" name="그룹 41">
              <a:extLst>
                <a:ext uri="{FF2B5EF4-FFF2-40B4-BE49-F238E27FC236}">
                  <a16:creationId xmlns:a16="http://schemas.microsoft.com/office/drawing/2014/main" xmlns="" id="{00160F31-A4BE-44C8-AC58-9EE229D84E56}"/>
                </a:ext>
              </a:extLst>
            </p:cNvPr>
            <p:cNvGrpSpPr/>
            <p:nvPr/>
          </p:nvGrpSpPr>
          <p:grpSpPr>
            <a:xfrm rot="5400000">
              <a:off x="3419995" y="4441596"/>
              <a:ext cx="2097410" cy="319454"/>
              <a:chOff x="1178430" y="2857500"/>
              <a:chExt cx="3551832" cy="319454"/>
            </a:xfrm>
          </p:grpSpPr>
          <p:cxnSp>
            <p:nvCxnSpPr>
              <p:cNvPr id="43" name="직선 연결선 42">
                <a:extLst>
                  <a:ext uri="{FF2B5EF4-FFF2-40B4-BE49-F238E27FC236}">
                    <a16:creationId xmlns:a16="http://schemas.microsoft.com/office/drawing/2014/main" xmlns="" id="{F99C257A-7564-42BC-BF51-5286F30FEE25}"/>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4C0708B8-2359-47E4-A8AD-2C7B8E85F25D}"/>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0" name="직사각형 3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45" name="직사각형 4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46" name="직사각형 45">
            <a:extLst>
              <a:ext uri="{FF2B5EF4-FFF2-40B4-BE49-F238E27FC236}">
                <a16:creationId xmlns:a16="http://schemas.microsoft.com/office/drawing/2014/main" xmlns="" id="{90EFA62F-9637-4E5A-AAB1-9E61461D75DD}"/>
              </a:ext>
            </a:extLst>
          </p:cNvPr>
          <p:cNvSpPr/>
          <p:nvPr/>
        </p:nvSpPr>
        <p:spPr>
          <a:xfrm>
            <a:off x="580388" y="2129316"/>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Solve the parking lot problem as follows.</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First, temporarily park the car no.5 in the bottom alley.</a:t>
            </a:r>
          </a:p>
        </p:txBody>
      </p:sp>
      <p:sp>
        <p:nvSpPr>
          <p:cNvPr id="29" name="TextBox 28">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600" b="1">
                <a:solidFill>
                  <a:srgbClr val="000000"/>
                </a:solidFill>
                <a:latin typeface="Samsung Sharp Sans" pitchFamily="2" charset="0"/>
                <a:ea typeface="Samsung Sharp Sans" pitchFamily="2" charset="0"/>
                <a:cs typeface="Samsung Sharp Sans" pitchFamily="2" charset="0"/>
              </a:defRPr>
            </a:lvl1pPr>
          </a:lstStyle>
          <a:p>
            <a:r>
              <a:rPr lang="en-US" altLang="ko-KR" sz="1800" dirty="0"/>
              <a:t>2.3. Applications of a stack</a:t>
            </a:r>
          </a:p>
        </p:txBody>
      </p:sp>
      <p:sp>
        <p:nvSpPr>
          <p:cNvPr id="31" name="직사각형 30">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What is a Stack?</a:t>
            </a:r>
          </a:p>
        </p:txBody>
      </p:sp>
    </p:spTree>
    <p:extLst>
      <p:ext uri="{BB962C8B-B14F-4D97-AF65-F5344CB8AC3E}">
        <p14:creationId xmlns:p14="http://schemas.microsoft.com/office/powerpoint/2010/main" val="2613272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Let’s</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code</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4718598" cy="276999"/>
            <a:chOff x="558800" y="1148583"/>
            <a:chExt cx="4718598" cy="276999"/>
          </a:xfrm>
        </p:grpSpPr>
        <p:sp>
          <p:nvSpPr>
            <p:cNvPr id="12"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25.</a:t>
              </a:r>
            </a:p>
          </p:txBody>
        </p:sp>
        <p:sp>
          <p:nvSpPr>
            <p:cNvPr id="13" name="직사각형 12">
              <a:extLst>
                <a:ext uri="{FF2B5EF4-FFF2-40B4-BE49-F238E27FC236}">
                  <a16:creationId xmlns:a16="http://schemas.microsoft.com/office/drawing/2014/main" xmlns="" id="{B640FC7E-A899-44A0-93CD-28A2FA14072E}"/>
                </a:ext>
              </a:extLst>
            </p:cNvPr>
            <p:cNvSpPr/>
            <p:nvPr/>
          </p:nvSpPr>
          <p:spPr>
            <a:xfrm>
              <a:off x="1402744" y="1148583"/>
              <a:ext cx="38746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b="1" dirty="0">
                  <a:solidFill>
                    <a:prstClr val="black"/>
                  </a:solidFill>
                  <a:latin typeface="Samsung Sharp Sans" pitchFamily="2" charset="0"/>
                  <a:ea typeface="Samsung Sharp Sans" pitchFamily="2" charset="0"/>
                  <a:cs typeface="Samsung Sharp Sans" pitchFamily="2" charset="0"/>
                </a:rPr>
                <a:t>Binary Search</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135363880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19" name="직사각형 18">
            <a:extLst>
              <a:ext uri="{FF2B5EF4-FFF2-40B4-BE49-F238E27FC236}">
                <a16:creationId xmlns:a16="http://schemas.microsoft.com/office/drawing/2014/main" xmlns="" id="{F1B12DA7-C15F-4B00-8AB3-088BA5E0B6A4}"/>
              </a:ext>
            </a:extLst>
          </p:cNvPr>
          <p:cNvSpPr/>
          <p:nvPr/>
        </p:nvSpPr>
        <p:spPr>
          <a:xfrm>
            <a:off x="714237" y="2768358"/>
            <a:ext cx="8619913" cy="1410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The ‘breaking,’ which is the lowest floor where the egg breaks, is randomly selected between 1 and height.</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The egg dropping experiment is expressed as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do_experiment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(floor). </a:t>
            </a:r>
          </a:p>
          <a:p>
            <a:pPr latinLnBrk="0">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atinLnBrk="0">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do_experiment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function can be called without limit because there are infinite number of eggs. </a:t>
            </a:r>
          </a:p>
        </p:txBody>
      </p:sp>
      <p:sp>
        <p:nvSpPr>
          <p:cNvPr id="20" name="직사각형 19">
            <a:extLst>
              <a:ext uri="{FF2B5EF4-FFF2-40B4-BE49-F238E27FC236}">
                <a16:creationId xmlns:a16="http://schemas.microsoft.com/office/drawing/2014/main" xmlns="" id="{F1B12DA7-C15F-4B00-8AB3-088BA5E0B6A4}"/>
              </a:ext>
            </a:extLst>
          </p:cNvPr>
          <p:cNvSpPr/>
          <p:nvPr/>
        </p:nvSpPr>
        <p:spPr>
          <a:xfrm>
            <a:off x="922959" y="3373652"/>
            <a:ext cx="8619913"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285750" indent="-285750" latinLnBrk="0">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Return True if the egg breaks when dropping from the floor.</a:t>
            </a:r>
          </a:p>
          <a:p>
            <a:pPr marL="285750" indent="-285750" latinLnBrk="0">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If not, return False.</a:t>
            </a:r>
          </a:p>
        </p:txBody>
      </p:sp>
      <p:grpSp>
        <p:nvGrpSpPr>
          <p:cNvPr id="9" name="그룹 8"/>
          <p:cNvGrpSpPr/>
          <p:nvPr/>
        </p:nvGrpSpPr>
        <p:grpSpPr>
          <a:xfrm>
            <a:off x="361950" y="1322141"/>
            <a:ext cx="9106050" cy="743069"/>
            <a:chOff x="361950" y="1220103"/>
            <a:chExt cx="9106050" cy="743069"/>
          </a:xfrm>
        </p:grpSpPr>
        <p:sp>
          <p:nvSpPr>
            <p:cNvPr id="10" name="직사각형 9">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Egg Dropping Problem</a:t>
              </a:r>
            </a:p>
          </p:txBody>
        </p:sp>
        <p:sp>
          <p:nvSpPr>
            <p:cNvPr id="11" name="TextBox 10">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Problem definition</a:t>
              </a:r>
            </a:p>
          </p:txBody>
        </p:sp>
      </p:grpSp>
      <p:sp>
        <p:nvSpPr>
          <p:cNvPr id="12" name="직사각형 11">
            <a:extLst>
              <a:ext uri="{FF2B5EF4-FFF2-40B4-BE49-F238E27FC236}">
                <a16:creationId xmlns:a16="http://schemas.microsoft.com/office/drawing/2014/main" xmlns="" id="{90EFA62F-9637-4E5A-AAB1-9E61461D75DD}"/>
              </a:ext>
            </a:extLst>
          </p:cNvPr>
          <p:cNvSpPr/>
          <p:nvPr/>
        </p:nvSpPr>
        <p:spPr>
          <a:xfrm>
            <a:off x="580388" y="2118234"/>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Write an algorithm to find the highest floor that does not break the egg when dropping it if the building height is given.</a:t>
            </a:r>
          </a:p>
          <a:p>
            <a:pPr marL="115888" indent="-115888" latinLnBrk="0">
              <a:spcAft>
                <a:spcPts val="1000"/>
              </a:spcAft>
              <a:buSzPct val="120000"/>
              <a:buBlip>
                <a:blip r:embed="rId2"/>
              </a:buBlip>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algorithm implementation conditions are as follows.</a:t>
            </a:r>
          </a:p>
        </p:txBody>
      </p:sp>
    </p:spTree>
    <p:extLst>
      <p:ext uri="{BB962C8B-B14F-4D97-AF65-F5344CB8AC3E}">
        <p14:creationId xmlns:p14="http://schemas.microsoft.com/office/powerpoint/2010/main" val="289902510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xmlns="" id="{4EAD3911-0F4F-4901-9DA3-E103926C3689}"/>
              </a:ext>
            </a:extLst>
          </p:cNvPr>
          <p:cNvPicPr>
            <a:picLocks noChangeAspect="1"/>
          </p:cNvPicPr>
          <p:nvPr/>
        </p:nvPicPr>
        <p:blipFill>
          <a:blip r:embed="rId2"/>
          <a:stretch>
            <a:fillRect/>
          </a:stretch>
        </p:blipFill>
        <p:spPr>
          <a:xfrm>
            <a:off x="631900" y="2463938"/>
            <a:ext cx="8640000" cy="1548387"/>
          </a:xfrm>
          <a:prstGeom prst="rect">
            <a:avLst/>
          </a:prstGeom>
        </p:spPr>
      </p:pic>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23" name="직사각형 22">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Receive user input regarding the building ’height’ and the ‘breaking’ which is the lowest floor of breaking an egg. </a:t>
            </a:r>
          </a:p>
        </p:txBody>
      </p:sp>
      <p:grpSp>
        <p:nvGrpSpPr>
          <p:cNvPr id="24" name="그룹 23">
            <a:extLst>
              <a:ext uri="{FF2B5EF4-FFF2-40B4-BE49-F238E27FC236}">
                <a16:creationId xmlns:a16="http://schemas.microsoft.com/office/drawing/2014/main" xmlns="" id="{A9DB7DD0-AA7A-4B07-8996-7FC36E5F9099}"/>
              </a:ext>
            </a:extLst>
          </p:cNvPr>
          <p:cNvGrpSpPr/>
          <p:nvPr/>
        </p:nvGrpSpPr>
        <p:grpSpPr>
          <a:xfrm>
            <a:off x="667021" y="4131817"/>
            <a:ext cx="8597052" cy="791165"/>
            <a:chOff x="676852" y="3081411"/>
            <a:chExt cx="8597052" cy="791165"/>
          </a:xfrm>
        </p:grpSpPr>
        <p:sp>
          <p:nvSpPr>
            <p:cNvPr id="25"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79116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6"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a:t>
              </a:r>
            </a:p>
          </p:txBody>
        </p:sp>
        <p:sp>
          <p:nvSpPr>
            <p:cNvPr id="28" name="TextBox 21">
              <a:extLst>
                <a:ext uri="{FF2B5EF4-FFF2-40B4-BE49-F238E27FC236}">
                  <a16:creationId xmlns:a16="http://schemas.microsoft.com/office/drawing/2014/main" xmlns="" id="{56521AD1-2372-4709-9497-BC4191E7C8E0}"/>
                </a:ext>
              </a:extLst>
            </p:cNvPr>
            <p:cNvSpPr txBox="1"/>
            <p:nvPr/>
          </p:nvSpPr>
          <p:spPr>
            <a:xfrm>
              <a:off x="1036274" y="3504419"/>
              <a:ext cx="8108322" cy="200055"/>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Convert the height and breaking values entered by the user as input() function into int() function and save. </a:t>
              </a:r>
            </a:p>
          </p:txBody>
        </p:sp>
      </p:grpSp>
      <p:grpSp>
        <p:nvGrpSpPr>
          <p:cNvPr id="13" name="그룹 12"/>
          <p:cNvGrpSpPr/>
          <p:nvPr/>
        </p:nvGrpSpPr>
        <p:grpSpPr>
          <a:xfrm>
            <a:off x="361950" y="1322141"/>
            <a:ext cx="9106050" cy="743069"/>
            <a:chOff x="361950" y="1220103"/>
            <a:chExt cx="9106050" cy="743069"/>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Egg Dropping Problem</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Implementation and coding</a:t>
              </a:r>
            </a:p>
          </p:txBody>
        </p:sp>
      </p:grpSp>
    </p:spTree>
    <p:extLst>
      <p:ext uri="{BB962C8B-B14F-4D97-AF65-F5344CB8AC3E}">
        <p14:creationId xmlns:p14="http://schemas.microsoft.com/office/powerpoint/2010/main" val="374247136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23" name="직사각형 22">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Call the function that returns the highest floor that does not break an egg.</a:t>
            </a:r>
          </a:p>
        </p:txBody>
      </p:sp>
      <p:grpSp>
        <p:nvGrpSpPr>
          <p:cNvPr id="24" name="그룹 23">
            <a:extLst>
              <a:ext uri="{FF2B5EF4-FFF2-40B4-BE49-F238E27FC236}">
                <a16:creationId xmlns:a16="http://schemas.microsoft.com/office/drawing/2014/main" xmlns="" id="{A9DB7DD0-AA7A-4B07-8996-7FC36E5F9099}"/>
              </a:ext>
            </a:extLst>
          </p:cNvPr>
          <p:cNvGrpSpPr/>
          <p:nvPr/>
        </p:nvGrpSpPr>
        <p:grpSpPr>
          <a:xfrm>
            <a:off x="667021" y="4115417"/>
            <a:ext cx="8597052" cy="1287856"/>
            <a:chOff x="676852" y="3081411"/>
            <a:chExt cx="8597052" cy="1287856"/>
          </a:xfrm>
        </p:grpSpPr>
        <p:sp>
          <p:nvSpPr>
            <p:cNvPr id="25"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2878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6"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3-4</a:t>
              </a:r>
            </a:p>
          </p:txBody>
        </p:sp>
        <p:sp>
          <p:nvSpPr>
            <p:cNvPr id="28" name="TextBox 21">
              <a:extLst>
                <a:ext uri="{FF2B5EF4-FFF2-40B4-BE49-F238E27FC236}">
                  <a16:creationId xmlns:a16="http://schemas.microsoft.com/office/drawing/2014/main" xmlns="" id="{56521AD1-2372-4709-9497-BC4191E7C8E0}"/>
                </a:ext>
              </a:extLst>
            </p:cNvPr>
            <p:cNvSpPr txBox="1"/>
            <p:nvPr/>
          </p:nvSpPr>
          <p:spPr>
            <a:xfrm>
              <a:off x="1009358" y="3517734"/>
              <a:ext cx="8089056" cy="677108"/>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find_highest_safe_floor2() function finds the highest floor where an egg does not break through binary search. </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Use</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cs typeface="+mn-cs"/>
                </a:rPr>
                <a:t>f-string to print the floor variable, which should be -1 than the breaking value. </a:t>
              </a:r>
            </a:p>
          </p:txBody>
        </p:sp>
      </p:grpSp>
      <p:pic>
        <p:nvPicPr>
          <p:cNvPr id="29" name="그림 28">
            <a:extLst>
              <a:ext uri="{FF2B5EF4-FFF2-40B4-BE49-F238E27FC236}">
                <a16:creationId xmlns:a16="http://schemas.microsoft.com/office/drawing/2014/main" xmlns="" id="{4EAD3911-0F4F-4901-9DA3-E103926C3689}"/>
              </a:ext>
            </a:extLst>
          </p:cNvPr>
          <p:cNvPicPr>
            <a:picLocks noChangeAspect="1"/>
          </p:cNvPicPr>
          <p:nvPr/>
        </p:nvPicPr>
        <p:blipFill>
          <a:blip r:embed="rId4"/>
          <a:stretch>
            <a:fillRect/>
          </a:stretch>
        </p:blipFill>
        <p:spPr>
          <a:xfrm>
            <a:off x="631900" y="2447542"/>
            <a:ext cx="8640000" cy="1548387"/>
          </a:xfrm>
          <a:prstGeom prst="rect">
            <a:avLst/>
          </a:prstGeom>
        </p:spPr>
      </p:pic>
      <p:grpSp>
        <p:nvGrpSpPr>
          <p:cNvPr id="13" name="그룹 12"/>
          <p:cNvGrpSpPr/>
          <p:nvPr/>
        </p:nvGrpSpPr>
        <p:grpSpPr>
          <a:xfrm>
            <a:off x="361950" y="1322141"/>
            <a:ext cx="9106050" cy="743069"/>
            <a:chOff x="361950" y="1220103"/>
            <a:chExt cx="9106050" cy="743069"/>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Egg Dropping Problem</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Implementation and coding</a:t>
              </a:r>
            </a:p>
          </p:txBody>
        </p:sp>
      </p:grpSp>
    </p:spTree>
    <p:extLst>
      <p:ext uri="{BB962C8B-B14F-4D97-AF65-F5344CB8AC3E}">
        <p14:creationId xmlns:p14="http://schemas.microsoft.com/office/powerpoint/2010/main" val="188722039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xmlns="" id="{20468979-1022-4E5B-A588-1988F6BD9567}"/>
              </a:ext>
            </a:extLst>
          </p:cNvPr>
          <p:cNvPicPr>
            <a:picLocks noChangeAspect="1"/>
          </p:cNvPicPr>
          <p:nvPr/>
        </p:nvPicPr>
        <p:blipFill>
          <a:blip r:embed="rId2"/>
          <a:stretch>
            <a:fillRect/>
          </a:stretch>
        </p:blipFill>
        <p:spPr>
          <a:xfrm>
            <a:off x="653121" y="2401048"/>
            <a:ext cx="8640000" cy="2385162"/>
          </a:xfrm>
          <a:prstGeom prst="rect">
            <a:avLst/>
          </a:prstGeom>
        </p:spPr>
      </p:pic>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24" name="직사각형 23">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a:t>
            </a:r>
            <a:r>
              <a:rPr lang="en-US" altLang="ko-KR" sz="1300" dirty="0" err="1">
                <a:solidFill>
                  <a:schemeClr val="tx1"/>
                </a:solidFill>
                <a:latin typeface="SamsungOne 400" panose="020B0503030303020204" pitchFamily="34" charset="0"/>
                <a:ea typeface="SamsungOne 400" panose="020B0503030303020204" pitchFamily="34" charset="0"/>
              </a:rPr>
              <a:t>do_experiment</a:t>
            </a:r>
            <a:r>
              <a:rPr lang="en-US" altLang="ko-KR" sz="1300" dirty="0">
                <a:solidFill>
                  <a:schemeClr val="tx1"/>
                </a:solidFill>
                <a:latin typeface="SamsungOne 400" panose="020B0503030303020204" pitchFamily="34" charset="0"/>
                <a:ea typeface="SamsungOne 400" panose="020B0503030303020204" pitchFamily="34" charset="0"/>
              </a:rPr>
              <a:t>() function is the same for the egg dropping experiment. </a:t>
            </a:r>
          </a:p>
        </p:txBody>
      </p:sp>
      <p:grpSp>
        <p:nvGrpSpPr>
          <p:cNvPr id="25" name="그룹 24">
            <a:extLst>
              <a:ext uri="{FF2B5EF4-FFF2-40B4-BE49-F238E27FC236}">
                <a16:creationId xmlns:a16="http://schemas.microsoft.com/office/drawing/2014/main" xmlns="" id="{A9DB7DD0-AA7A-4B07-8996-7FC36E5F9099}"/>
              </a:ext>
            </a:extLst>
          </p:cNvPr>
          <p:cNvGrpSpPr/>
          <p:nvPr/>
        </p:nvGrpSpPr>
        <p:grpSpPr>
          <a:xfrm>
            <a:off x="667021" y="4878651"/>
            <a:ext cx="8597052" cy="1018993"/>
            <a:chOff x="676852" y="3081411"/>
            <a:chExt cx="8597052" cy="1018993"/>
          </a:xfrm>
        </p:grpSpPr>
        <p:sp>
          <p:nvSpPr>
            <p:cNvPr id="26"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0189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7"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a:t>
              </a:r>
            </a:p>
          </p:txBody>
        </p:sp>
        <p:sp>
          <p:nvSpPr>
            <p:cNvPr id="29" name="TextBox 21">
              <a:extLst>
                <a:ext uri="{FF2B5EF4-FFF2-40B4-BE49-F238E27FC236}">
                  <a16:creationId xmlns:a16="http://schemas.microsoft.com/office/drawing/2014/main" xmlns=""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‘breaking’ is the lowest floor where an egg breaks.</a:t>
              </a:r>
              <a:endParaRPr lang="ko-KR" altLang="en-US" sz="1300" dirty="0">
                <a:solidFill>
                  <a:prstClr val="black">
                    <a:lumMod val="85000"/>
                    <a:lumOff val="15000"/>
                  </a:prstClr>
                </a:solidFill>
                <a:latin typeface="SamsungOne 400" panose="020B0503030303020204" pitchFamily="34" charset="0"/>
                <a:cs typeface="+mn-cs"/>
              </a:endParaRP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If the floor value is the same or larger than breaking, return True, and if not, return False.</a:t>
              </a:r>
            </a:p>
          </p:txBody>
        </p:sp>
      </p:grpSp>
      <p:grpSp>
        <p:nvGrpSpPr>
          <p:cNvPr id="13" name="그룹 12"/>
          <p:cNvGrpSpPr/>
          <p:nvPr/>
        </p:nvGrpSpPr>
        <p:grpSpPr>
          <a:xfrm>
            <a:off x="361950" y="1322141"/>
            <a:ext cx="9106050" cy="743069"/>
            <a:chOff x="361950" y="1220103"/>
            <a:chExt cx="9106050" cy="743069"/>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Egg Dropping Problem</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Implementation and coding</a:t>
              </a:r>
            </a:p>
          </p:txBody>
        </p:sp>
      </p:grpSp>
    </p:spTree>
    <p:extLst>
      <p:ext uri="{BB962C8B-B14F-4D97-AF65-F5344CB8AC3E}">
        <p14:creationId xmlns:p14="http://schemas.microsoft.com/office/powerpoint/2010/main" val="131060715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21" name="직사각형 20">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find_highest_safe_floor2() function finds the highest floor where an egg does not break through binary search. </a:t>
            </a:r>
          </a:p>
        </p:txBody>
      </p:sp>
      <p:pic>
        <p:nvPicPr>
          <p:cNvPr id="22" name="그림 21">
            <a:extLst>
              <a:ext uri="{FF2B5EF4-FFF2-40B4-BE49-F238E27FC236}">
                <a16:creationId xmlns:a16="http://schemas.microsoft.com/office/drawing/2014/main" xmlns="" id="{20468979-1022-4E5B-A588-1988F6BD9567}"/>
              </a:ext>
            </a:extLst>
          </p:cNvPr>
          <p:cNvPicPr>
            <a:picLocks noChangeAspect="1"/>
          </p:cNvPicPr>
          <p:nvPr/>
        </p:nvPicPr>
        <p:blipFill>
          <a:blip r:embed="rId3"/>
          <a:stretch>
            <a:fillRect/>
          </a:stretch>
        </p:blipFill>
        <p:spPr>
          <a:xfrm>
            <a:off x="653121" y="2401048"/>
            <a:ext cx="8640000" cy="2385162"/>
          </a:xfrm>
          <a:prstGeom prst="rect">
            <a:avLst/>
          </a:prstGeom>
        </p:spPr>
      </p:pic>
      <p:grpSp>
        <p:nvGrpSpPr>
          <p:cNvPr id="23" name="그룹 22">
            <a:extLst>
              <a:ext uri="{FF2B5EF4-FFF2-40B4-BE49-F238E27FC236}">
                <a16:creationId xmlns:a16="http://schemas.microsoft.com/office/drawing/2014/main" xmlns="" id="{A9DB7DD0-AA7A-4B07-8996-7FC36E5F9099}"/>
              </a:ext>
            </a:extLst>
          </p:cNvPr>
          <p:cNvGrpSpPr/>
          <p:nvPr/>
        </p:nvGrpSpPr>
        <p:grpSpPr>
          <a:xfrm>
            <a:off x="667021" y="4863871"/>
            <a:ext cx="8597052" cy="1018993"/>
            <a:chOff x="676852" y="3081411"/>
            <a:chExt cx="8597052" cy="1018993"/>
          </a:xfrm>
        </p:grpSpPr>
        <p:sp>
          <p:nvSpPr>
            <p:cNvPr id="24"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0189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5"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4-5</a:t>
              </a:r>
            </a:p>
          </p:txBody>
        </p:sp>
        <p:sp>
          <p:nvSpPr>
            <p:cNvPr id="27" name="TextBox 21">
              <a:extLst>
                <a:ext uri="{FF2B5EF4-FFF2-40B4-BE49-F238E27FC236}">
                  <a16:creationId xmlns:a16="http://schemas.microsoft.com/office/drawing/2014/main" xmlns=""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Initialize the initial search space for binary search into low and high.</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Initialize ‘low’ into 1</a:t>
              </a:r>
              <a:r>
                <a:rPr lang="en-US" altLang="ko-KR" sz="1300" baseline="30000" dirty="0">
                  <a:solidFill>
                    <a:prstClr val="black">
                      <a:lumMod val="85000"/>
                      <a:lumOff val="15000"/>
                    </a:prstClr>
                  </a:solidFill>
                  <a:latin typeface="SamsungOne 400" panose="020B0503030303020204" pitchFamily="34" charset="0"/>
                  <a:cs typeface="+mn-cs"/>
                </a:rPr>
                <a:t>st</a:t>
              </a:r>
              <a:r>
                <a:rPr lang="en-US" altLang="ko-KR" sz="1300" dirty="0">
                  <a:solidFill>
                    <a:prstClr val="black">
                      <a:lumMod val="85000"/>
                      <a:lumOff val="15000"/>
                    </a:prstClr>
                  </a:solidFill>
                  <a:latin typeface="SamsungOne 400" panose="020B0503030303020204" pitchFamily="34" charset="0"/>
                  <a:cs typeface="+mn-cs"/>
                </a:rPr>
                <a:t> floor and ‘high’ into the ‘height’ which is the highest floor of the building. </a:t>
              </a:r>
            </a:p>
          </p:txBody>
        </p:sp>
      </p:grpSp>
      <p:grpSp>
        <p:nvGrpSpPr>
          <p:cNvPr id="13" name="그룹 12"/>
          <p:cNvGrpSpPr/>
          <p:nvPr/>
        </p:nvGrpSpPr>
        <p:grpSpPr>
          <a:xfrm>
            <a:off x="361950" y="1322141"/>
            <a:ext cx="9106050" cy="743069"/>
            <a:chOff x="361950" y="1220103"/>
            <a:chExt cx="9106050" cy="743069"/>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Egg Dropping Problem</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Implementation and coding</a:t>
              </a:r>
            </a:p>
          </p:txBody>
        </p:sp>
      </p:grpSp>
    </p:spTree>
    <p:extLst>
      <p:ext uri="{BB962C8B-B14F-4D97-AF65-F5344CB8AC3E}">
        <p14:creationId xmlns:p14="http://schemas.microsoft.com/office/powerpoint/2010/main" val="39483617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pic>
        <p:nvPicPr>
          <p:cNvPr id="22" name="그림 21">
            <a:extLst>
              <a:ext uri="{FF2B5EF4-FFF2-40B4-BE49-F238E27FC236}">
                <a16:creationId xmlns:a16="http://schemas.microsoft.com/office/drawing/2014/main" xmlns="" id="{20468979-1022-4E5B-A588-1988F6BD9567}"/>
              </a:ext>
            </a:extLst>
          </p:cNvPr>
          <p:cNvPicPr>
            <a:picLocks noChangeAspect="1"/>
          </p:cNvPicPr>
          <p:nvPr/>
        </p:nvPicPr>
        <p:blipFill>
          <a:blip r:embed="rId2"/>
          <a:stretch>
            <a:fillRect/>
          </a:stretch>
        </p:blipFill>
        <p:spPr>
          <a:xfrm>
            <a:off x="653121" y="2370568"/>
            <a:ext cx="8640000" cy="2385162"/>
          </a:xfrm>
          <a:prstGeom prst="rect">
            <a:avLst/>
          </a:prstGeom>
        </p:spPr>
      </p:pic>
      <p:grpSp>
        <p:nvGrpSpPr>
          <p:cNvPr id="23" name="그룹 22">
            <a:extLst>
              <a:ext uri="{FF2B5EF4-FFF2-40B4-BE49-F238E27FC236}">
                <a16:creationId xmlns:a16="http://schemas.microsoft.com/office/drawing/2014/main" xmlns="" id="{A9DB7DD0-AA7A-4B07-8996-7FC36E5F9099}"/>
              </a:ext>
            </a:extLst>
          </p:cNvPr>
          <p:cNvGrpSpPr/>
          <p:nvPr/>
        </p:nvGrpSpPr>
        <p:grpSpPr>
          <a:xfrm>
            <a:off x="667021" y="4767253"/>
            <a:ext cx="8597052" cy="1534487"/>
            <a:chOff x="676852" y="3081411"/>
            <a:chExt cx="8597052" cy="1534487"/>
          </a:xfrm>
        </p:grpSpPr>
        <p:sp>
          <p:nvSpPr>
            <p:cNvPr id="24"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53448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5"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6-11</a:t>
              </a:r>
            </a:p>
          </p:txBody>
        </p:sp>
        <p:sp>
          <p:nvSpPr>
            <p:cNvPr id="27" name="TextBox 21">
              <a:extLst>
                <a:ext uri="{FF2B5EF4-FFF2-40B4-BE49-F238E27FC236}">
                  <a16:creationId xmlns:a16="http://schemas.microsoft.com/office/drawing/2014/main" xmlns="" id="{56521AD1-2372-4709-9497-BC4191E7C8E0}"/>
                </a:ext>
              </a:extLst>
            </p:cNvPr>
            <p:cNvSpPr txBox="1"/>
            <p:nvPr/>
          </p:nvSpPr>
          <p:spPr>
            <a:xfrm>
              <a:off x="1036274" y="3504419"/>
              <a:ext cx="8108322" cy="1031051"/>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Set mid as the in-between floor of low and</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cs typeface="+mn-cs"/>
                </a:rPr>
                <a:t>high, and then perform the experiment.</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If the egg does not break, then change high to mid to reduce the search space into lower floors. </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If the egg breaks, then change low to mid+1 to reduce the search space into upper floors. </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Finish searching if the low value becomes the same or larger than the high value. </a:t>
              </a:r>
            </a:p>
          </p:txBody>
        </p:sp>
      </p:grpSp>
      <p:sp>
        <p:nvSpPr>
          <p:cNvPr id="17" name="직사각형 16">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Find the 1st floor where the egg breaks by reducing the search space into half through binary search.</a:t>
            </a:r>
          </a:p>
        </p:txBody>
      </p:sp>
      <p:grpSp>
        <p:nvGrpSpPr>
          <p:cNvPr id="19" name="그룹 18"/>
          <p:cNvGrpSpPr/>
          <p:nvPr/>
        </p:nvGrpSpPr>
        <p:grpSpPr>
          <a:xfrm>
            <a:off x="361950" y="1322141"/>
            <a:ext cx="9106050" cy="743069"/>
            <a:chOff x="361950" y="1220103"/>
            <a:chExt cx="9106050" cy="743069"/>
          </a:xfrm>
        </p:grpSpPr>
        <p:sp>
          <p:nvSpPr>
            <p:cNvPr id="20" name="직사각형 19">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Egg Dropping Problem</a:t>
              </a:r>
            </a:p>
          </p:txBody>
        </p:sp>
        <p:sp>
          <p:nvSpPr>
            <p:cNvPr id="28" name="TextBox 27">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Implementation and coding</a:t>
              </a:r>
            </a:p>
          </p:txBody>
        </p:sp>
      </p:grpSp>
    </p:spTree>
    <p:extLst>
      <p:ext uri="{BB962C8B-B14F-4D97-AF65-F5344CB8AC3E}">
        <p14:creationId xmlns:p14="http://schemas.microsoft.com/office/powerpoint/2010/main" val="236668666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21" name="직사각형 20">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After searching is done, return the highest floor where the egg breaks. </a:t>
            </a:r>
          </a:p>
        </p:txBody>
      </p:sp>
      <p:pic>
        <p:nvPicPr>
          <p:cNvPr id="22" name="그림 21">
            <a:extLst>
              <a:ext uri="{FF2B5EF4-FFF2-40B4-BE49-F238E27FC236}">
                <a16:creationId xmlns:a16="http://schemas.microsoft.com/office/drawing/2014/main" xmlns="" id="{20468979-1022-4E5B-A588-1988F6BD9567}"/>
              </a:ext>
            </a:extLst>
          </p:cNvPr>
          <p:cNvPicPr>
            <a:picLocks noChangeAspect="1"/>
          </p:cNvPicPr>
          <p:nvPr/>
        </p:nvPicPr>
        <p:blipFill>
          <a:blip r:embed="rId3"/>
          <a:stretch>
            <a:fillRect/>
          </a:stretch>
        </p:blipFill>
        <p:spPr>
          <a:xfrm>
            <a:off x="653121" y="2370568"/>
            <a:ext cx="8640000" cy="2385162"/>
          </a:xfrm>
          <a:prstGeom prst="rect">
            <a:avLst/>
          </a:prstGeom>
        </p:spPr>
      </p:pic>
      <p:grpSp>
        <p:nvGrpSpPr>
          <p:cNvPr id="23" name="그룹 22">
            <a:extLst>
              <a:ext uri="{FF2B5EF4-FFF2-40B4-BE49-F238E27FC236}">
                <a16:creationId xmlns:a16="http://schemas.microsoft.com/office/drawing/2014/main" xmlns="" id="{A9DB7DD0-AA7A-4B07-8996-7FC36E5F9099}"/>
              </a:ext>
            </a:extLst>
          </p:cNvPr>
          <p:cNvGrpSpPr/>
          <p:nvPr/>
        </p:nvGrpSpPr>
        <p:grpSpPr>
          <a:xfrm>
            <a:off x="667021" y="4798063"/>
            <a:ext cx="8597052" cy="1018993"/>
            <a:chOff x="676852" y="3081411"/>
            <a:chExt cx="8597052" cy="1018993"/>
          </a:xfrm>
        </p:grpSpPr>
        <p:sp>
          <p:nvSpPr>
            <p:cNvPr id="24"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0189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5"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a:t>
              </a:r>
            </a:p>
          </p:txBody>
        </p:sp>
        <p:sp>
          <p:nvSpPr>
            <p:cNvPr id="27" name="TextBox 21">
              <a:extLst>
                <a:ext uri="{FF2B5EF4-FFF2-40B4-BE49-F238E27FC236}">
                  <a16:creationId xmlns:a16="http://schemas.microsoft.com/office/drawing/2014/main" xmlns=""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From the binary search, the result is the lowest floor where the egg does not break. </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So, the highest floor where the egg breaks returns the low-1 value after searching is done. </a:t>
              </a:r>
            </a:p>
          </p:txBody>
        </p:sp>
      </p:grpSp>
      <p:grpSp>
        <p:nvGrpSpPr>
          <p:cNvPr id="13" name="그룹 12"/>
          <p:cNvGrpSpPr/>
          <p:nvPr/>
        </p:nvGrpSpPr>
        <p:grpSpPr>
          <a:xfrm>
            <a:off x="361950" y="1322141"/>
            <a:ext cx="9106050" cy="743069"/>
            <a:chOff x="361950" y="1220103"/>
            <a:chExt cx="9106050" cy="743069"/>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Egg Dropping Problem</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Implementation and coding</a:t>
              </a:r>
            </a:p>
          </p:txBody>
        </p:sp>
      </p:grpSp>
    </p:spTree>
    <p:extLst>
      <p:ext uri="{BB962C8B-B14F-4D97-AF65-F5344CB8AC3E}">
        <p14:creationId xmlns:p14="http://schemas.microsoft.com/office/powerpoint/2010/main" val="72821823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xmlns="" id="{1149B526-3AE8-4A56-A62A-AC318C75ABE0}"/>
              </a:ext>
            </a:extLst>
          </p:cNvPr>
          <p:cNvPicPr>
            <a:picLocks noChangeAspect="1"/>
          </p:cNvPicPr>
          <p:nvPr/>
        </p:nvPicPr>
        <p:blipFill>
          <a:blip r:embed="rId2"/>
          <a:stretch>
            <a:fillRect/>
          </a:stretch>
        </p:blipFill>
        <p:spPr>
          <a:xfrm>
            <a:off x="611665" y="2419318"/>
            <a:ext cx="8598571" cy="2531905"/>
          </a:xfrm>
          <a:prstGeom prst="rect">
            <a:avLst/>
          </a:prstGeom>
        </p:spPr>
      </p:pic>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23" name="직사각형 22">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Add the print() function to check how many binary search operations were done. </a:t>
            </a:r>
          </a:p>
        </p:txBody>
      </p:sp>
      <p:grpSp>
        <p:nvGrpSpPr>
          <p:cNvPr id="24" name="그룹 23">
            <a:extLst>
              <a:ext uri="{FF2B5EF4-FFF2-40B4-BE49-F238E27FC236}">
                <a16:creationId xmlns:a16="http://schemas.microsoft.com/office/drawing/2014/main" xmlns="" id="{A9DB7DD0-AA7A-4B07-8996-7FC36E5F9099}"/>
              </a:ext>
            </a:extLst>
          </p:cNvPr>
          <p:cNvGrpSpPr/>
          <p:nvPr/>
        </p:nvGrpSpPr>
        <p:grpSpPr>
          <a:xfrm>
            <a:off x="654474" y="5014153"/>
            <a:ext cx="8597052" cy="738948"/>
            <a:chOff x="676852" y="3081412"/>
            <a:chExt cx="8597052" cy="738948"/>
          </a:xfrm>
        </p:grpSpPr>
        <p:sp>
          <p:nvSpPr>
            <p:cNvPr id="25" name="모서리가 둥근 직사각형 4">
              <a:extLst>
                <a:ext uri="{FF2B5EF4-FFF2-40B4-BE49-F238E27FC236}">
                  <a16:creationId xmlns:a16="http://schemas.microsoft.com/office/drawing/2014/main" xmlns="" id="{D49205AF-D745-4C79-8100-FE9EACB201DB}"/>
                </a:ext>
              </a:extLst>
            </p:cNvPr>
            <p:cNvSpPr/>
            <p:nvPr/>
          </p:nvSpPr>
          <p:spPr>
            <a:xfrm>
              <a:off x="676852" y="3081412"/>
              <a:ext cx="8597052" cy="73894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6"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a:t>
              </a:r>
            </a:p>
          </p:txBody>
        </p:sp>
        <p:sp>
          <p:nvSpPr>
            <p:cNvPr id="28" name="TextBox 21">
              <a:extLst>
                <a:ext uri="{FF2B5EF4-FFF2-40B4-BE49-F238E27FC236}">
                  <a16:creationId xmlns:a16="http://schemas.microsoft.com/office/drawing/2014/main" xmlns="" id="{56521AD1-2372-4709-9497-BC4191E7C8E0}"/>
                </a:ext>
              </a:extLst>
            </p:cNvPr>
            <p:cNvSpPr txBox="1"/>
            <p:nvPr/>
          </p:nvSpPr>
          <p:spPr>
            <a:xfrm>
              <a:off x="1036274" y="3504419"/>
              <a:ext cx="8108322" cy="200055"/>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Print the low, high, and mid in</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the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loop</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statement</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to</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count</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the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number</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of</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binary</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search</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repetition.</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ndParaRPr>
            </a:p>
          </p:txBody>
        </p:sp>
      </p:grpSp>
      <p:grpSp>
        <p:nvGrpSpPr>
          <p:cNvPr id="13" name="그룹 12"/>
          <p:cNvGrpSpPr/>
          <p:nvPr/>
        </p:nvGrpSpPr>
        <p:grpSpPr>
          <a:xfrm>
            <a:off x="361950" y="1322141"/>
            <a:ext cx="9106050" cy="743069"/>
            <a:chOff x="361950" y="1220103"/>
            <a:chExt cx="9106050" cy="743069"/>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Egg Dropping Problem</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1.3. Performance evaluation</a:t>
              </a:r>
            </a:p>
          </p:txBody>
        </p:sp>
      </p:grpSp>
    </p:spTree>
    <p:extLst>
      <p:ext uri="{BB962C8B-B14F-4D97-AF65-F5344CB8AC3E}">
        <p14:creationId xmlns:p14="http://schemas.microsoft.com/office/powerpoint/2010/main" val="346558164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xmlns="" id="{10BF5AD3-A7EE-479B-AF63-248CAF90DB3D}"/>
              </a:ext>
            </a:extLst>
          </p:cNvPr>
          <p:cNvPicPr>
            <a:picLocks noChangeAspect="1"/>
          </p:cNvPicPr>
          <p:nvPr/>
        </p:nvPicPr>
        <p:blipFill>
          <a:blip r:embed="rId2"/>
          <a:stretch>
            <a:fillRect/>
          </a:stretch>
        </p:blipFill>
        <p:spPr>
          <a:xfrm>
            <a:off x="635242" y="2422090"/>
            <a:ext cx="8598571" cy="2630952"/>
          </a:xfrm>
          <a:prstGeom prst="rect">
            <a:avLst/>
          </a:prstGeom>
        </p:spPr>
      </p:pic>
      <p:sp>
        <p:nvSpPr>
          <p:cNvPr id="12" name="직사각형 1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3" name="직사각형 1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18" name="직사각형 17">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the 50</a:t>
            </a:r>
            <a:r>
              <a:rPr lang="en-US" altLang="ko-KR" sz="1300" baseline="30000" dirty="0">
                <a:solidFill>
                  <a:schemeClr val="tx1"/>
                </a:solidFill>
                <a:latin typeface="SamsungOne 400" panose="020B0503030303020204" pitchFamily="34" charset="0"/>
                <a:ea typeface="SamsungOne 400" panose="020B0503030303020204" pitchFamily="34" charset="0"/>
              </a:rPr>
              <a:t>th</a:t>
            </a:r>
            <a:r>
              <a:rPr lang="en-US" altLang="ko-KR" sz="1300" dirty="0">
                <a:solidFill>
                  <a:schemeClr val="tx1"/>
                </a:solidFill>
                <a:latin typeface="SamsungOne 400" panose="020B0503030303020204" pitchFamily="34" charset="0"/>
                <a:ea typeface="SamsungOne 400" panose="020B0503030303020204" pitchFamily="34" charset="0"/>
              </a:rPr>
              <a:t> floor is the first floor where the egg breaks, then binary search is operated for 6 times. </a:t>
            </a:r>
          </a:p>
        </p:txBody>
      </p:sp>
      <p:grpSp>
        <p:nvGrpSpPr>
          <p:cNvPr id="8" name="그룹 7"/>
          <p:cNvGrpSpPr/>
          <p:nvPr/>
        </p:nvGrpSpPr>
        <p:grpSpPr>
          <a:xfrm>
            <a:off x="361950" y="1322141"/>
            <a:ext cx="9106050" cy="743069"/>
            <a:chOff x="361950" y="1220103"/>
            <a:chExt cx="9106050" cy="743069"/>
          </a:xfrm>
        </p:grpSpPr>
        <p:sp>
          <p:nvSpPr>
            <p:cNvPr id="9" name="직사각형 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Egg Dropping Problem</a:t>
              </a:r>
            </a:p>
          </p:txBody>
        </p:sp>
        <p:sp>
          <p:nvSpPr>
            <p:cNvPr id="10" name="TextBox 9">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1.3. Performance evaluation</a:t>
              </a:r>
            </a:p>
          </p:txBody>
        </p:sp>
      </p:grpSp>
    </p:spTree>
    <p:extLst>
      <p:ext uri="{BB962C8B-B14F-4D97-AF65-F5344CB8AC3E}">
        <p14:creationId xmlns:p14="http://schemas.microsoft.com/office/powerpoint/2010/main" val="2607777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015701" y="3041058"/>
            <a:ext cx="4454783" cy="2730452"/>
            <a:chOff x="1015701" y="3027204"/>
            <a:chExt cx="4454783" cy="2730452"/>
          </a:xfrm>
        </p:grpSpPr>
        <p:grpSp>
          <p:nvGrpSpPr>
            <p:cNvPr id="129" name="그룹 128">
              <a:extLst>
                <a:ext uri="{FF2B5EF4-FFF2-40B4-BE49-F238E27FC236}">
                  <a16:creationId xmlns:a16="http://schemas.microsoft.com/office/drawing/2014/main" xmlns="" id="{3C9F9584-6E5C-42E1-8D22-1F716C8643E1}"/>
                </a:ext>
              </a:extLst>
            </p:cNvPr>
            <p:cNvGrpSpPr/>
            <p:nvPr/>
          </p:nvGrpSpPr>
          <p:grpSpPr>
            <a:xfrm>
              <a:off x="1015701" y="3027204"/>
              <a:ext cx="4454783" cy="751736"/>
              <a:chOff x="1015700" y="3953039"/>
              <a:chExt cx="4454783" cy="751736"/>
            </a:xfrm>
          </p:grpSpPr>
          <p:sp>
            <p:nvSpPr>
              <p:cNvPr id="131" name="직사각형 130">
                <a:extLst>
                  <a:ext uri="{FF2B5EF4-FFF2-40B4-BE49-F238E27FC236}">
                    <a16:creationId xmlns:a16="http://schemas.microsoft.com/office/drawing/2014/main" xmlns="" id="{E5B2E181-EC8F-4900-8506-D635DA31EE55}"/>
                  </a:ext>
                </a:extLst>
              </p:cNvPr>
              <p:cNvSpPr/>
              <p:nvPr/>
            </p:nvSpPr>
            <p:spPr>
              <a:xfrm rot="5400000">
                <a:off x="787103" y="4181636"/>
                <a:ext cx="545118" cy="87923"/>
              </a:xfrm>
              <a:prstGeom prst="rect">
                <a:avLst/>
              </a:prstGeom>
              <a:solidFill>
                <a:schemeClr val="tx1"/>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132" name="그룹 131">
                <a:extLst>
                  <a:ext uri="{FF2B5EF4-FFF2-40B4-BE49-F238E27FC236}">
                    <a16:creationId xmlns:a16="http://schemas.microsoft.com/office/drawing/2014/main" xmlns="" id="{8E1DB677-A450-439E-8D85-1AF061EB88D4}"/>
                  </a:ext>
                </a:extLst>
              </p:cNvPr>
              <p:cNvGrpSpPr/>
              <p:nvPr/>
            </p:nvGrpSpPr>
            <p:grpSpPr>
              <a:xfrm>
                <a:off x="1103624" y="4065870"/>
                <a:ext cx="3083171" cy="319454"/>
                <a:chOff x="1178430" y="2857500"/>
                <a:chExt cx="3551832" cy="319454"/>
              </a:xfrm>
            </p:grpSpPr>
            <p:cxnSp>
              <p:nvCxnSpPr>
                <p:cNvPr id="147" name="직선 연결선 146">
                  <a:extLst>
                    <a:ext uri="{FF2B5EF4-FFF2-40B4-BE49-F238E27FC236}">
                      <a16:creationId xmlns:a16="http://schemas.microsoft.com/office/drawing/2014/main" xmlns="" id="{457C2805-452B-45F1-8E8D-AA3AECD8F696}"/>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직선 연결선 147">
                  <a:extLst>
                    <a:ext uri="{FF2B5EF4-FFF2-40B4-BE49-F238E27FC236}">
                      <a16:creationId xmlns:a16="http://schemas.microsoft.com/office/drawing/2014/main" xmlns="" id="{202CCBA6-33FA-4869-8345-BA454EA25EE6}"/>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4" name="그룹 133">
                <a:extLst>
                  <a:ext uri="{FF2B5EF4-FFF2-40B4-BE49-F238E27FC236}">
                    <a16:creationId xmlns:a16="http://schemas.microsoft.com/office/drawing/2014/main" xmlns="" id="{0BF98919-D1B0-42B0-969D-58278FBA93EA}"/>
                  </a:ext>
                </a:extLst>
              </p:cNvPr>
              <p:cNvGrpSpPr/>
              <p:nvPr/>
            </p:nvGrpSpPr>
            <p:grpSpPr>
              <a:xfrm>
                <a:off x="4796407" y="4065870"/>
                <a:ext cx="674076" cy="319454"/>
                <a:chOff x="1178430" y="2857500"/>
                <a:chExt cx="3551832" cy="319454"/>
              </a:xfrm>
            </p:grpSpPr>
            <p:cxnSp>
              <p:nvCxnSpPr>
                <p:cNvPr id="143" name="직선 연결선 142">
                  <a:extLst>
                    <a:ext uri="{FF2B5EF4-FFF2-40B4-BE49-F238E27FC236}">
                      <a16:creationId xmlns:a16="http://schemas.microsoft.com/office/drawing/2014/main" xmlns="" id="{E8EDAF72-B86E-4897-8771-FC024A4574A2}"/>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xmlns="" id="{B4BB216B-0ECC-4C2F-A26B-1CFABD34BE3B}"/>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5" name="원호 134">
                <a:extLst>
                  <a:ext uri="{FF2B5EF4-FFF2-40B4-BE49-F238E27FC236}">
                    <a16:creationId xmlns:a16="http://schemas.microsoft.com/office/drawing/2014/main" xmlns="" id="{23D3B8F0-8D8E-4470-A5CC-98D643E962AB}"/>
                  </a:ext>
                </a:extLst>
              </p:cNvPr>
              <p:cNvSpPr/>
              <p:nvPr/>
            </p:nvSpPr>
            <p:spPr>
              <a:xfrm>
                <a:off x="3942105" y="4385325"/>
                <a:ext cx="369246" cy="31945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6" name="원호 135">
                <a:extLst>
                  <a:ext uri="{FF2B5EF4-FFF2-40B4-BE49-F238E27FC236}">
                    <a16:creationId xmlns:a16="http://schemas.microsoft.com/office/drawing/2014/main" xmlns="" id="{E79DEB12-B2A6-43F2-B7E3-728A1A67E1BC}"/>
                  </a:ext>
                </a:extLst>
              </p:cNvPr>
              <p:cNvSpPr/>
              <p:nvPr/>
            </p:nvSpPr>
            <p:spPr>
              <a:xfrm flipH="1">
                <a:off x="4630807" y="4385324"/>
                <a:ext cx="369246" cy="31945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37" name="직선 연결선 136">
                <a:extLst>
                  <a:ext uri="{FF2B5EF4-FFF2-40B4-BE49-F238E27FC236}">
                    <a16:creationId xmlns:a16="http://schemas.microsoft.com/office/drawing/2014/main" xmlns="" id="{49BD57B8-D8C2-4473-ABEA-4DA1B967E5A0}"/>
                  </a:ext>
                </a:extLst>
              </p:cNvPr>
              <p:cNvCxnSpPr/>
              <p:nvPr/>
            </p:nvCxnSpPr>
            <p:spPr>
              <a:xfrm>
                <a:off x="4122331" y="4065870"/>
                <a:ext cx="6740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직사각형 137">
                <a:extLst>
                  <a:ext uri="{FF2B5EF4-FFF2-40B4-BE49-F238E27FC236}">
                    <a16:creationId xmlns:a16="http://schemas.microsoft.com/office/drawing/2014/main" xmlns="" id="{BB2EE605-EBEB-460B-B00B-48462E951025}"/>
                  </a:ext>
                </a:extLst>
              </p:cNvPr>
              <p:cNvSpPr/>
              <p:nvPr/>
            </p:nvSpPr>
            <p:spPr>
              <a:xfrm>
                <a:off x="1190575" y="4111296"/>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139" name="직사각형 138">
                <a:extLst>
                  <a:ext uri="{FF2B5EF4-FFF2-40B4-BE49-F238E27FC236}">
                    <a16:creationId xmlns:a16="http://schemas.microsoft.com/office/drawing/2014/main" xmlns="" id="{6BF4D0C8-77E9-458C-95A2-AB6BCD5DB0FA}"/>
                  </a:ext>
                </a:extLst>
              </p:cNvPr>
              <p:cNvSpPr/>
              <p:nvPr/>
            </p:nvSpPr>
            <p:spPr>
              <a:xfrm>
                <a:off x="1750356" y="4111296"/>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140" name="직사각형 139">
                <a:extLst>
                  <a:ext uri="{FF2B5EF4-FFF2-40B4-BE49-F238E27FC236}">
                    <a16:creationId xmlns:a16="http://schemas.microsoft.com/office/drawing/2014/main" xmlns="" id="{AB8BA56E-1140-4DE7-9117-D3D8132EE28B}"/>
                  </a:ext>
                </a:extLst>
              </p:cNvPr>
              <p:cNvSpPr/>
              <p:nvPr/>
            </p:nvSpPr>
            <p:spPr>
              <a:xfrm>
                <a:off x="2310137" y="4111296"/>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141" name="직사각형 140">
                <a:extLst>
                  <a:ext uri="{FF2B5EF4-FFF2-40B4-BE49-F238E27FC236}">
                    <a16:creationId xmlns:a16="http://schemas.microsoft.com/office/drawing/2014/main" xmlns="" id="{70BB7644-7DCD-40FC-9346-E40CC649B9FF}"/>
                  </a:ext>
                </a:extLst>
              </p:cNvPr>
              <p:cNvSpPr/>
              <p:nvPr/>
            </p:nvSpPr>
            <p:spPr>
              <a:xfrm>
                <a:off x="2869918" y="4111296"/>
                <a:ext cx="472830"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grpSp>
        <p:cxnSp>
          <p:nvCxnSpPr>
            <p:cNvPr id="11" name="연결선: 꺾임 10">
              <a:extLst>
                <a:ext uri="{FF2B5EF4-FFF2-40B4-BE49-F238E27FC236}">
                  <a16:creationId xmlns:a16="http://schemas.microsoft.com/office/drawing/2014/main" xmlns="" id="{E4C9A237-FC87-4C92-A494-6BE57351D817}"/>
                </a:ext>
              </a:extLst>
            </p:cNvPr>
            <p:cNvCxnSpPr>
              <a:cxnSpLocks/>
              <a:stCxn id="141" idx="3"/>
              <a:endCxn id="32" idx="1"/>
            </p:cNvCxnSpPr>
            <p:nvPr/>
          </p:nvCxnSpPr>
          <p:spPr>
            <a:xfrm>
              <a:off x="3342749" y="3299761"/>
              <a:ext cx="1122825" cy="1171780"/>
            </a:xfrm>
            <a:prstGeom prst="bentConnector2">
              <a:avLst/>
            </a:prstGeom>
            <a:ln w="19050">
              <a:solidFill>
                <a:srgbClr val="5B9BD5"/>
              </a:solidFill>
              <a:prstDash val="dash"/>
              <a:headEnd type="oval"/>
              <a:tailEnd type="arrow"/>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xmlns="" id="{E20F200B-F919-4406-AF83-80C79D37DEA8}"/>
                </a:ext>
              </a:extLst>
            </p:cNvPr>
            <p:cNvSpPr/>
            <p:nvPr/>
          </p:nvSpPr>
          <p:spPr>
            <a:xfrm rot="5400000">
              <a:off x="4229159" y="4593656"/>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38" name="직사각형 37">
              <a:extLst>
                <a:ext uri="{FF2B5EF4-FFF2-40B4-BE49-F238E27FC236}">
                  <a16:creationId xmlns:a16="http://schemas.microsoft.com/office/drawing/2014/main" xmlns="" id="{7526A9BE-F5B6-43C8-A637-57C6D3A02734}"/>
                </a:ext>
              </a:extLst>
            </p:cNvPr>
            <p:cNvSpPr/>
            <p:nvPr/>
          </p:nvSpPr>
          <p:spPr>
            <a:xfrm>
              <a:off x="4196141" y="5669733"/>
              <a:ext cx="545118" cy="87923"/>
            </a:xfrm>
            <a:prstGeom prst="rect">
              <a:avLst/>
            </a:prstGeom>
            <a:solidFill>
              <a:schemeClr val="tx1"/>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40" name="그룹 39">
              <a:extLst>
                <a:ext uri="{FF2B5EF4-FFF2-40B4-BE49-F238E27FC236}">
                  <a16:creationId xmlns:a16="http://schemas.microsoft.com/office/drawing/2014/main" xmlns="" id="{DA02B6E7-B19D-477E-94A4-312CBA1C7C9C}"/>
                </a:ext>
              </a:extLst>
            </p:cNvPr>
            <p:cNvGrpSpPr/>
            <p:nvPr/>
          </p:nvGrpSpPr>
          <p:grpSpPr>
            <a:xfrm rot="5400000">
              <a:off x="3419995" y="4461301"/>
              <a:ext cx="2097410" cy="319454"/>
              <a:chOff x="1178430" y="2857500"/>
              <a:chExt cx="3551832" cy="319454"/>
            </a:xfrm>
          </p:grpSpPr>
          <p:cxnSp>
            <p:nvCxnSpPr>
              <p:cNvPr id="41" name="직선 연결선 40">
                <a:extLst>
                  <a:ext uri="{FF2B5EF4-FFF2-40B4-BE49-F238E27FC236}">
                    <a16:creationId xmlns:a16="http://schemas.microsoft.com/office/drawing/2014/main" xmlns="" id="{C458C09C-89FA-4F0C-966E-B69E05D4FFF5}"/>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EAF17199-E272-4300-B1BA-F5C754DFACA0}"/>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직사각형 42">
              <a:extLst>
                <a:ext uri="{FF2B5EF4-FFF2-40B4-BE49-F238E27FC236}">
                  <a16:creationId xmlns:a16="http://schemas.microsoft.com/office/drawing/2014/main" xmlns="" id="{C63532CC-630A-4BF0-A2EB-649EF975F7D1}"/>
                </a:ext>
              </a:extLst>
            </p:cNvPr>
            <p:cNvSpPr/>
            <p:nvPr/>
          </p:nvSpPr>
          <p:spPr>
            <a:xfrm rot="5400000">
              <a:off x="4229160" y="5203220"/>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grpSp>
      <p:sp>
        <p:nvSpPr>
          <p:cNvPr id="34" name="직사각형 33">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What is a Stack?</a:t>
            </a:r>
          </a:p>
        </p:txBody>
      </p:sp>
      <p:sp>
        <p:nvSpPr>
          <p:cNvPr id="35" name="TextBox 34">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600" b="1">
                <a:solidFill>
                  <a:srgbClr val="000000"/>
                </a:solidFill>
                <a:latin typeface="Samsung Sharp Sans" pitchFamily="2" charset="0"/>
                <a:ea typeface="Samsung Sharp Sans" pitchFamily="2" charset="0"/>
                <a:cs typeface="Samsung Sharp Sans" pitchFamily="2" charset="0"/>
              </a:defRPr>
            </a:lvl1pPr>
          </a:lstStyle>
          <a:p>
            <a:r>
              <a:rPr lang="en-US" altLang="ko-KR" sz="1800" dirty="0"/>
              <a:t>2.3. Applications of a stack</a:t>
            </a:r>
          </a:p>
        </p:txBody>
      </p:sp>
      <p:sp>
        <p:nvSpPr>
          <p:cNvPr id="36" name="직사각형 3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7" name="직사각형 3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39" name="직사각형 38">
            <a:extLst>
              <a:ext uri="{FF2B5EF4-FFF2-40B4-BE49-F238E27FC236}">
                <a16:creationId xmlns:a16="http://schemas.microsoft.com/office/drawing/2014/main" xmlns="" id="{90EFA62F-9637-4E5A-AAB1-9E61461D75DD}"/>
              </a:ext>
            </a:extLst>
          </p:cNvPr>
          <p:cNvSpPr/>
          <p:nvPr/>
        </p:nvSpPr>
        <p:spPr>
          <a:xfrm>
            <a:off x="580388" y="212931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Next, also park the car no.4 in the bottom alley.</a:t>
            </a:r>
          </a:p>
        </p:txBody>
      </p:sp>
    </p:spTree>
    <p:extLst>
      <p:ext uri="{BB962C8B-B14F-4D97-AF65-F5344CB8AC3E}">
        <p14:creationId xmlns:p14="http://schemas.microsoft.com/office/powerpoint/2010/main" val="148306374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xmlns="" id="{547ED70A-C188-489E-8C33-CDD5382A53F2}"/>
              </a:ext>
            </a:extLst>
          </p:cNvPr>
          <p:cNvPicPr>
            <a:picLocks noChangeAspect="1"/>
          </p:cNvPicPr>
          <p:nvPr/>
        </p:nvPicPr>
        <p:blipFill>
          <a:blip r:embed="rId2"/>
          <a:stretch>
            <a:fillRect/>
          </a:stretch>
        </p:blipFill>
        <p:spPr>
          <a:xfrm>
            <a:off x="645040" y="2419318"/>
            <a:ext cx="8586191" cy="2853809"/>
          </a:xfrm>
          <a:prstGeom prst="rect">
            <a:avLst/>
          </a:prstGeom>
        </p:spPr>
      </p:pic>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18" name="직사각형 17">
            <a:extLst>
              <a:ext uri="{FF2B5EF4-FFF2-40B4-BE49-F238E27FC236}">
                <a16:creationId xmlns:a16="http://schemas.microsoft.com/office/drawing/2014/main" xmlns="" id="{5D0FA3B9-5FEB-458E-BC94-AB11CC4B58C9}"/>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the 51</a:t>
            </a:r>
            <a:r>
              <a:rPr lang="en-US" altLang="ko-KR" sz="1300" baseline="30000" dirty="0">
                <a:solidFill>
                  <a:schemeClr val="tx1"/>
                </a:solidFill>
                <a:latin typeface="SamsungOne 400" panose="020B0503030303020204" pitchFamily="34" charset="0"/>
                <a:ea typeface="SamsungOne 400" panose="020B0503030303020204" pitchFamily="34" charset="0"/>
              </a:rPr>
              <a:t>st</a:t>
            </a:r>
            <a:r>
              <a:rPr lang="en-US" altLang="ko-KR" sz="1300" dirty="0">
                <a:solidFill>
                  <a:schemeClr val="tx1"/>
                </a:solidFill>
                <a:latin typeface="SamsungOne 400" panose="020B0503030303020204" pitchFamily="34" charset="0"/>
                <a:ea typeface="SamsungOne 400" panose="020B0503030303020204" pitchFamily="34" charset="0"/>
              </a:rPr>
              <a:t> floor is the first floor where the egg breaks, then binary search is operated for 7 times</a:t>
            </a:r>
            <a:r>
              <a:rPr lang="en-US" altLang="ko-KR" sz="1300" dirty="0" smtClean="0">
                <a:solidFill>
                  <a:schemeClr val="tx1"/>
                </a:solidFill>
                <a:latin typeface="SamsungOne 400" panose="020B0503030303020204" pitchFamily="34" charset="0"/>
                <a:ea typeface="SamsungOne 400" panose="020B0503030303020204" pitchFamily="34" charset="0"/>
              </a:rPr>
              <a:t>.</a:t>
            </a:r>
            <a:endParaRPr lang="en-US" altLang="ko-KR" sz="1300" dirty="0">
              <a:solidFill>
                <a:schemeClr val="tx1"/>
              </a:solidFill>
              <a:latin typeface="SamsungOne 400" panose="020B0503030303020204" pitchFamily="34" charset="0"/>
              <a:ea typeface="SamsungOne 400" panose="020B0503030303020204" pitchFamily="34" charset="0"/>
            </a:endParaRPr>
          </a:p>
        </p:txBody>
      </p:sp>
      <p:grpSp>
        <p:nvGrpSpPr>
          <p:cNvPr id="8" name="그룹 7"/>
          <p:cNvGrpSpPr/>
          <p:nvPr/>
        </p:nvGrpSpPr>
        <p:grpSpPr>
          <a:xfrm>
            <a:off x="361950" y="1322141"/>
            <a:ext cx="9106050" cy="743069"/>
            <a:chOff x="361950" y="1220103"/>
            <a:chExt cx="9106050" cy="743069"/>
          </a:xfrm>
        </p:grpSpPr>
        <p:sp>
          <p:nvSpPr>
            <p:cNvPr id="9" name="직사각형 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Egg Dropping Problem</a:t>
              </a:r>
            </a:p>
          </p:txBody>
        </p:sp>
        <p:sp>
          <p:nvSpPr>
            <p:cNvPr id="10" name="TextBox 9">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1.3. Performance evaluation</a:t>
              </a:r>
            </a:p>
          </p:txBody>
        </p:sp>
      </p:grpSp>
    </p:spTree>
    <p:extLst>
      <p:ext uri="{BB962C8B-B14F-4D97-AF65-F5344CB8AC3E}">
        <p14:creationId xmlns:p14="http://schemas.microsoft.com/office/powerpoint/2010/main" val="357758906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Pop</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quiz</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7" name="그룹 6">
            <a:extLst>
              <a:ext uri="{FF2B5EF4-FFF2-40B4-BE49-F238E27FC236}">
                <a16:creationId xmlns:a16="http://schemas.microsoft.com/office/drawing/2014/main" xmlns="" id="{5CCAF01D-30E4-4D0C-AA78-81EB9D07EB2C}"/>
              </a:ext>
            </a:extLst>
          </p:cNvPr>
          <p:cNvGrpSpPr/>
          <p:nvPr/>
        </p:nvGrpSpPr>
        <p:grpSpPr>
          <a:xfrm>
            <a:off x="451456" y="435608"/>
            <a:ext cx="4718598" cy="276999"/>
            <a:chOff x="558800" y="1148583"/>
            <a:chExt cx="4718598" cy="276999"/>
          </a:xfrm>
        </p:grpSpPr>
        <p:sp>
          <p:nvSpPr>
            <p:cNvPr id="8"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25.</a:t>
              </a:r>
            </a:p>
          </p:txBody>
        </p:sp>
        <p:sp>
          <p:nvSpPr>
            <p:cNvPr id="9" name="직사각형 8">
              <a:extLst>
                <a:ext uri="{FF2B5EF4-FFF2-40B4-BE49-F238E27FC236}">
                  <a16:creationId xmlns:a16="http://schemas.microsoft.com/office/drawing/2014/main" xmlns="" id="{B640FC7E-A899-44A0-93CD-28A2FA14072E}"/>
                </a:ext>
              </a:extLst>
            </p:cNvPr>
            <p:cNvSpPr/>
            <p:nvPr/>
          </p:nvSpPr>
          <p:spPr>
            <a:xfrm>
              <a:off x="1402744" y="1148583"/>
              <a:ext cx="38746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b="1" dirty="0">
                  <a:solidFill>
                    <a:prstClr val="black"/>
                  </a:solidFill>
                  <a:latin typeface="Samsung Sharp Sans" pitchFamily="2" charset="0"/>
                  <a:ea typeface="Samsung Sharp Sans" pitchFamily="2" charset="0"/>
                  <a:cs typeface="Samsung Sharp Sans" pitchFamily="2" charset="0"/>
                </a:rPr>
                <a:t>Binary Search</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191271120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xmlns="" id="{57BA41F8-7E98-440E-9EBA-A46EDFB73141}"/>
              </a:ext>
            </a:extLst>
          </p:cNvPr>
          <p:cNvPicPr>
            <a:picLocks noChangeAspect="1"/>
          </p:cNvPicPr>
          <p:nvPr/>
        </p:nvPicPr>
        <p:blipFill rotWithShape="1">
          <a:blip r:embed="rId3"/>
          <a:srcRect b="18517"/>
          <a:stretch/>
        </p:blipFill>
        <p:spPr>
          <a:xfrm>
            <a:off x="598860" y="2440180"/>
            <a:ext cx="8586191" cy="3288804"/>
          </a:xfrm>
          <a:prstGeom prst="rect">
            <a:avLst/>
          </a:prstGeom>
        </p:spPr>
      </p:pic>
      <p:sp>
        <p:nvSpPr>
          <p:cNvPr id="10" name="직사각형 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Pop quiz</a:t>
            </a:r>
          </a:p>
        </p:txBody>
      </p:sp>
      <p:sp>
        <p:nvSpPr>
          <p:cNvPr id="11" name="직사각형 1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15" name="직사각형 14">
            <a:extLst>
              <a:ext uri="{FF2B5EF4-FFF2-40B4-BE49-F238E27FC236}">
                <a16:creationId xmlns:a16="http://schemas.microsoft.com/office/drawing/2014/main" xmlns="" id="{33A40A66-00A6-4CFE-A3EA-D141C33C0E3B}"/>
              </a:ext>
            </a:extLst>
          </p:cNvPr>
          <p:cNvSpPr/>
          <p:nvPr/>
        </p:nvSpPr>
        <p:spPr>
          <a:xfrm>
            <a:off x="449998" y="1323658"/>
            <a:ext cx="900498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tx1">
                    <a:lumMod val="95000"/>
                    <a:lumOff val="5000"/>
                  </a:schemeClr>
                </a:solidFill>
                <a:latin typeface="Samsung Sharp Sans" pitchFamily="2" charset="0"/>
                <a:ea typeface="Samsung Sharp Sans" pitchFamily="2" charset="0"/>
                <a:cs typeface="Samsung Sharp Sans" pitchFamily="2" charset="0"/>
              </a:rPr>
              <a:t>Quiz. #1</a:t>
            </a:r>
          </a:p>
        </p:txBody>
      </p:sp>
      <p:sp>
        <p:nvSpPr>
          <p:cNvPr id="16" name="직사각형 15">
            <a:extLst>
              <a:ext uri="{FF2B5EF4-FFF2-40B4-BE49-F238E27FC236}">
                <a16:creationId xmlns:a16="http://schemas.microsoft.com/office/drawing/2014/main" xmlns="" id="{5D0FA3B9-5FEB-458E-BC94-AB11CC4B58C9}"/>
              </a:ext>
            </a:extLst>
          </p:cNvPr>
          <p:cNvSpPr/>
          <p:nvPr/>
        </p:nvSpPr>
        <p:spPr>
          <a:xfrm>
            <a:off x="598860" y="1978802"/>
            <a:ext cx="873910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following is the code for ‘guessing number’ game. If maximum=100 and</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number = 51, how many counts would be printed?</a:t>
            </a:r>
          </a:p>
        </p:txBody>
      </p:sp>
    </p:spTree>
    <p:extLst>
      <p:ext uri="{BB962C8B-B14F-4D97-AF65-F5344CB8AC3E}">
        <p14:creationId xmlns:p14="http://schemas.microsoft.com/office/powerpoint/2010/main" val="72436553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Pop quiz</a:t>
            </a:r>
          </a:p>
        </p:txBody>
      </p:sp>
      <p:sp>
        <p:nvSpPr>
          <p:cNvPr id="10" name="직사각형 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25</a:t>
            </a:r>
          </a:p>
        </p:txBody>
      </p:sp>
      <p:sp>
        <p:nvSpPr>
          <p:cNvPr id="11" name="직사각형 10">
            <a:extLst>
              <a:ext uri="{FF2B5EF4-FFF2-40B4-BE49-F238E27FC236}">
                <a16:creationId xmlns:a16="http://schemas.microsoft.com/office/drawing/2014/main" xmlns="" id="{33A40A66-00A6-4CFE-A3EA-D141C33C0E3B}"/>
              </a:ext>
            </a:extLst>
          </p:cNvPr>
          <p:cNvSpPr/>
          <p:nvPr/>
        </p:nvSpPr>
        <p:spPr>
          <a:xfrm>
            <a:off x="449998" y="1327059"/>
            <a:ext cx="900498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tx1">
                    <a:lumMod val="95000"/>
                    <a:lumOff val="5000"/>
                  </a:schemeClr>
                </a:solidFill>
                <a:latin typeface="Samsung Sharp Sans" pitchFamily="2" charset="0"/>
                <a:ea typeface="Samsung Sharp Sans" pitchFamily="2" charset="0"/>
                <a:cs typeface="Samsung Sharp Sans" pitchFamily="2" charset="0"/>
              </a:rPr>
              <a:t>Quiz. #2</a:t>
            </a:r>
          </a:p>
        </p:txBody>
      </p:sp>
      <p:sp>
        <p:nvSpPr>
          <p:cNvPr id="6" name="직사각형 5">
            <a:extLst>
              <a:ext uri="{FF2B5EF4-FFF2-40B4-BE49-F238E27FC236}">
                <a16:creationId xmlns:a16="http://schemas.microsoft.com/office/drawing/2014/main" xmlns="" id="{5D0FA3B9-5FEB-458E-BC94-AB11CC4B58C9}"/>
              </a:ext>
            </a:extLst>
          </p:cNvPr>
          <p:cNvSpPr/>
          <p:nvPr/>
        </p:nvSpPr>
        <p:spPr>
          <a:xfrm>
            <a:off x="598860" y="1978802"/>
            <a:ext cx="873910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maximum=100 and</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number = 25 in the ‘guessing number’ game, then how many counts would be printed?</a:t>
            </a:r>
          </a:p>
        </p:txBody>
      </p:sp>
    </p:spTree>
    <p:extLst>
      <p:ext uri="{BB962C8B-B14F-4D97-AF65-F5344CB8AC3E}">
        <p14:creationId xmlns:p14="http://schemas.microsoft.com/office/powerpoint/2010/main" val="4767377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dirty="0">
                <a:solidFill>
                  <a:prstClr val="white"/>
                </a:solidFill>
                <a:latin typeface="Samsung Sharp Sans" pitchFamily="2" charset="0"/>
                <a:ea typeface="Samsung Sharp Sans" pitchFamily="2" charset="0"/>
                <a:cs typeface="Samsung Sharp Sans" pitchFamily="2" charset="0"/>
              </a:rPr>
              <a:t>Pair programming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7" name="그룹 6">
            <a:extLst>
              <a:ext uri="{FF2B5EF4-FFF2-40B4-BE49-F238E27FC236}">
                <a16:creationId xmlns:a16="http://schemas.microsoft.com/office/drawing/2014/main" xmlns="" id="{5CCAF01D-30E4-4D0C-AA78-81EB9D07EB2C}"/>
              </a:ext>
            </a:extLst>
          </p:cNvPr>
          <p:cNvGrpSpPr/>
          <p:nvPr/>
        </p:nvGrpSpPr>
        <p:grpSpPr>
          <a:xfrm>
            <a:off x="451456" y="435608"/>
            <a:ext cx="4718598" cy="276999"/>
            <a:chOff x="558800" y="1148583"/>
            <a:chExt cx="4718598" cy="276999"/>
          </a:xfrm>
        </p:grpSpPr>
        <p:sp>
          <p:nvSpPr>
            <p:cNvPr id="8"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25.</a:t>
              </a:r>
            </a:p>
          </p:txBody>
        </p:sp>
        <p:sp>
          <p:nvSpPr>
            <p:cNvPr id="9" name="직사각형 8">
              <a:extLst>
                <a:ext uri="{FF2B5EF4-FFF2-40B4-BE49-F238E27FC236}">
                  <a16:creationId xmlns:a16="http://schemas.microsoft.com/office/drawing/2014/main" xmlns="" id="{B640FC7E-A899-44A0-93CD-28A2FA14072E}"/>
                </a:ext>
              </a:extLst>
            </p:cNvPr>
            <p:cNvSpPr/>
            <p:nvPr/>
          </p:nvSpPr>
          <p:spPr>
            <a:xfrm>
              <a:off x="1402744" y="1148583"/>
              <a:ext cx="38746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b="1" dirty="0">
                  <a:solidFill>
                    <a:prstClr val="black"/>
                  </a:solidFill>
                  <a:latin typeface="Samsung Sharp Sans" pitchFamily="2" charset="0"/>
                  <a:ea typeface="Samsung Sharp Sans" pitchFamily="2" charset="0"/>
                  <a:cs typeface="Samsung Sharp Sans" pitchFamily="2" charset="0"/>
                </a:rPr>
                <a:t>Binary Search</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236065867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xmlns="" id="{3E3076BC-E83D-4F9A-AF96-0B1EACE7125F}"/>
              </a:ext>
            </a:extLst>
          </p:cNvPr>
          <p:cNvGrpSpPr/>
          <p:nvPr/>
        </p:nvGrpSpPr>
        <p:grpSpPr>
          <a:xfrm>
            <a:off x="449999" y="450000"/>
            <a:ext cx="9018001" cy="276999"/>
            <a:chOff x="449999" y="450000"/>
            <a:chExt cx="9018001" cy="276999"/>
          </a:xfrm>
        </p:grpSpPr>
        <p:sp>
          <p:nvSpPr>
            <p:cNvPr id="26" name="직사각형 25">
              <a:extLst>
                <a:ext uri="{FF2B5EF4-FFF2-40B4-BE49-F238E27FC236}">
                  <a16:creationId xmlns:a16="http://schemas.microsoft.com/office/drawing/2014/main" xmlns=""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33" name="직사각형 32">
              <a:extLst>
                <a:ext uri="{FF2B5EF4-FFF2-40B4-BE49-F238E27FC236}">
                  <a16:creationId xmlns:a16="http://schemas.microsoft.com/office/drawing/2014/main" xmlns=""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25</a:t>
              </a:r>
            </a:p>
          </p:txBody>
        </p:sp>
      </p:grpSp>
    </p:spTree>
    <p:extLst>
      <p:ext uri="{BB962C8B-B14F-4D97-AF65-F5344CB8AC3E}">
        <p14:creationId xmlns:p14="http://schemas.microsoft.com/office/powerpoint/2010/main" val="103718778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a16="http://schemas.microsoft.com/office/drawing/2014/main" xmlns="" id="{3888C6C0-CA74-4927-B9A0-C0471D30B07A}"/>
              </a:ext>
            </a:extLst>
          </p:cNvPr>
          <p:cNvGrpSpPr/>
          <p:nvPr/>
        </p:nvGrpSpPr>
        <p:grpSpPr>
          <a:xfrm>
            <a:off x="449999" y="450000"/>
            <a:ext cx="9018001" cy="276999"/>
            <a:chOff x="449999" y="450000"/>
            <a:chExt cx="9018001" cy="276999"/>
          </a:xfrm>
        </p:grpSpPr>
        <p:sp>
          <p:nvSpPr>
            <p:cNvPr id="25" name="직사각형 24">
              <a:extLst>
                <a:ext uri="{FF2B5EF4-FFF2-40B4-BE49-F238E27FC236}">
                  <a16:creationId xmlns:a16="http://schemas.microsoft.com/office/drawing/2014/main" xmlns="" id="{4F9239F1-5BD2-40F4-8310-890F3C454AE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26" name="직사각형 25">
              <a:extLst>
                <a:ext uri="{FF2B5EF4-FFF2-40B4-BE49-F238E27FC236}">
                  <a16:creationId xmlns:a16="http://schemas.microsoft.com/office/drawing/2014/main" xmlns="" id="{C5D6BD7A-FF9F-4114-89BE-AFB462DED1CE}"/>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25</a:t>
              </a:r>
            </a:p>
          </p:txBody>
        </p:sp>
      </p:grpSp>
    </p:spTree>
    <p:extLst>
      <p:ext uri="{BB962C8B-B14F-4D97-AF65-F5344CB8AC3E}">
        <p14:creationId xmlns:p14="http://schemas.microsoft.com/office/powerpoint/2010/main" val="36642882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xmlns="" id="{84E1736F-53C1-47E4-9683-9A4D9E7CDE6A}"/>
              </a:ext>
            </a:extLst>
          </p:cNvPr>
          <p:cNvGrpSpPr/>
          <p:nvPr/>
        </p:nvGrpSpPr>
        <p:grpSpPr>
          <a:xfrm>
            <a:off x="449999" y="450000"/>
            <a:ext cx="9018001" cy="276999"/>
            <a:chOff x="449999" y="450000"/>
            <a:chExt cx="9018001" cy="276999"/>
          </a:xfrm>
        </p:grpSpPr>
        <p:sp>
          <p:nvSpPr>
            <p:cNvPr id="9" name="직사각형 8">
              <a:extLst>
                <a:ext uri="{FF2B5EF4-FFF2-40B4-BE49-F238E27FC236}">
                  <a16:creationId xmlns:a16="http://schemas.microsoft.com/office/drawing/2014/main" xmlns="" id="{C32D9EA2-1ED8-48FD-8F81-A1A46A99325F}"/>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0" name="직사각형 9">
              <a:extLst>
                <a:ext uri="{FF2B5EF4-FFF2-40B4-BE49-F238E27FC236}">
                  <a16:creationId xmlns:a16="http://schemas.microsoft.com/office/drawing/2014/main" xmlns="" id="{8C98DE74-C1E8-462A-B03C-F34D8A00829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25</a:t>
              </a:r>
            </a:p>
          </p:txBody>
        </p:sp>
      </p:grpSp>
      <p:sp>
        <p:nvSpPr>
          <p:cNvPr id="14" name="직사각형 13">
            <a:extLst>
              <a:ext uri="{FF2B5EF4-FFF2-40B4-BE49-F238E27FC236}">
                <a16:creationId xmlns:a16="http://schemas.microsoft.com/office/drawing/2014/main" xmlns="" id="{B11876EE-685C-4DA6-9649-095A451A3721}"/>
              </a:ext>
            </a:extLst>
          </p:cNvPr>
          <p:cNvSpPr/>
          <p:nvPr/>
        </p:nvSpPr>
        <p:spPr>
          <a:xfrm>
            <a:off x="1139609" y="1455856"/>
            <a:ext cx="815228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77800" lvl="0" eaLnBrk="0" latinLnBrk="0" hangingPunct="0">
              <a:spcAft>
                <a:spcPts val="600"/>
              </a:spcAft>
            </a:pPr>
            <a:r>
              <a:rPr lang="en-US" altLang="ko-KR" sz="1300" dirty="0">
                <a:solidFill>
                  <a:schemeClr val="tx1"/>
                </a:solidFill>
                <a:latin typeface="SamsungOne 400" panose="020B0503030303020204" pitchFamily="34" charset="0"/>
              </a:rPr>
              <a:t>If an ordered list ’</a:t>
            </a:r>
            <a:r>
              <a:rPr lang="en-US" altLang="ko-KR" sz="1300" dirty="0" err="1">
                <a:solidFill>
                  <a:schemeClr val="tx1"/>
                </a:solidFill>
                <a:latin typeface="SamsungOne 400" panose="020B0503030303020204" pitchFamily="34" charset="0"/>
              </a:rPr>
              <a:t>nums</a:t>
            </a:r>
            <a:r>
              <a:rPr lang="en-US" altLang="ko-KR" sz="1300" dirty="0">
                <a:solidFill>
                  <a:schemeClr val="tx1"/>
                </a:solidFill>
                <a:latin typeface="SamsungOne 400" panose="020B0503030303020204" pitchFamily="34" charset="0"/>
              </a:rPr>
              <a:t>’ and a random integer x are given, implement the function that returns the location of index where x will be inserted. However, the S should be an ordered list even after inserting x. </a:t>
            </a:r>
          </a:p>
        </p:txBody>
      </p:sp>
      <p:pic>
        <p:nvPicPr>
          <p:cNvPr id="2" name="그림 1">
            <a:extLst>
              <a:ext uri="{FF2B5EF4-FFF2-40B4-BE49-F238E27FC236}">
                <a16:creationId xmlns:a16="http://schemas.microsoft.com/office/drawing/2014/main" xmlns="" id="{7B38374F-FB6C-46EA-A119-0957069EAD45}"/>
              </a:ext>
            </a:extLst>
          </p:cNvPr>
          <p:cNvPicPr>
            <a:picLocks noChangeAspect="1"/>
          </p:cNvPicPr>
          <p:nvPr/>
        </p:nvPicPr>
        <p:blipFill>
          <a:blip r:embed="rId3"/>
          <a:stretch>
            <a:fillRect/>
          </a:stretch>
        </p:blipFill>
        <p:spPr>
          <a:xfrm>
            <a:off x="652495" y="2207244"/>
            <a:ext cx="8604762" cy="1912857"/>
          </a:xfrm>
          <a:prstGeom prst="rect">
            <a:avLst/>
          </a:prstGeom>
        </p:spPr>
      </p:pic>
    </p:spTree>
    <p:extLst>
      <p:ext uri="{BB962C8B-B14F-4D97-AF65-F5344CB8AC3E}">
        <p14:creationId xmlns:p14="http://schemas.microsoft.com/office/powerpoint/2010/main" val="26940320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990000" y="3023485"/>
            <a:ext cx="8266862" cy="1000773"/>
            <a:chOff x="990000" y="2748477"/>
            <a:chExt cx="8266862" cy="1000773"/>
          </a:xfrm>
        </p:grpSpPr>
        <p:sp>
          <p:nvSpPr>
            <p:cNvPr id="7" name="직사각형 133">
              <a:extLst>
                <a:ext uri="{FF2B5EF4-FFF2-40B4-BE49-F238E27FC236}">
                  <a16:creationId xmlns:a16="http://schemas.microsoft.com/office/drawing/2014/main" xmlns="" id="{551F01E8-8777-4A7B-AD71-63E7C805C68C}"/>
                </a:ext>
              </a:extLst>
            </p:cNvPr>
            <p:cNvSpPr/>
            <p:nvPr/>
          </p:nvSpPr>
          <p:spPr>
            <a:xfrm>
              <a:off x="990000" y="3133697"/>
              <a:ext cx="8266862"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sz="4000" dirty="0">
                  <a:solidFill>
                    <a:prstClr val="black"/>
                  </a:solidFill>
                  <a:latin typeface="Samsung Sharp Sans" pitchFamily="2" charset="0"/>
                  <a:ea typeface="Samsung Sharp Sans" pitchFamily="2" charset="0"/>
                  <a:cs typeface="Samsung Sharp Sans" pitchFamily="2" charset="0"/>
                </a:rPr>
                <a:t>Hash Table</a:t>
              </a:r>
            </a:p>
          </p:txBody>
        </p:sp>
        <p:sp>
          <p:nvSpPr>
            <p:cNvPr id="8" name="직사각형 133">
              <a:extLst>
                <a:ext uri="{FF2B5EF4-FFF2-40B4-BE49-F238E27FC236}">
                  <a16:creationId xmlns:a16="http://schemas.microsoft.com/office/drawing/2014/main" xmlns=""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lvl="0" defTabSz="457200">
                <a:defRPr/>
              </a:pPr>
              <a:r>
                <a:rPr lang="en-US" altLang="ko-KR" sz="2000" dirty="0">
                  <a:solidFill>
                    <a:prstClr val="white">
                      <a:lumMod val="50000"/>
                    </a:prstClr>
                  </a:solidFill>
                  <a:latin typeface="Samsung Sharp Sans" pitchFamily="2" charset="0"/>
                  <a:ea typeface="Samsung Sharp Sans" pitchFamily="2" charset="0"/>
                  <a:cs typeface="Samsung Sharp Sans" pitchFamily="2" charset="0"/>
                </a:rPr>
                <a:t>Unit 26. </a:t>
              </a:r>
              <a:endParaRPr lang="en-US" altLang="ko-KR" sz="5400" dirty="0">
                <a:solidFill>
                  <a:prstClr val="white">
                    <a:lumMod val="50000"/>
                  </a:prstClr>
                </a:solidFill>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112007447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(1/3)</a:t>
            </a:r>
          </a:p>
        </p:txBody>
      </p:sp>
      <p:sp>
        <p:nvSpPr>
          <p:cNvPr id="40" name="직사각형 39">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grpSp>
        <p:nvGrpSpPr>
          <p:cNvPr id="2" name="그룹 1"/>
          <p:cNvGrpSpPr/>
          <p:nvPr/>
        </p:nvGrpSpPr>
        <p:grpSpPr>
          <a:xfrm>
            <a:off x="441747" y="1504783"/>
            <a:ext cx="8902281" cy="233767"/>
            <a:chOff x="441747" y="1504783"/>
            <a:chExt cx="8902281" cy="233767"/>
          </a:xfrm>
        </p:grpSpPr>
        <p:sp>
          <p:nvSpPr>
            <p:cNvPr id="11" name="직사각형 10">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objectives</a:t>
              </a:r>
            </a:p>
          </p:txBody>
        </p:sp>
        <p:sp>
          <p:nvSpPr>
            <p:cNvPr id="12"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13" name="그룹 12">
            <a:extLst>
              <a:ext uri="{FF2B5EF4-FFF2-40B4-BE49-F238E27FC236}">
                <a16:creationId xmlns:a16="http://schemas.microsoft.com/office/drawing/2014/main" xmlns="" id="{67E4481E-CA05-4ACD-8508-CAF89628F03D}"/>
              </a:ext>
            </a:extLst>
          </p:cNvPr>
          <p:cNvGrpSpPr/>
          <p:nvPr/>
        </p:nvGrpSpPr>
        <p:grpSpPr>
          <a:xfrm>
            <a:off x="711198" y="1856868"/>
            <a:ext cx="8632827" cy="1569288"/>
            <a:chOff x="711198" y="1891243"/>
            <a:chExt cx="8632827" cy="1729168"/>
          </a:xfrm>
        </p:grpSpPr>
        <p:sp>
          <p:nvSpPr>
            <p:cNvPr id="14" name="직사각형 13">
              <a:extLst>
                <a:ext uri="{FF2B5EF4-FFF2-40B4-BE49-F238E27FC236}">
                  <a16:creationId xmlns:a16="http://schemas.microsoft.com/office/drawing/2014/main" xmlns="" id="{E2A9BF97-4B7B-4446-9E67-15F403A2A740}"/>
                </a:ext>
              </a:extLst>
            </p:cNvPr>
            <p:cNvSpPr/>
            <p:nvPr/>
          </p:nvSpPr>
          <p:spPr>
            <a:xfrm>
              <a:off x="711198" y="1891243"/>
              <a:ext cx="8632827" cy="5408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hashing problems and be able to solve search problems by using a hash table </a:t>
              </a:r>
            </a:p>
          </p:txBody>
        </p:sp>
        <p:sp>
          <p:nvSpPr>
            <p:cNvPr id="15" name="직사각형 14">
              <a:extLst>
                <a:ext uri="{FF2B5EF4-FFF2-40B4-BE49-F238E27FC236}">
                  <a16:creationId xmlns:a16="http://schemas.microsoft.com/office/drawing/2014/main" xmlns="" id="{378E69BB-5596-4063-89A0-98BD99082961}"/>
                </a:ext>
              </a:extLst>
            </p:cNvPr>
            <p:cNvSpPr/>
            <p:nvPr/>
          </p:nvSpPr>
          <p:spPr>
            <a:xfrm>
              <a:off x="711200" y="2485388"/>
              <a:ext cx="8632825" cy="5408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Be able to use dictionary data structures in </a:t>
              </a:r>
              <a:r>
                <a:rPr lang="en-US" altLang="ko-KR" sz="1300" dirty="0" smtClean="0">
                  <a:solidFill>
                    <a:prstClr val="black">
                      <a:lumMod val="85000"/>
                      <a:lumOff val="15000"/>
                    </a:prstClr>
                  </a:solidFill>
                  <a:latin typeface="SamsungOne 400" panose="020B0503030303020204" pitchFamily="34" charset="0"/>
                </a:rPr>
                <a:t>Python </a:t>
              </a:r>
              <a:r>
                <a:rPr lang="en-US" altLang="ko-KR" sz="1300" dirty="0">
                  <a:solidFill>
                    <a:prstClr val="black">
                      <a:lumMod val="85000"/>
                      <a:lumOff val="15000"/>
                    </a:prstClr>
                  </a:solidFill>
                  <a:latin typeface="SamsungOne 400" panose="020B0503030303020204" pitchFamily="34" charset="0"/>
                </a:rPr>
                <a:t>language </a:t>
              </a:r>
            </a:p>
          </p:txBody>
        </p:sp>
        <p:sp>
          <p:nvSpPr>
            <p:cNvPr id="16" name="직사각형 15">
              <a:extLst>
                <a:ext uri="{FF2B5EF4-FFF2-40B4-BE49-F238E27FC236}">
                  <a16:creationId xmlns:a16="http://schemas.microsoft.com/office/drawing/2014/main" xmlns="" id="{378E69BB-5596-4063-89A0-98BD99082961}"/>
                </a:ext>
              </a:extLst>
            </p:cNvPr>
            <p:cNvSpPr/>
            <p:nvPr/>
          </p:nvSpPr>
          <p:spPr>
            <a:xfrm>
              <a:off x="711200" y="3079534"/>
              <a:ext cx="8632825" cy="5408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Be able to implement a hash table in </a:t>
              </a:r>
              <a:r>
                <a:rPr lang="en-US" altLang="ko-KR" sz="1300" dirty="0" smtClean="0">
                  <a:solidFill>
                    <a:prstClr val="black">
                      <a:lumMod val="85000"/>
                      <a:lumOff val="15000"/>
                    </a:prstClr>
                  </a:solidFill>
                  <a:latin typeface="SamsungOne 400" panose="020B0503030303020204" pitchFamily="34" charset="0"/>
                </a:rPr>
                <a:t>Python </a:t>
              </a:r>
              <a:r>
                <a:rPr lang="en-US" altLang="ko-KR" sz="1300" dirty="0">
                  <a:solidFill>
                    <a:prstClr val="black">
                      <a:lumMod val="85000"/>
                      <a:lumOff val="15000"/>
                    </a:prstClr>
                  </a:solidFill>
                  <a:latin typeface="SamsungOne 400" panose="020B0503030303020204" pitchFamily="34" charset="0"/>
                </a:rPr>
                <a:t>language and apply it for problem solving</a:t>
              </a:r>
            </a:p>
          </p:txBody>
        </p:sp>
      </p:grpSp>
    </p:spTree>
    <p:extLst>
      <p:ext uri="{BB962C8B-B14F-4D97-AF65-F5344CB8AC3E}">
        <p14:creationId xmlns:p14="http://schemas.microsoft.com/office/powerpoint/2010/main" val="3068332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015701" y="3041069"/>
            <a:ext cx="7959502" cy="2730452"/>
            <a:chOff x="1015701" y="3013361"/>
            <a:chExt cx="7959502" cy="2730452"/>
          </a:xfrm>
        </p:grpSpPr>
        <p:grpSp>
          <p:nvGrpSpPr>
            <p:cNvPr id="30" name="그룹 29">
              <a:extLst>
                <a:ext uri="{FF2B5EF4-FFF2-40B4-BE49-F238E27FC236}">
                  <a16:creationId xmlns:a16="http://schemas.microsoft.com/office/drawing/2014/main" xmlns="" id="{C96DFA59-1DE2-481D-A903-15DBF219A8F3}"/>
                </a:ext>
              </a:extLst>
            </p:cNvPr>
            <p:cNvGrpSpPr/>
            <p:nvPr/>
          </p:nvGrpSpPr>
          <p:grpSpPr>
            <a:xfrm>
              <a:off x="1015701" y="3013361"/>
              <a:ext cx="4454783" cy="751736"/>
              <a:chOff x="1015700" y="3953039"/>
              <a:chExt cx="4454783" cy="751736"/>
            </a:xfrm>
          </p:grpSpPr>
          <p:sp>
            <p:nvSpPr>
              <p:cNvPr id="32" name="직사각형 31">
                <a:extLst>
                  <a:ext uri="{FF2B5EF4-FFF2-40B4-BE49-F238E27FC236}">
                    <a16:creationId xmlns:a16="http://schemas.microsoft.com/office/drawing/2014/main" xmlns="" id="{11DF9E74-B88E-4F58-A6DF-C21F47AB3E23}"/>
                  </a:ext>
                </a:extLst>
              </p:cNvPr>
              <p:cNvSpPr/>
              <p:nvPr/>
            </p:nvSpPr>
            <p:spPr>
              <a:xfrm rot="5400000">
                <a:off x="787103" y="4181636"/>
                <a:ext cx="545118" cy="87923"/>
              </a:xfrm>
              <a:prstGeom prst="rect">
                <a:avLst/>
              </a:prstGeom>
              <a:solidFill>
                <a:schemeClr val="tx1"/>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33" name="그룹 32">
                <a:extLst>
                  <a:ext uri="{FF2B5EF4-FFF2-40B4-BE49-F238E27FC236}">
                    <a16:creationId xmlns:a16="http://schemas.microsoft.com/office/drawing/2014/main" xmlns="" id="{DF77390A-528B-40E3-9573-4100953638A1}"/>
                  </a:ext>
                </a:extLst>
              </p:cNvPr>
              <p:cNvGrpSpPr/>
              <p:nvPr/>
            </p:nvGrpSpPr>
            <p:grpSpPr>
              <a:xfrm>
                <a:off x="1103624" y="4065870"/>
                <a:ext cx="3083171" cy="319454"/>
                <a:chOff x="1178430" y="2857500"/>
                <a:chExt cx="3551832" cy="319454"/>
              </a:xfrm>
            </p:grpSpPr>
            <p:cxnSp>
              <p:nvCxnSpPr>
                <p:cNvPr id="62" name="직선 연결선 61">
                  <a:extLst>
                    <a:ext uri="{FF2B5EF4-FFF2-40B4-BE49-F238E27FC236}">
                      <a16:creationId xmlns:a16="http://schemas.microsoft.com/office/drawing/2014/main" xmlns="" id="{3754FEDB-38AC-4961-ABFD-3BB06C184D63}"/>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xmlns="" id="{0F3C1444-96BB-4436-B084-31311437BE7D}"/>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xmlns="" id="{E8FF6975-0023-4A18-ACE6-A444B9ABDC4B}"/>
                  </a:ext>
                </a:extLst>
              </p:cNvPr>
              <p:cNvGrpSpPr/>
              <p:nvPr/>
            </p:nvGrpSpPr>
            <p:grpSpPr>
              <a:xfrm>
                <a:off x="4796407" y="4065870"/>
                <a:ext cx="674076" cy="319454"/>
                <a:chOff x="1178430" y="2857500"/>
                <a:chExt cx="3551832" cy="319454"/>
              </a:xfrm>
            </p:grpSpPr>
            <p:cxnSp>
              <p:nvCxnSpPr>
                <p:cNvPr id="58" name="직선 연결선 57">
                  <a:extLst>
                    <a:ext uri="{FF2B5EF4-FFF2-40B4-BE49-F238E27FC236}">
                      <a16:creationId xmlns:a16="http://schemas.microsoft.com/office/drawing/2014/main" xmlns="" id="{C9F5BA2E-BA6E-42BA-A3A5-767FA136B669}"/>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xmlns="" id="{E3F18FF8-BE90-4F47-8960-E9C1636CB2C4}"/>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원호 35">
                <a:extLst>
                  <a:ext uri="{FF2B5EF4-FFF2-40B4-BE49-F238E27FC236}">
                    <a16:creationId xmlns:a16="http://schemas.microsoft.com/office/drawing/2014/main" xmlns="" id="{697583EA-32FD-44A1-8041-037F894E891B}"/>
                  </a:ext>
                </a:extLst>
              </p:cNvPr>
              <p:cNvSpPr/>
              <p:nvPr/>
            </p:nvSpPr>
            <p:spPr>
              <a:xfrm>
                <a:off x="3942105" y="4385325"/>
                <a:ext cx="369246" cy="31945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7" name="원호 36">
                <a:extLst>
                  <a:ext uri="{FF2B5EF4-FFF2-40B4-BE49-F238E27FC236}">
                    <a16:creationId xmlns:a16="http://schemas.microsoft.com/office/drawing/2014/main" xmlns="" id="{C10E3E06-E059-4AF3-9866-E4F75E1D9398}"/>
                  </a:ext>
                </a:extLst>
              </p:cNvPr>
              <p:cNvSpPr/>
              <p:nvPr/>
            </p:nvSpPr>
            <p:spPr>
              <a:xfrm flipH="1">
                <a:off x="4630807" y="4385324"/>
                <a:ext cx="369246" cy="31945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8" name="직선 연결선 37">
                <a:extLst>
                  <a:ext uri="{FF2B5EF4-FFF2-40B4-BE49-F238E27FC236}">
                    <a16:creationId xmlns:a16="http://schemas.microsoft.com/office/drawing/2014/main" xmlns="" id="{C91B9F69-CD31-4D00-A350-413A4EE7F38C}"/>
                  </a:ext>
                </a:extLst>
              </p:cNvPr>
              <p:cNvCxnSpPr/>
              <p:nvPr/>
            </p:nvCxnSpPr>
            <p:spPr>
              <a:xfrm>
                <a:off x="4122331" y="4065870"/>
                <a:ext cx="6740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xmlns="" id="{6FD5FB10-8537-4431-A2EA-ABBA7E1282E3}"/>
                  </a:ext>
                </a:extLst>
              </p:cNvPr>
              <p:cNvSpPr/>
              <p:nvPr/>
            </p:nvSpPr>
            <p:spPr>
              <a:xfrm>
                <a:off x="1190575" y="4111296"/>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54" name="직사각형 53">
                <a:extLst>
                  <a:ext uri="{FF2B5EF4-FFF2-40B4-BE49-F238E27FC236}">
                    <a16:creationId xmlns:a16="http://schemas.microsoft.com/office/drawing/2014/main" xmlns="" id="{F450DBD8-620C-4AF8-BABB-BD5E40F3B097}"/>
                  </a:ext>
                </a:extLst>
              </p:cNvPr>
              <p:cNvSpPr/>
              <p:nvPr/>
            </p:nvSpPr>
            <p:spPr>
              <a:xfrm>
                <a:off x="1750356" y="4111296"/>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55" name="직사각형 54">
                <a:extLst>
                  <a:ext uri="{FF2B5EF4-FFF2-40B4-BE49-F238E27FC236}">
                    <a16:creationId xmlns:a16="http://schemas.microsoft.com/office/drawing/2014/main" xmlns="" id="{8B6016E6-97E2-490F-A6C5-A9679D53257A}"/>
                  </a:ext>
                </a:extLst>
              </p:cNvPr>
              <p:cNvSpPr/>
              <p:nvPr/>
            </p:nvSpPr>
            <p:spPr>
              <a:xfrm>
                <a:off x="2310137" y="4111296"/>
                <a:ext cx="472830"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grpSp>
        <p:cxnSp>
          <p:nvCxnSpPr>
            <p:cNvPr id="3" name="직선 화살표 연결선 2">
              <a:extLst>
                <a:ext uri="{FF2B5EF4-FFF2-40B4-BE49-F238E27FC236}">
                  <a16:creationId xmlns:a16="http://schemas.microsoft.com/office/drawing/2014/main" xmlns="" id="{41FFED4E-746E-412B-B57C-BECE3BD69100}"/>
                </a:ext>
              </a:extLst>
            </p:cNvPr>
            <p:cNvCxnSpPr>
              <a:cxnSpLocks/>
              <a:stCxn id="55" idx="3"/>
              <a:endCxn id="66" idx="1"/>
            </p:cNvCxnSpPr>
            <p:nvPr/>
          </p:nvCxnSpPr>
          <p:spPr>
            <a:xfrm>
              <a:off x="2782968" y="3285918"/>
              <a:ext cx="5719405" cy="1"/>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직사각형 65">
              <a:extLst>
                <a:ext uri="{FF2B5EF4-FFF2-40B4-BE49-F238E27FC236}">
                  <a16:creationId xmlns:a16="http://schemas.microsoft.com/office/drawing/2014/main" xmlns="" id="{AFE3AFE7-056A-4CB6-B234-ABD0C972CD21}"/>
                </a:ext>
              </a:extLst>
            </p:cNvPr>
            <p:cNvSpPr/>
            <p:nvPr/>
          </p:nvSpPr>
          <p:spPr>
            <a:xfrm>
              <a:off x="8502373" y="3171619"/>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5E9FB1B6-5823-459F-8E15-AA6DE8101007}"/>
                </a:ext>
              </a:extLst>
            </p:cNvPr>
            <p:cNvSpPr/>
            <p:nvPr/>
          </p:nvSpPr>
          <p:spPr>
            <a:xfrm rot="5400000">
              <a:off x="4229159" y="4579813"/>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41" name="직사각형 40">
              <a:extLst>
                <a:ext uri="{FF2B5EF4-FFF2-40B4-BE49-F238E27FC236}">
                  <a16:creationId xmlns:a16="http://schemas.microsoft.com/office/drawing/2014/main" xmlns="" id="{9CB18A28-F974-433F-9BF2-65192704EDA3}"/>
                </a:ext>
              </a:extLst>
            </p:cNvPr>
            <p:cNvSpPr/>
            <p:nvPr/>
          </p:nvSpPr>
          <p:spPr>
            <a:xfrm>
              <a:off x="4196141" y="5655890"/>
              <a:ext cx="545118" cy="87923"/>
            </a:xfrm>
            <a:prstGeom prst="rect">
              <a:avLst/>
            </a:prstGeom>
            <a:solidFill>
              <a:schemeClr val="tx1"/>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42" name="그룹 41">
              <a:extLst>
                <a:ext uri="{FF2B5EF4-FFF2-40B4-BE49-F238E27FC236}">
                  <a16:creationId xmlns:a16="http://schemas.microsoft.com/office/drawing/2014/main" xmlns="" id="{9E12D175-FD28-4544-9B8F-FB2590EEAA3A}"/>
                </a:ext>
              </a:extLst>
            </p:cNvPr>
            <p:cNvGrpSpPr/>
            <p:nvPr/>
          </p:nvGrpSpPr>
          <p:grpSpPr>
            <a:xfrm rot="5400000">
              <a:off x="3419995" y="4447458"/>
              <a:ext cx="2097410" cy="319454"/>
              <a:chOff x="1178430" y="2857500"/>
              <a:chExt cx="3551832" cy="319454"/>
            </a:xfrm>
          </p:grpSpPr>
          <p:cxnSp>
            <p:nvCxnSpPr>
              <p:cNvPr id="43" name="직선 연결선 42">
                <a:extLst>
                  <a:ext uri="{FF2B5EF4-FFF2-40B4-BE49-F238E27FC236}">
                    <a16:creationId xmlns:a16="http://schemas.microsoft.com/office/drawing/2014/main" xmlns="" id="{46B35106-A62D-44E8-BAEF-34F3713F0CD8}"/>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08F321DC-1904-4D2C-BB1F-509CC12BD157}"/>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직사각형 44">
              <a:extLst>
                <a:ext uri="{FF2B5EF4-FFF2-40B4-BE49-F238E27FC236}">
                  <a16:creationId xmlns:a16="http://schemas.microsoft.com/office/drawing/2014/main" xmlns="" id="{7FF6EB11-4DD4-45BE-A965-96EBC874C5BF}"/>
                </a:ext>
              </a:extLst>
            </p:cNvPr>
            <p:cNvSpPr/>
            <p:nvPr/>
          </p:nvSpPr>
          <p:spPr>
            <a:xfrm rot="5400000">
              <a:off x="4229160" y="5189377"/>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grpSp>
      <p:sp>
        <p:nvSpPr>
          <p:cNvPr id="47" name="직사각형 4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48" name="직사각형 4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49" name="직사각형 48">
            <a:extLst>
              <a:ext uri="{FF2B5EF4-FFF2-40B4-BE49-F238E27FC236}">
                <a16:creationId xmlns:a16="http://schemas.microsoft.com/office/drawing/2014/main" xmlns="" id="{90EFA62F-9637-4E5A-AAB1-9E61461D75DD}"/>
              </a:ext>
            </a:extLst>
          </p:cNvPr>
          <p:cNvSpPr/>
          <p:nvPr/>
        </p:nvSpPr>
        <p:spPr>
          <a:xfrm>
            <a:off x="580388" y="212931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Now, the car no.1 can get out of the parking lot first.</a:t>
            </a:r>
          </a:p>
        </p:txBody>
      </p:sp>
      <p:sp>
        <p:nvSpPr>
          <p:cNvPr id="29" name="직사각형 28">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What is a Stack?</a:t>
            </a:r>
          </a:p>
        </p:txBody>
      </p:sp>
      <p:sp>
        <p:nvSpPr>
          <p:cNvPr id="31" name="TextBox 30">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600" b="1">
                <a:solidFill>
                  <a:srgbClr val="000000"/>
                </a:solidFill>
                <a:latin typeface="Samsung Sharp Sans" pitchFamily="2" charset="0"/>
                <a:ea typeface="Samsung Sharp Sans" pitchFamily="2" charset="0"/>
                <a:cs typeface="Samsung Sharp Sans" pitchFamily="2" charset="0"/>
              </a:defRPr>
            </a:lvl1pPr>
          </a:lstStyle>
          <a:p>
            <a:r>
              <a:rPr lang="en-US" altLang="ko-KR" sz="1800" dirty="0"/>
              <a:t>2.3. Applications of a stack</a:t>
            </a:r>
          </a:p>
        </p:txBody>
      </p:sp>
    </p:spTree>
    <p:extLst>
      <p:ext uri="{BB962C8B-B14F-4D97-AF65-F5344CB8AC3E}">
        <p14:creationId xmlns:p14="http://schemas.microsoft.com/office/powerpoint/2010/main" val="254204803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(2/3)</a:t>
            </a:r>
          </a:p>
        </p:txBody>
      </p:sp>
      <p:sp>
        <p:nvSpPr>
          <p:cNvPr id="21" name="직사각형 20">
            <a:extLst>
              <a:ext uri="{FF2B5EF4-FFF2-40B4-BE49-F238E27FC236}">
                <a16:creationId xmlns:a16="http://schemas.microsoft.com/office/drawing/2014/main" xmlns="" id="{9842C3F1-A725-44EC-B8E2-3A11D194A6B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grpSp>
        <p:nvGrpSpPr>
          <p:cNvPr id="5" name="그룹 4"/>
          <p:cNvGrpSpPr/>
          <p:nvPr/>
        </p:nvGrpSpPr>
        <p:grpSpPr>
          <a:xfrm>
            <a:off x="711202" y="3532364"/>
            <a:ext cx="8596697" cy="1556781"/>
            <a:chOff x="558228" y="3836021"/>
            <a:chExt cx="8749671" cy="1768653"/>
          </a:xfrm>
        </p:grpSpPr>
        <p:sp>
          <p:nvSpPr>
            <p:cNvPr id="30" name="직사각형 29">
              <a:extLst>
                <a:ext uri="{FF2B5EF4-FFF2-40B4-BE49-F238E27FC236}">
                  <a16:creationId xmlns:a16="http://schemas.microsoft.com/office/drawing/2014/main" xmlns="" id="{004B4F40-927A-45B5-951C-F206A80ECF03}"/>
                </a:ext>
              </a:extLst>
            </p:cNvPr>
            <p:cNvSpPr/>
            <p:nvPr/>
          </p:nvSpPr>
          <p:spPr>
            <a:xfrm>
              <a:off x="558228" y="3836021"/>
              <a:ext cx="8749671" cy="55767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 to save and search for data by using key values through dictionary  </a:t>
              </a:r>
            </a:p>
          </p:txBody>
        </p:sp>
        <p:sp>
          <p:nvSpPr>
            <p:cNvPr id="31" name="직사각형 30">
              <a:extLst>
                <a:ext uri="{FF2B5EF4-FFF2-40B4-BE49-F238E27FC236}">
                  <a16:creationId xmlns:a16="http://schemas.microsoft.com/office/drawing/2014/main" xmlns="" id="{004B4F40-927A-45B5-951C-F206A80ECF03}"/>
                </a:ext>
              </a:extLst>
            </p:cNvPr>
            <p:cNvSpPr/>
            <p:nvPr/>
          </p:nvSpPr>
          <p:spPr>
            <a:xfrm>
              <a:off x="558228" y="4441511"/>
              <a:ext cx="8749671" cy="55767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 to define variables and methods through the class and make approach </a:t>
              </a:r>
            </a:p>
          </p:txBody>
        </p:sp>
        <p:sp>
          <p:nvSpPr>
            <p:cNvPr id="32" name="직사각형 31">
              <a:extLst>
                <a:ext uri="{FF2B5EF4-FFF2-40B4-BE49-F238E27FC236}">
                  <a16:creationId xmlns:a16="http://schemas.microsoft.com/office/drawing/2014/main" xmlns="" id="{004B4F40-927A-45B5-951C-F206A80ECF03}"/>
                </a:ext>
              </a:extLst>
            </p:cNvPr>
            <p:cNvSpPr/>
            <p:nvPr/>
          </p:nvSpPr>
          <p:spPr>
            <a:xfrm>
              <a:off x="558228" y="5047002"/>
              <a:ext cx="8749671" cy="55767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 to express the time complexity of the algorithm by using Big-O notation </a:t>
              </a:r>
            </a:p>
          </p:txBody>
        </p:sp>
      </p:grpSp>
      <p:sp>
        <p:nvSpPr>
          <p:cNvPr id="23" name="직사각형 22">
            <a:extLst>
              <a:ext uri="{FF2B5EF4-FFF2-40B4-BE49-F238E27FC236}">
                <a16:creationId xmlns:a16="http://schemas.microsoft.com/office/drawing/2014/main" xmlns="" id="{984F8C8F-7043-44DF-886E-249096684907}"/>
              </a:ext>
            </a:extLst>
          </p:cNvPr>
          <p:cNvSpPr/>
          <p:nvPr/>
        </p:nvSpPr>
        <p:spPr>
          <a:xfrm>
            <a:off x="711202" y="1824161"/>
            <a:ext cx="8608297" cy="1150620"/>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how to save the key-value pair and do searching by using dictionary data structures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how to implement a hash table into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Python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class</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how to search data from constant time by using a hash table </a:t>
            </a:r>
          </a:p>
        </p:txBody>
      </p:sp>
      <p:grpSp>
        <p:nvGrpSpPr>
          <p:cNvPr id="17" name="그룹 16"/>
          <p:cNvGrpSpPr/>
          <p:nvPr/>
        </p:nvGrpSpPr>
        <p:grpSpPr>
          <a:xfrm>
            <a:off x="441747" y="1504783"/>
            <a:ext cx="8902281" cy="233767"/>
            <a:chOff x="441747" y="1504783"/>
            <a:chExt cx="8902281" cy="233767"/>
          </a:xfrm>
        </p:grpSpPr>
        <p:sp>
          <p:nvSpPr>
            <p:cNvPr id="18" name="직사각형 17">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a:t>
              </a:r>
              <a:r>
                <a:rPr lang="en-US" altLang="ko-KR" sz="1400" dirty="0" smtClean="0">
                  <a:solidFill>
                    <a:prstClr val="black">
                      <a:lumMod val="85000"/>
                      <a:lumOff val="15000"/>
                    </a:prstClr>
                  </a:solidFill>
                  <a:latin typeface="Samsung Sharp Sans Bold" pitchFamily="2" charset="0"/>
                  <a:ea typeface="Samsung Sharp Sans Bold" pitchFamily="2" charset="0"/>
                  <a:cs typeface="Samsung Sharp Sans Bold" pitchFamily="2" charset="0"/>
                </a:rPr>
                <a:t>overview</a:t>
              </a:r>
              <a:endPar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endParaRPr>
            </a:p>
          </p:txBody>
        </p:sp>
        <p:sp>
          <p:nvSpPr>
            <p:cNvPr id="19"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20" name="그룹 19"/>
          <p:cNvGrpSpPr/>
          <p:nvPr/>
        </p:nvGrpSpPr>
        <p:grpSpPr>
          <a:xfrm>
            <a:off x="441747" y="3196134"/>
            <a:ext cx="8902281" cy="233767"/>
            <a:chOff x="441747" y="1504783"/>
            <a:chExt cx="8902281" cy="233767"/>
          </a:xfrm>
        </p:grpSpPr>
        <p:sp>
          <p:nvSpPr>
            <p:cNvPr id="22" name="직사각형 21">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Concepts You Will Need to Know From Previous Units</a:t>
              </a:r>
            </a:p>
          </p:txBody>
        </p:sp>
        <p:sp>
          <p:nvSpPr>
            <p:cNvPr id="24"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Tree>
    <p:extLst>
      <p:ext uri="{BB962C8B-B14F-4D97-AF65-F5344CB8AC3E}">
        <p14:creationId xmlns:p14="http://schemas.microsoft.com/office/powerpoint/2010/main" val="40710573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(3/3)</a:t>
            </a:r>
          </a:p>
        </p:txBody>
      </p:sp>
      <p:grpSp>
        <p:nvGrpSpPr>
          <p:cNvPr id="21" name="그룹 20">
            <a:extLst>
              <a:ext uri="{FF2B5EF4-FFF2-40B4-BE49-F238E27FC236}">
                <a16:creationId xmlns:a16="http://schemas.microsoft.com/office/drawing/2014/main" xmlns="" id="{9DA62F54-A23C-4E42-A639-80965C6AA39D}"/>
              </a:ext>
            </a:extLst>
          </p:cNvPr>
          <p:cNvGrpSpPr/>
          <p:nvPr/>
        </p:nvGrpSpPr>
        <p:grpSpPr>
          <a:xfrm>
            <a:off x="558800" y="1918866"/>
            <a:ext cx="8800904" cy="3550786"/>
            <a:chOff x="558800" y="1580527"/>
            <a:chExt cx="8800904" cy="3550786"/>
          </a:xfrm>
        </p:grpSpPr>
        <p:grpSp>
          <p:nvGrpSpPr>
            <p:cNvPr id="22" name="그룹 21">
              <a:extLst>
                <a:ext uri="{FF2B5EF4-FFF2-40B4-BE49-F238E27FC236}">
                  <a16:creationId xmlns:a16="http://schemas.microsoft.com/office/drawing/2014/main" xmlns="" id="{438C061E-603E-4723-8503-A0E7C5F82478}"/>
                </a:ext>
              </a:extLst>
            </p:cNvPr>
            <p:cNvGrpSpPr/>
            <p:nvPr/>
          </p:nvGrpSpPr>
          <p:grpSpPr>
            <a:xfrm>
              <a:off x="2180628" y="4021080"/>
              <a:ext cx="2671776" cy="1103649"/>
              <a:chOff x="3621638" y="2382781"/>
              <a:chExt cx="2671776" cy="1145711"/>
            </a:xfrm>
          </p:grpSpPr>
          <p:sp>
            <p:nvSpPr>
              <p:cNvPr id="43" name="모서리가 둥근 직사각형 38">
                <a:extLst>
                  <a:ext uri="{FF2B5EF4-FFF2-40B4-BE49-F238E27FC236}">
                    <a16:creationId xmlns:a16="http://schemas.microsoft.com/office/drawing/2014/main" xmlns="" id="{C040CA4C-CAA2-4B12-A606-7A21A5F0080C}"/>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44" name="모서리가 둥근 직사각형 39">
                <a:extLst>
                  <a:ext uri="{FF2B5EF4-FFF2-40B4-BE49-F238E27FC236}">
                    <a16:creationId xmlns:a16="http://schemas.microsoft.com/office/drawing/2014/main" xmlns="" id="{7A8B3D4D-1B61-44AD-9893-CD39F26348AC}"/>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grpSp>
          <p:nvGrpSpPr>
            <p:cNvPr id="23" name="그룹 22">
              <a:extLst>
                <a:ext uri="{FF2B5EF4-FFF2-40B4-BE49-F238E27FC236}">
                  <a16:creationId xmlns:a16="http://schemas.microsoft.com/office/drawing/2014/main" xmlns="" id="{1A8093FE-8B43-4EE3-8A8C-61E9E6D13A91}"/>
                </a:ext>
              </a:extLst>
            </p:cNvPr>
            <p:cNvGrpSpPr/>
            <p:nvPr/>
          </p:nvGrpSpPr>
          <p:grpSpPr>
            <a:xfrm>
              <a:off x="5237117" y="4019572"/>
              <a:ext cx="2671776" cy="1111741"/>
              <a:chOff x="6678127" y="2381272"/>
              <a:chExt cx="2671776" cy="1154111"/>
            </a:xfrm>
          </p:grpSpPr>
          <p:sp>
            <p:nvSpPr>
              <p:cNvPr id="41" name="모서리가 둥근 직사각형 41">
                <a:extLst>
                  <a:ext uri="{FF2B5EF4-FFF2-40B4-BE49-F238E27FC236}">
                    <a16:creationId xmlns:a16="http://schemas.microsoft.com/office/drawing/2014/main" xmlns="" id="{C022C09F-8736-495A-8637-EB0434157970}"/>
                  </a:ext>
                </a:extLst>
              </p:cNvPr>
              <p:cNvSpPr/>
              <p:nvPr/>
            </p:nvSpPr>
            <p:spPr>
              <a:xfrm>
                <a:off x="6678127" y="2381272"/>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42" name="모서리가 둥근 직사각형 42">
                <a:extLst>
                  <a:ext uri="{FF2B5EF4-FFF2-40B4-BE49-F238E27FC236}">
                    <a16:creationId xmlns:a16="http://schemas.microsoft.com/office/drawing/2014/main" xmlns="" id="{D58F5D5F-1AD1-44AE-AC29-FC02758CEE0B}"/>
                  </a:ext>
                </a:extLst>
              </p:cNvPr>
              <p:cNvSpPr/>
              <p:nvPr/>
            </p:nvSpPr>
            <p:spPr>
              <a:xfrm>
                <a:off x="6767152" y="2472442"/>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sp>
          <p:nvSpPr>
            <p:cNvPr id="24" name="직사각형 23">
              <a:extLst>
                <a:ext uri="{FF2B5EF4-FFF2-40B4-BE49-F238E27FC236}">
                  <a16:creationId xmlns:a16="http://schemas.microsoft.com/office/drawing/2014/main" xmlns="" id="{8EC42E2B-05CA-4736-BE2C-F3E87DD764C8}"/>
                </a:ext>
              </a:extLst>
            </p:cNvPr>
            <p:cNvSpPr/>
            <p:nvPr/>
          </p:nvSpPr>
          <p:spPr>
            <a:xfrm>
              <a:off x="5326143" y="4302090"/>
              <a:ext cx="258275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Constant Time</a:t>
              </a:r>
              <a:endParaRPr lang="ko-KR" altLang="en-US" sz="2000" b="1" dirty="0">
                <a:solidFill>
                  <a:srgbClr val="0D0D0D"/>
                </a:solidFill>
                <a:latin typeface="SamsungOne 700" panose="020B0803030303020204" pitchFamily="34" charset="0"/>
              </a:endParaRPr>
            </a:p>
          </p:txBody>
        </p:sp>
        <p:sp>
          <p:nvSpPr>
            <p:cNvPr id="25" name="직사각형 24">
              <a:extLst>
                <a:ext uri="{FF2B5EF4-FFF2-40B4-BE49-F238E27FC236}">
                  <a16:creationId xmlns:a16="http://schemas.microsoft.com/office/drawing/2014/main" xmlns="" id="{12949329-D110-4920-AD05-C39366106B19}"/>
                </a:ext>
              </a:extLst>
            </p:cNvPr>
            <p:cNvSpPr/>
            <p:nvPr/>
          </p:nvSpPr>
          <p:spPr>
            <a:xfrm>
              <a:off x="2269654" y="4311615"/>
              <a:ext cx="258275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Dictionary</a:t>
              </a:r>
              <a:endParaRPr lang="ko-KR" altLang="en-US" sz="2000" b="1" dirty="0">
                <a:solidFill>
                  <a:srgbClr val="0D0D0D"/>
                </a:solidFill>
                <a:latin typeface="SamsungOne 700" panose="020B0803030303020204" pitchFamily="34" charset="0"/>
              </a:endParaRPr>
            </a:p>
          </p:txBody>
        </p:sp>
        <p:sp>
          <p:nvSpPr>
            <p:cNvPr id="26" name="직사각형 25">
              <a:extLst>
                <a:ext uri="{FF2B5EF4-FFF2-40B4-BE49-F238E27FC236}">
                  <a16:creationId xmlns:a16="http://schemas.microsoft.com/office/drawing/2014/main" xmlns="" id="{4B906A48-6E01-497A-BFFC-56175B66AEB4}"/>
                </a:ext>
              </a:extLst>
            </p:cNvPr>
            <p:cNvSpPr/>
            <p:nvPr/>
          </p:nvSpPr>
          <p:spPr>
            <a:xfrm>
              <a:off x="562574" y="1580527"/>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Keywords</a:t>
              </a:r>
            </a:p>
          </p:txBody>
        </p:sp>
        <p:grpSp>
          <p:nvGrpSpPr>
            <p:cNvPr id="27" name="그룹 26">
              <a:extLst>
                <a:ext uri="{FF2B5EF4-FFF2-40B4-BE49-F238E27FC236}">
                  <a16:creationId xmlns:a16="http://schemas.microsoft.com/office/drawing/2014/main" xmlns="" id="{8FCF04DF-8FB3-4318-AC43-D3F08BE07E60}"/>
                </a:ext>
              </a:extLst>
            </p:cNvPr>
            <p:cNvGrpSpPr/>
            <p:nvPr/>
          </p:nvGrpSpPr>
          <p:grpSpPr>
            <a:xfrm>
              <a:off x="558800" y="2598858"/>
              <a:ext cx="2671776" cy="1103649"/>
              <a:chOff x="558800" y="2384290"/>
              <a:chExt cx="2671776" cy="1145711"/>
            </a:xfrm>
          </p:grpSpPr>
          <p:sp>
            <p:nvSpPr>
              <p:cNvPr id="37" name="모서리가 둥근 직사각형 21">
                <a:extLst>
                  <a:ext uri="{FF2B5EF4-FFF2-40B4-BE49-F238E27FC236}">
                    <a16:creationId xmlns:a16="http://schemas.microsoft.com/office/drawing/2014/main" xmlns="" id="{278727ED-98CC-403A-8C49-D9B533216E7B}"/>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39" name="모서리가 둥근 직사각형 22">
                <a:extLst>
                  <a:ext uri="{FF2B5EF4-FFF2-40B4-BE49-F238E27FC236}">
                    <a16:creationId xmlns:a16="http://schemas.microsoft.com/office/drawing/2014/main" xmlns="" id="{33641A65-812B-412F-9771-2D3A14717A8F}"/>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grpSp>
          <p:nvGrpSpPr>
            <p:cNvPr id="28" name="그룹 27">
              <a:extLst>
                <a:ext uri="{FF2B5EF4-FFF2-40B4-BE49-F238E27FC236}">
                  <a16:creationId xmlns:a16="http://schemas.microsoft.com/office/drawing/2014/main" xmlns="" id="{703B485F-D555-401A-B1D4-A9CC7BFA03F2}"/>
                </a:ext>
              </a:extLst>
            </p:cNvPr>
            <p:cNvGrpSpPr/>
            <p:nvPr/>
          </p:nvGrpSpPr>
          <p:grpSpPr>
            <a:xfrm>
              <a:off x="3621638" y="2597349"/>
              <a:ext cx="2671776" cy="1103649"/>
              <a:chOff x="3621638" y="2382781"/>
              <a:chExt cx="2671776" cy="1145711"/>
            </a:xfrm>
          </p:grpSpPr>
          <p:sp>
            <p:nvSpPr>
              <p:cNvPr id="35" name="모서리가 둥근 직사각형 25">
                <a:extLst>
                  <a:ext uri="{FF2B5EF4-FFF2-40B4-BE49-F238E27FC236}">
                    <a16:creationId xmlns:a16="http://schemas.microsoft.com/office/drawing/2014/main" xmlns="" id="{ADA375CE-8379-4819-BE7D-749B0FDE2B77}"/>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36" name="모서리가 둥근 직사각형 26">
                <a:extLst>
                  <a:ext uri="{FF2B5EF4-FFF2-40B4-BE49-F238E27FC236}">
                    <a16:creationId xmlns:a16="http://schemas.microsoft.com/office/drawing/2014/main" xmlns="" id="{9CE49286-E277-4224-A945-647CF5768461}"/>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grpSp>
          <p:nvGrpSpPr>
            <p:cNvPr id="29" name="그룹 28">
              <a:extLst>
                <a:ext uri="{FF2B5EF4-FFF2-40B4-BE49-F238E27FC236}">
                  <a16:creationId xmlns:a16="http://schemas.microsoft.com/office/drawing/2014/main" xmlns="" id="{88189FCA-10F4-4D8F-9B19-E830597F1CEC}"/>
                </a:ext>
              </a:extLst>
            </p:cNvPr>
            <p:cNvGrpSpPr/>
            <p:nvPr/>
          </p:nvGrpSpPr>
          <p:grpSpPr>
            <a:xfrm>
              <a:off x="6678127" y="2595840"/>
              <a:ext cx="2671776" cy="1103649"/>
              <a:chOff x="6678127" y="2381272"/>
              <a:chExt cx="2671776" cy="1145711"/>
            </a:xfrm>
          </p:grpSpPr>
          <p:sp>
            <p:nvSpPr>
              <p:cNvPr id="33" name="모서리가 둥근 직사각형 35">
                <a:extLst>
                  <a:ext uri="{FF2B5EF4-FFF2-40B4-BE49-F238E27FC236}">
                    <a16:creationId xmlns:a16="http://schemas.microsoft.com/office/drawing/2014/main" xmlns="" id="{0D617726-09FD-4AA1-803C-F49BD5438036}"/>
                  </a:ext>
                </a:extLst>
              </p:cNvPr>
              <p:cNvSpPr/>
              <p:nvPr/>
            </p:nvSpPr>
            <p:spPr>
              <a:xfrm>
                <a:off x="6678127" y="2381272"/>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34" name="모서리가 둥근 직사각형 36">
                <a:extLst>
                  <a:ext uri="{FF2B5EF4-FFF2-40B4-BE49-F238E27FC236}">
                    <a16:creationId xmlns:a16="http://schemas.microsoft.com/office/drawing/2014/main" xmlns="" id="{0C5578C8-FCFC-467A-B101-ABF5E283A898}"/>
                  </a:ext>
                </a:extLst>
              </p:cNvPr>
              <p:cNvSpPr/>
              <p:nvPr/>
            </p:nvSpPr>
            <p:spPr>
              <a:xfrm>
                <a:off x="6767152" y="2464042"/>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sp>
          <p:nvSpPr>
            <p:cNvPr id="30" name="직사각형 29">
              <a:extLst>
                <a:ext uri="{FF2B5EF4-FFF2-40B4-BE49-F238E27FC236}">
                  <a16:creationId xmlns:a16="http://schemas.microsoft.com/office/drawing/2014/main" xmlns="" id="{EC341D36-A30C-46D7-9ED7-C552AA5750AE}"/>
                </a:ext>
              </a:extLst>
            </p:cNvPr>
            <p:cNvSpPr/>
            <p:nvPr/>
          </p:nvSpPr>
          <p:spPr>
            <a:xfrm>
              <a:off x="3704314" y="2877678"/>
              <a:ext cx="2582751"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Hashing</a:t>
              </a:r>
              <a:endParaRPr lang="ko-KR" altLang="en-US" sz="2000" b="1" dirty="0">
                <a:solidFill>
                  <a:srgbClr val="0D0D0D"/>
                </a:solidFill>
                <a:latin typeface="SamsungOne 700" panose="020B0803030303020204" pitchFamily="34" charset="0"/>
              </a:endParaRPr>
            </a:p>
          </p:txBody>
        </p:sp>
        <p:sp>
          <p:nvSpPr>
            <p:cNvPr id="31" name="직사각형 30">
              <a:extLst>
                <a:ext uri="{FF2B5EF4-FFF2-40B4-BE49-F238E27FC236}">
                  <a16:creationId xmlns:a16="http://schemas.microsoft.com/office/drawing/2014/main" xmlns="" id="{1729470F-4489-41F0-8F5A-432EC9EDF272}"/>
                </a:ext>
              </a:extLst>
            </p:cNvPr>
            <p:cNvSpPr/>
            <p:nvPr/>
          </p:nvSpPr>
          <p:spPr>
            <a:xfrm>
              <a:off x="1043518" y="2906253"/>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Hash Table</a:t>
              </a:r>
              <a:endParaRPr lang="ko-KR" altLang="en-US" sz="2000" b="1" dirty="0">
                <a:solidFill>
                  <a:srgbClr val="0D0D0D"/>
                </a:solidFill>
                <a:latin typeface="SamsungOne 700" panose="020B0803030303020204" pitchFamily="34" charset="0"/>
              </a:endParaRPr>
            </a:p>
          </p:txBody>
        </p:sp>
        <p:sp>
          <p:nvSpPr>
            <p:cNvPr id="32" name="직사각형 31">
              <a:extLst>
                <a:ext uri="{FF2B5EF4-FFF2-40B4-BE49-F238E27FC236}">
                  <a16:creationId xmlns:a16="http://schemas.microsoft.com/office/drawing/2014/main" xmlns="" id="{35B62464-4BE3-4952-B6A0-2DBD8E6CDEA8}"/>
                </a:ext>
              </a:extLst>
            </p:cNvPr>
            <p:cNvSpPr/>
            <p:nvPr/>
          </p:nvSpPr>
          <p:spPr>
            <a:xfrm>
              <a:off x="6773502" y="2877678"/>
              <a:ext cx="2573698"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Hash Function</a:t>
              </a:r>
              <a:endParaRPr lang="ko-KR" altLang="en-US" sz="2000" b="1" dirty="0">
                <a:solidFill>
                  <a:srgbClr val="0D0D0D"/>
                </a:solidFill>
                <a:latin typeface="SamsungOne 700" panose="020B0803030303020204" pitchFamily="34" charset="0"/>
              </a:endParaRPr>
            </a:p>
          </p:txBody>
        </p:sp>
      </p:grpSp>
      <p:sp>
        <p:nvSpPr>
          <p:cNvPr id="45" name="직사각형 44">
            <a:extLst>
              <a:ext uri="{FF2B5EF4-FFF2-40B4-BE49-F238E27FC236}">
                <a16:creationId xmlns:a16="http://schemas.microsoft.com/office/drawing/2014/main" xmlns="" id="{893E01D9-8961-4BDB-A8C1-D2833E1C250C}"/>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Tree>
    <p:extLst>
      <p:ext uri="{BB962C8B-B14F-4D97-AF65-F5344CB8AC3E}">
        <p14:creationId xmlns:p14="http://schemas.microsoft.com/office/powerpoint/2010/main" val="24728818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dirty="0">
                <a:solidFill>
                  <a:prstClr val="white"/>
                </a:solidFill>
                <a:latin typeface="Samsung Sharp Sans" pitchFamily="2" charset="0"/>
                <a:ea typeface="Samsung Sharp Sans" pitchFamily="2" charset="0"/>
                <a:cs typeface="Samsung Sharp Sans" pitchFamily="2" charset="0"/>
              </a:rPr>
              <a:t>Mission</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4718598" cy="276999"/>
            <a:chOff x="558800" y="1148583"/>
            <a:chExt cx="4718598" cy="276999"/>
          </a:xfrm>
        </p:grpSpPr>
        <p:sp>
          <p:nvSpPr>
            <p:cNvPr id="13"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26.</a:t>
              </a:r>
            </a:p>
          </p:txBody>
        </p:sp>
        <p:sp>
          <p:nvSpPr>
            <p:cNvPr id="14" name="직사각형 13">
              <a:extLst>
                <a:ext uri="{FF2B5EF4-FFF2-40B4-BE49-F238E27FC236}">
                  <a16:creationId xmlns:a16="http://schemas.microsoft.com/office/drawing/2014/main" xmlns="" id="{B640FC7E-A899-44A0-93CD-28A2FA14072E}"/>
                </a:ext>
              </a:extLst>
            </p:cNvPr>
            <p:cNvSpPr/>
            <p:nvPr/>
          </p:nvSpPr>
          <p:spPr>
            <a:xfrm>
              <a:off x="1402744" y="1148583"/>
              <a:ext cx="38746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Hash</a:t>
              </a:r>
              <a:r>
                <a:rPr kumimoji="0" lang="ko-KR" altLang="en-US"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 </a:t>
              </a: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Table</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1062586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7" name="직사각형 16">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20" name="직사각형 19">
            <a:extLst>
              <a:ext uri="{FF2B5EF4-FFF2-40B4-BE49-F238E27FC236}">
                <a16:creationId xmlns:a16="http://schemas.microsoft.com/office/drawing/2014/main" xmlns="" id="{F1B12DA7-C15F-4B00-8AB3-088BA5E0B6A4}"/>
              </a:ext>
            </a:extLst>
          </p:cNvPr>
          <p:cNvSpPr/>
          <p:nvPr/>
        </p:nvSpPr>
        <p:spPr>
          <a:xfrm>
            <a:off x="4641273" y="2178114"/>
            <a:ext cx="4826727"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the past, roman numbers were used in ancient Rome.</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Create a roman numerals convertor that converts Roman numerals into Arabic numbers. </a:t>
            </a:r>
          </a:p>
        </p:txBody>
      </p:sp>
      <p:grpSp>
        <p:nvGrpSpPr>
          <p:cNvPr id="12" name="그룹 11"/>
          <p:cNvGrpSpPr/>
          <p:nvPr/>
        </p:nvGrpSpPr>
        <p:grpSpPr>
          <a:xfrm>
            <a:off x="361950" y="1322141"/>
            <a:ext cx="9106050" cy="743069"/>
            <a:chOff x="361950" y="1220103"/>
            <a:chExt cx="9106050" cy="743069"/>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Roman numbers</a:t>
              </a:r>
            </a:p>
          </p:txBody>
        </p:sp>
      </p:grpSp>
      <p:grpSp>
        <p:nvGrpSpPr>
          <p:cNvPr id="3" name="그룹 2"/>
          <p:cNvGrpSpPr/>
          <p:nvPr/>
        </p:nvGrpSpPr>
        <p:grpSpPr>
          <a:xfrm>
            <a:off x="463015" y="2176878"/>
            <a:ext cx="4049350" cy="2838742"/>
            <a:chOff x="463015" y="2121878"/>
            <a:chExt cx="4049350" cy="2838742"/>
          </a:xfrm>
        </p:grpSpPr>
        <p:sp>
          <p:nvSpPr>
            <p:cNvPr id="22" name="직사각형 21">
              <a:extLst>
                <a:ext uri="{FF2B5EF4-FFF2-40B4-BE49-F238E27FC236}">
                  <a16:creationId xmlns:a16="http://schemas.microsoft.com/office/drawing/2014/main" xmlns="" id="{90185711-4438-4E16-8071-3F7B42576E0D}"/>
                </a:ext>
              </a:extLst>
            </p:cNvPr>
            <p:cNvSpPr/>
            <p:nvPr/>
          </p:nvSpPr>
          <p:spPr>
            <a:xfrm>
              <a:off x="463015" y="2121878"/>
              <a:ext cx="4049350" cy="283874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 name="그림 1"/>
            <p:cNvPicPr>
              <a:picLocks noChangeAspect="1"/>
            </p:cNvPicPr>
            <p:nvPr/>
          </p:nvPicPr>
          <p:blipFill>
            <a:blip r:embed="rId2"/>
            <a:stretch>
              <a:fillRect/>
            </a:stretch>
          </p:blipFill>
          <p:spPr>
            <a:xfrm>
              <a:off x="531594" y="2225060"/>
              <a:ext cx="3789778" cy="2613640"/>
            </a:xfrm>
            <a:prstGeom prst="rect">
              <a:avLst/>
            </a:prstGeom>
          </p:spPr>
        </p:pic>
      </p:grpSp>
    </p:spTree>
    <p:extLst>
      <p:ext uri="{BB962C8B-B14F-4D97-AF65-F5344CB8AC3E}">
        <p14:creationId xmlns:p14="http://schemas.microsoft.com/office/powerpoint/2010/main" val="98924798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표 6">
            <a:extLst>
              <a:ext uri="{FF2B5EF4-FFF2-40B4-BE49-F238E27FC236}">
                <a16:creationId xmlns:a16="http://schemas.microsoft.com/office/drawing/2014/main" xmlns="" id="{FB9BA3C8-3B9F-4F3B-9724-19E199E79C03}"/>
              </a:ext>
            </a:extLst>
          </p:cNvPr>
          <p:cNvGraphicFramePr>
            <a:graphicFrameLocks noGrp="1"/>
          </p:cNvGraphicFramePr>
          <p:nvPr>
            <p:extLst>
              <p:ext uri="{D42A27DB-BD31-4B8C-83A1-F6EECF244321}">
                <p14:modId xmlns:p14="http://schemas.microsoft.com/office/powerpoint/2010/main" val="1809752223"/>
              </p:ext>
            </p:extLst>
          </p:nvPr>
        </p:nvGraphicFramePr>
        <p:xfrm>
          <a:off x="478924" y="2209807"/>
          <a:ext cx="4221482" cy="2685328"/>
        </p:xfrm>
        <a:graphic>
          <a:graphicData uri="http://schemas.openxmlformats.org/drawingml/2006/table">
            <a:tbl>
              <a:tblPr firstRow="1" bandRow="1">
                <a:tableStyleId>{7DF18680-E054-41AD-8BC1-D1AEF772440D}</a:tableStyleId>
              </a:tblPr>
              <a:tblGrid>
                <a:gridCol w="2110741">
                  <a:extLst>
                    <a:ext uri="{9D8B030D-6E8A-4147-A177-3AD203B41FA5}">
                      <a16:colId xmlns:a16="http://schemas.microsoft.com/office/drawing/2014/main" xmlns="" val="4189171151"/>
                    </a:ext>
                  </a:extLst>
                </a:gridCol>
                <a:gridCol w="2110741">
                  <a:extLst>
                    <a:ext uri="{9D8B030D-6E8A-4147-A177-3AD203B41FA5}">
                      <a16:colId xmlns:a16="http://schemas.microsoft.com/office/drawing/2014/main" xmlns="" val="3182906937"/>
                    </a:ext>
                  </a:extLst>
                </a:gridCol>
              </a:tblGrid>
              <a:tr h="335666">
                <a:tc>
                  <a:txBody>
                    <a:bodyPr/>
                    <a:lstStyle/>
                    <a:p>
                      <a:pPr algn="ctr" latinLnBrk="1"/>
                      <a:r>
                        <a:rPr lang="en-US" altLang="ko-KR" sz="1300" dirty="0">
                          <a:solidFill>
                            <a:schemeClr val="tx1"/>
                          </a:solidFill>
                          <a:latin typeface="SamsungOne 400" panose="020B0503030303020204" pitchFamily="34" charset="0"/>
                          <a:ea typeface="SamsungOne 400" panose="020B0503030303020204" pitchFamily="34" charset="0"/>
                        </a:rPr>
                        <a:t>Symbol</a:t>
                      </a:r>
                      <a:endParaRPr lang="ko-KR" altLang="en-US" sz="1300" dirty="0">
                        <a:solidFill>
                          <a:schemeClr val="tx1"/>
                        </a:solidFill>
                        <a:latin typeface="SamsungOne 400" panose="020B0503030303020204" pitchFamily="34" charset="0"/>
                        <a:ea typeface="SamsungOne 400" panose="02020600000000000000" pitchFamily="18" charset="-127"/>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300" dirty="0">
                          <a:solidFill>
                            <a:schemeClr val="tx1"/>
                          </a:solidFill>
                          <a:latin typeface="SamsungOne 400" panose="020B0503030303020204" pitchFamily="34" charset="0"/>
                          <a:ea typeface="SamsungOne 400" panose="020B0503030303020204" pitchFamily="34" charset="0"/>
                        </a:rPr>
                        <a:t>Value</a:t>
                      </a:r>
                      <a:endParaRPr lang="ko-KR" altLang="en-US" sz="1300" dirty="0">
                        <a:solidFill>
                          <a:schemeClr val="tx1"/>
                        </a:solidFill>
                        <a:latin typeface="SamsungOne 400" panose="020B0503030303020204" pitchFamily="34" charset="0"/>
                        <a:ea typeface="SamsungOne 400" panose="02020600000000000000" pitchFamily="18" charset="-127"/>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2084753861"/>
                  </a:ext>
                </a:extLst>
              </a:tr>
              <a:tr h="335666">
                <a:tc>
                  <a:txBody>
                    <a:bodyPr/>
                    <a:lstStyle/>
                    <a:p>
                      <a:pPr algn="ctr" latinLnBrk="1"/>
                      <a:r>
                        <a:rPr lang="en-US" altLang="ko-KR" sz="1300" dirty="0">
                          <a:latin typeface="SamsungOne 400" panose="020B0503030303020204" pitchFamily="34" charset="0"/>
                          <a:ea typeface="SamsungOne 400" panose="020B0503030303020204" pitchFamily="34" charset="0"/>
                        </a:rPr>
                        <a:t>I</a:t>
                      </a:r>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1</a:t>
                      </a:r>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25971889"/>
                  </a:ext>
                </a:extLst>
              </a:tr>
              <a:tr h="335666">
                <a:tc>
                  <a:txBody>
                    <a:bodyPr/>
                    <a:lstStyle/>
                    <a:p>
                      <a:pPr algn="ctr" latinLnBrk="1"/>
                      <a:r>
                        <a:rPr lang="en-US" altLang="ko-KR" sz="1300" dirty="0">
                          <a:latin typeface="SamsungOne 400" panose="020B0503030303020204" pitchFamily="34" charset="0"/>
                          <a:ea typeface="SamsungOne 400" panose="020B0503030303020204" pitchFamily="34" charset="0"/>
                        </a:rPr>
                        <a:t>V</a:t>
                      </a:r>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5</a:t>
                      </a:r>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929437750"/>
                  </a:ext>
                </a:extLst>
              </a:tr>
              <a:tr h="335666">
                <a:tc>
                  <a:txBody>
                    <a:bodyPr/>
                    <a:lstStyle/>
                    <a:p>
                      <a:pPr algn="ctr" latinLnBrk="1"/>
                      <a:r>
                        <a:rPr lang="en-US" altLang="ko-KR" sz="1300" dirty="0">
                          <a:latin typeface="SamsungOne 400" panose="020B0503030303020204" pitchFamily="34" charset="0"/>
                          <a:ea typeface="SamsungOne 400" panose="020B0503030303020204" pitchFamily="34" charset="0"/>
                        </a:rPr>
                        <a:t>X</a:t>
                      </a:r>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10</a:t>
                      </a:r>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928096734"/>
                  </a:ext>
                </a:extLst>
              </a:tr>
              <a:tr h="335666">
                <a:tc>
                  <a:txBody>
                    <a:bodyPr/>
                    <a:lstStyle/>
                    <a:p>
                      <a:pPr algn="ctr" latinLnBrk="1"/>
                      <a:r>
                        <a:rPr lang="en-US" altLang="ko-KR" sz="1300" dirty="0">
                          <a:latin typeface="SamsungOne 400" panose="020B0503030303020204" pitchFamily="34" charset="0"/>
                          <a:ea typeface="SamsungOne 400" panose="020B0503030303020204" pitchFamily="34" charset="0"/>
                        </a:rPr>
                        <a:t>L</a:t>
                      </a:r>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50</a:t>
                      </a:r>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178462303"/>
                  </a:ext>
                </a:extLst>
              </a:tr>
              <a:tr h="335666">
                <a:tc>
                  <a:txBody>
                    <a:bodyPr/>
                    <a:lstStyle/>
                    <a:p>
                      <a:pPr algn="ctr" latinLnBrk="1"/>
                      <a:r>
                        <a:rPr lang="en-US" altLang="ko-KR" sz="1300" dirty="0">
                          <a:latin typeface="SamsungOne 400" panose="020B0503030303020204" pitchFamily="34" charset="0"/>
                          <a:ea typeface="SamsungOne 400" panose="020B0503030303020204" pitchFamily="34" charset="0"/>
                        </a:rPr>
                        <a:t>C</a:t>
                      </a:r>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100</a:t>
                      </a:r>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518470486"/>
                  </a:ext>
                </a:extLst>
              </a:tr>
              <a:tr h="335666">
                <a:tc>
                  <a:txBody>
                    <a:bodyPr/>
                    <a:lstStyle/>
                    <a:p>
                      <a:pPr algn="ctr" latinLnBrk="1"/>
                      <a:r>
                        <a:rPr lang="en-US" altLang="ko-KR" sz="1300">
                          <a:latin typeface="SamsungOne 400" panose="020B0503030303020204" pitchFamily="34" charset="0"/>
                          <a:ea typeface="SamsungOne 400" panose="020B0503030303020204" pitchFamily="34" charset="0"/>
                        </a:rPr>
                        <a:t>D</a:t>
                      </a:r>
                      <a:endParaRPr lang="ko-KR" altLang="en-US" sz="1300">
                        <a:latin typeface="SamsungOne 400" panose="020B0503030303020204" pitchFamily="34" charset="0"/>
                        <a:ea typeface="SamsungOne 400" panose="02020600000000000000" pitchFamily="18" charset="-127"/>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500</a:t>
                      </a:r>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573153408"/>
                  </a:ext>
                </a:extLst>
              </a:tr>
              <a:tr h="335666">
                <a:tc>
                  <a:txBody>
                    <a:bodyPr/>
                    <a:lstStyle/>
                    <a:p>
                      <a:pPr algn="ctr" latinLnBrk="1"/>
                      <a:r>
                        <a:rPr lang="en-US" altLang="ko-KR" sz="1300">
                          <a:latin typeface="SamsungOne 400" panose="020B0503030303020204" pitchFamily="34" charset="0"/>
                          <a:ea typeface="SamsungOne 400" panose="020B0503030303020204" pitchFamily="34" charset="0"/>
                        </a:rPr>
                        <a:t>M</a:t>
                      </a:r>
                      <a:endParaRPr lang="ko-KR" altLang="en-US" sz="1300">
                        <a:latin typeface="SamsungOne 400" panose="020B0503030303020204" pitchFamily="34" charset="0"/>
                        <a:ea typeface="SamsungOne 400" panose="02020600000000000000" pitchFamily="18" charset="-127"/>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1000</a:t>
                      </a:r>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632933029"/>
                  </a:ext>
                </a:extLst>
              </a:tr>
            </a:tbl>
          </a:graphicData>
        </a:graphic>
      </p:graphicFrame>
      <p:sp>
        <p:nvSpPr>
          <p:cNvPr id="12" name="직사각형 11">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3" name="직사각형 12">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16" name="직사각형 15">
            <a:extLst>
              <a:ext uri="{FF2B5EF4-FFF2-40B4-BE49-F238E27FC236}">
                <a16:creationId xmlns:a16="http://schemas.microsoft.com/office/drawing/2014/main" xmlns="" id="{F1B12DA7-C15F-4B00-8AB3-088BA5E0B6A4}"/>
              </a:ext>
            </a:extLst>
          </p:cNvPr>
          <p:cNvSpPr/>
          <p:nvPr/>
        </p:nvSpPr>
        <p:spPr>
          <a:xfrm>
            <a:off x="4853883" y="2178114"/>
            <a:ext cx="4614117" cy="3016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Roman numerals express numbers with 7 different symbols.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table on the left shows the value that each symbol represents.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Roman numerals are easily calculated if you add the symbols in order.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For example, III is adding 1 for three times, and XVI is the addition of 10, 5, and 1.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However, if a symbol that goes behind is a larger number, subtract the value of the symbol in front.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For example, IX is addition of 10 and subtracting 1, while IV is addition of 5 and subtracting 1. </a:t>
            </a:r>
          </a:p>
          <a:p>
            <a:pPr marL="182526" indent="-182526" latinLnBrk="0">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ndParaRPr>
          </a:p>
        </p:txBody>
      </p:sp>
      <p:grpSp>
        <p:nvGrpSpPr>
          <p:cNvPr id="8" name="그룹 7"/>
          <p:cNvGrpSpPr/>
          <p:nvPr/>
        </p:nvGrpSpPr>
        <p:grpSpPr>
          <a:xfrm>
            <a:off x="361950" y="1322141"/>
            <a:ext cx="9106050" cy="743069"/>
            <a:chOff x="361950" y="1220103"/>
            <a:chExt cx="9106050" cy="743069"/>
          </a:xfrm>
        </p:grpSpPr>
        <p:sp>
          <p:nvSpPr>
            <p:cNvPr id="9" name="직사각형 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0" name="TextBox 9">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Roman numerals converter</a:t>
              </a:r>
            </a:p>
          </p:txBody>
        </p:sp>
      </p:grpSp>
    </p:spTree>
    <p:extLst>
      <p:ext uri="{BB962C8B-B14F-4D97-AF65-F5344CB8AC3E}">
        <p14:creationId xmlns:p14="http://schemas.microsoft.com/office/powerpoint/2010/main" val="190758703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그림 38">
            <a:extLst>
              <a:ext uri="{FF2B5EF4-FFF2-40B4-BE49-F238E27FC236}">
                <a16:creationId xmlns:a16="http://schemas.microsoft.com/office/drawing/2014/main" xmlns="" id="{EA68D809-DD27-4434-BB24-ED2815FB42E7}"/>
              </a:ext>
            </a:extLst>
          </p:cNvPr>
          <p:cNvPicPr>
            <a:picLocks noChangeAspect="1"/>
          </p:cNvPicPr>
          <p:nvPr/>
        </p:nvPicPr>
        <p:blipFill>
          <a:blip r:embed="rId2"/>
          <a:stretch>
            <a:fillRect/>
          </a:stretch>
        </p:blipFill>
        <p:spPr>
          <a:xfrm>
            <a:off x="540631" y="4529053"/>
            <a:ext cx="8769036" cy="1170044"/>
          </a:xfrm>
          <a:prstGeom prst="rect">
            <a:avLst/>
          </a:prstGeom>
        </p:spPr>
      </p:pic>
      <p:sp>
        <p:nvSpPr>
          <p:cNvPr id="44" name="직사각형 43">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45" name="직사각형 44">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50" name="직사각형 49">
            <a:extLst>
              <a:ext uri="{FF2B5EF4-FFF2-40B4-BE49-F238E27FC236}">
                <a16:creationId xmlns:a16="http://schemas.microsoft.com/office/drawing/2014/main" xmlns="" id="{90EFA62F-9637-4E5A-AAB1-9E61461D75DD}"/>
              </a:ext>
            </a:extLst>
          </p:cNvPr>
          <p:cNvSpPr/>
          <p:nvPr/>
        </p:nvSpPr>
        <p:spPr>
          <a:xfrm>
            <a:off x="580387" y="2118234"/>
            <a:ext cx="9030751"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How would you do to convert the Roman numerals MDCLXVI?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As shown below, convert each symbol into Arabic numeral and then add them.</a:t>
            </a:r>
          </a:p>
        </p:txBody>
      </p:sp>
      <p:grpSp>
        <p:nvGrpSpPr>
          <p:cNvPr id="12" name="그룹 11"/>
          <p:cNvGrpSpPr/>
          <p:nvPr/>
        </p:nvGrpSpPr>
        <p:grpSpPr>
          <a:xfrm>
            <a:off x="580387" y="2743200"/>
            <a:ext cx="8629524" cy="1659835"/>
            <a:chOff x="580387" y="2743200"/>
            <a:chExt cx="8629524" cy="1659835"/>
          </a:xfrm>
        </p:grpSpPr>
        <p:grpSp>
          <p:nvGrpSpPr>
            <p:cNvPr id="11" name="그룹 10"/>
            <p:cNvGrpSpPr/>
            <p:nvPr/>
          </p:nvGrpSpPr>
          <p:grpSpPr>
            <a:xfrm>
              <a:off x="2116490" y="3040852"/>
              <a:ext cx="6200255" cy="1194319"/>
              <a:chOff x="2171492" y="3137104"/>
              <a:chExt cx="6200255" cy="1194319"/>
            </a:xfrm>
          </p:grpSpPr>
          <p:sp>
            <p:nvSpPr>
              <p:cNvPr id="3" name="직사각형 2">
                <a:extLst>
                  <a:ext uri="{FF2B5EF4-FFF2-40B4-BE49-F238E27FC236}">
                    <a16:creationId xmlns:a16="http://schemas.microsoft.com/office/drawing/2014/main" xmlns="" id="{61F5CB3B-D908-4C2D-BF54-2012E92C245C}"/>
                  </a:ext>
                </a:extLst>
              </p:cNvPr>
              <p:cNvSpPr/>
              <p:nvPr/>
            </p:nvSpPr>
            <p:spPr>
              <a:xfrm>
                <a:off x="2248500" y="3137104"/>
                <a:ext cx="354564" cy="354564"/>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M</a:t>
                </a:r>
                <a:endParaRPr lang="ko-KR" altLang="en-US" sz="1300" dirty="0">
                  <a:solidFill>
                    <a:srgbClr val="193EB0"/>
                  </a:solidFill>
                  <a:latin typeface="SamsungOne 400" panose="020B0503030303020204" pitchFamily="34" charset="0"/>
                </a:endParaRPr>
              </a:p>
            </p:txBody>
          </p:sp>
          <p:sp>
            <p:nvSpPr>
              <p:cNvPr id="4" name="직사각형 3">
                <a:extLst>
                  <a:ext uri="{FF2B5EF4-FFF2-40B4-BE49-F238E27FC236}">
                    <a16:creationId xmlns:a16="http://schemas.microsoft.com/office/drawing/2014/main" xmlns="" id="{4AE6B2F1-92C2-47FA-8AE1-FFC0EF8ED0DB}"/>
                  </a:ext>
                </a:extLst>
              </p:cNvPr>
              <p:cNvSpPr/>
              <p:nvPr/>
            </p:nvSpPr>
            <p:spPr>
              <a:xfrm>
                <a:off x="2979398" y="3137104"/>
                <a:ext cx="354564" cy="354564"/>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D</a:t>
                </a:r>
                <a:endParaRPr lang="ko-KR" altLang="en-US" sz="1300" dirty="0">
                  <a:solidFill>
                    <a:srgbClr val="193EB0"/>
                  </a:solidFill>
                  <a:latin typeface="SamsungOne 400" panose="020B0503030303020204" pitchFamily="34" charset="0"/>
                </a:endParaRPr>
              </a:p>
            </p:txBody>
          </p:sp>
          <p:sp>
            <p:nvSpPr>
              <p:cNvPr id="5" name="직사각형 4">
                <a:extLst>
                  <a:ext uri="{FF2B5EF4-FFF2-40B4-BE49-F238E27FC236}">
                    <a16:creationId xmlns:a16="http://schemas.microsoft.com/office/drawing/2014/main" xmlns="" id="{49774C4D-7F31-413A-AD31-144E08270DCF}"/>
                  </a:ext>
                </a:extLst>
              </p:cNvPr>
              <p:cNvSpPr/>
              <p:nvPr/>
            </p:nvSpPr>
            <p:spPr>
              <a:xfrm>
                <a:off x="3710296" y="3137104"/>
                <a:ext cx="354564" cy="354564"/>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C</a:t>
                </a:r>
                <a:endParaRPr lang="ko-KR" altLang="en-US" sz="1300" dirty="0">
                  <a:solidFill>
                    <a:srgbClr val="193EB0"/>
                  </a:solidFill>
                  <a:latin typeface="SamsungOne 400" panose="020B0503030303020204" pitchFamily="34" charset="0"/>
                </a:endParaRPr>
              </a:p>
            </p:txBody>
          </p:sp>
          <p:sp>
            <p:nvSpPr>
              <p:cNvPr id="6" name="직사각형 5">
                <a:extLst>
                  <a:ext uri="{FF2B5EF4-FFF2-40B4-BE49-F238E27FC236}">
                    <a16:creationId xmlns:a16="http://schemas.microsoft.com/office/drawing/2014/main" xmlns="" id="{01F47CCA-FEF1-42D7-BEBC-7132E1D260DB}"/>
                  </a:ext>
                </a:extLst>
              </p:cNvPr>
              <p:cNvSpPr/>
              <p:nvPr/>
            </p:nvSpPr>
            <p:spPr>
              <a:xfrm>
                <a:off x="4441194" y="3137104"/>
                <a:ext cx="354564" cy="354564"/>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L</a:t>
                </a:r>
                <a:endParaRPr lang="ko-KR" altLang="en-US" sz="1300" dirty="0">
                  <a:solidFill>
                    <a:srgbClr val="193EB0"/>
                  </a:solidFill>
                  <a:latin typeface="SamsungOne 400" panose="020B0503030303020204" pitchFamily="34" charset="0"/>
                </a:endParaRPr>
              </a:p>
            </p:txBody>
          </p:sp>
          <p:sp>
            <p:nvSpPr>
              <p:cNvPr id="7" name="직사각형 6">
                <a:extLst>
                  <a:ext uri="{FF2B5EF4-FFF2-40B4-BE49-F238E27FC236}">
                    <a16:creationId xmlns:a16="http://schemas.microsoft.com/office/drawing/2014/main" xmlns="" id="{645302C8-D72F-4A17-911D-1E872CE74766}"/>
                  </a:ext>
                </a:extLst>
              </p:cNvPr>
              <p:cNvSpPr/>
              <p:nvPr/>
            </p:nvSpPr>
            <p:spPr>
              <a:xfrm>
                <a:off x="5172092" y="3137104"/>
                <a:ext cx="354564" cy="354564"/>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X</a:t>
                </a:r>
                <a:endParaRPr lang="ko-KR" altLang="en-US" sz="1300" dirty="0">
                  <a:solidFill>
                    <a:srgbClr val="193EB0"/>
                  </a:solidFill>
                  <a:latin typeface="SamsungOne 400" panose="020B0503030303020204" pitchFamily="34" charset="0"/>
                </a:endParaRPr>
              </a:p>
            </p:txBody>
          </p:sp>
          <p:sp>
            <p:nvSpPr>
              <p:cNvPr id="8" name="직사각형 7">
                <a:extLst>
                  <a:ext uri="{FF2B5EF4-FFF2-40B4-BE49-F238E27FC236}">
                    <a16:creationId xmlns:a16="http://schemas.microsoft.com/office/drawing/2014/main" xmlns="" id="{F775EAEB-3E98-4D04-8AD0-C78A61DFC6A0}"/>
                  </a:ext>
                </a:extLst>
              </p:cNvPr>
              <p:cNvSpPr/>
              <p:nvPr/>
            </p:nvSpPr>
            <p:spPr>
              <a:xfrm>
                <a:off x="5902990" y="3137104"/>
                <a:ext cx="354564" cy="354564"/>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V</a:t>
                </a:r>
                <a:endParaRPr lang="ko-KR" altLang="en-US" sz="1300" dirty="0">
                  <a:solidFill>
                    <a:srgbClr val="193EB0"/>
                  </a:solidFill>
                  <a:latin typeface="SamsungOne 400" panose="020B0503030303020204" pitchFamily="34" charset="0"/>
                </a:endParaRPr>
              </a:p>
            </p:txBody>
          </p:sp>
          <p:sp>
            <p:nvSpPr>
              <p:cNvPr id="9" name="직사각형 8">
                <a:extLst>
                  <a:ext uri="{FF2B5EF4-FFF2-40B4-BE49-F238E27FC236}">
                    <a16:creationId xmlns:a16="http://schemas.microsoft.com/office/drawing/2014/main" xmlns="" id="{3459A7E5-AA39-4305-B8A3-7729961194AB}"/>
                  </a:ext>
                </a:extLst>
              </p:cNvPr>
              <p:cNvSpPr/>
              <p:nvPr/>
            </p:nvSpPr>
            <p:spPr>
              <a:xfrm>
                <a:off x="6633888" y="3137104"/>
                <a:ext cx="354564" cy="354564"/>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I</a:t>
                </a:r>
                <a:endParaRPr lang="ko-KR" altLang="en-US" sz="1300" dirty="0">
                  <a:solidFill>
                    <a:srgbClr val="193EB0"/>
                  </a:solidFill>
                  <a:latin typeface="SamsungOne 400" panose="020B0503030303020204" pitchFamily="34" charset="0"/>
                </a:endParaRPr>
              </a:p>
            </p:txBody>
          </p:sp>
          <p:cxnSp>
            <p:nvCxnSpPr>
              <p:cNvPr id="20" name="직선 연결선 19">
                <a:extLst>
                  <a:ext uri="{FF2B5EF4-FFF2-40B4-BE49-F238E27FC236}">
                    <a16:creationId xmlns:a16="http://schemas.microsoft.com/office/drawing/2014/main" xmlns="" id="{07B64F02-2509-4D01-B38F-8F20E8EED21A}"/>
                  </a:ext>
                </a:extLst>
              </p:cNvPr>
              <p:cNvCxnSpPr>
                <a:cxnSpLocks/>
                <a:stCxn id="22" idx="0"/>
                <a:endCxn id="3" idx="2"/>
              </p:cNvCxnSpPr>
              <p:nvPr/>
            </p:nvCxnSpPr>
            <p:spPr>
              <a:xfrm flipV="1">
                <a:off x="2419936" y="3491668"/>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xmlns="" id="{7B82FF40-5941-4129-B969-9B5437F42733}"/>
                  </a:ext>
                </a:extLst>
              </p:cNvPr>
              <p:cNvSpPr/>
              <p:nvPr/>
            </p:nvSpPr>
            <p:spPr>
              <a:xfrm>
                <a:off x="2171492" y="3976859"/>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1000</a:t>
                </a:r>
                <a:endParaRPr lang="ko-KR" altLang="en-US" sz="1300" dirty="0">
                  <a:solidFill>
                    <a:srgbClr val="193EB0"/>
                  </a:solidFill>
                  <a:latin typeface="SamsungOne 400" panose="020B0503030303020204" pitchFamily="34" charset="0"/>
                </a:endParaRPr>
              </a:p>
            </p:txBody>
          </p:sp>
          <p:sp>
            <p:nvSpPr>
              <p:cNvPr id="23" name="직사각형 22">
                <a:extLst>
                  <a:ext uri="{FF2B5EF4-FFF2-40B4-BE49-F238E27FC236}">
                    <a16:creationId xmlns:a16="http://schemas.microsoft.com/office/drawing/2014/main" xmlns="" id="{B22943BF-1784-45A2-881D-283D833EE6C1}"/>
                  </a:ext>
                </a:extLst>
              </p:cNvPr>
              <p:cNvSpPr/>
              <p:nvPr/>
            </p:nvSpPr>
            <p:spPr>
              <a:xfrm>
                <a:off x="2902390" y="3976859"/>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500</a:t>
                </a:r>
                <a:endParaRPr lang="ko-KR" altLang="en-US" sz="1300" dirty="0">
                  <a:solidFill>
                    <a:srgbClr val="193EB0"/>
                  </a:solidFill>
                  <a:latin typeface="SamsungOne 400" panose="020B0503030303020204" pitchFamily="34" charset="0"/>
                </a:endParaRPr>
              </a:p>
            </p:txBody>
          </p:sp>
          <p:sp>
            <p:nvSpPr>
              <p:cNvPr id="24" name="직사각형 23">
                <a:extLst>
                  <a:ext uri="{FF2B5EF4-FFF2-40B4-BE49-F238E27FC236}">
                    <a16:creationId xmlns:a16="http://schemas.microsoft.com/office/drawing/2014/main" xmlns="" id="{73B811AC-780E-48E6-A14D-AB5ED4022808}"/>
                  </a:ext>
                </a:extLst>
              </p:cNvPr>
              <p:cNvSpPr/>
              <p:nvPr/>
            </p:nvSpPr>
            <p:spPr>
              <a:xfrm>
                <a:off x="3633288" y="3976859"/>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100</a:t>
                </a:r>
                <a:endParaRPr lang="ko-KR" altLang="en-US" sz="1300" dirty="0">
                  <a:solidFill>
                    <a:srgbClr val="193EB0"/>
                  </a:solidFill>
                  <a:latin typeface="SamsungOne 400" panose="020B0503030303020204" pitchFamily="34" charset="0"/>
                </a:endParaRPr>
              </a:p>
            </p:txBody>
          </p:sp>
          <p:sp>
            <p:nvSpPr>
              <p:cNvPr id="25" name="직사각형 24">
                <a:extLst>
                  <a:ext uri="{FF2B5EF4-FFF2-40B4-BE49-F238E27FC236}">
                    <a16:creationId xmlns:a16="http://schemas.microsoft.com/office/drawing/2014/main" xmlns="" id="{90912D00-F714-4651-B0C9-C4D263B6B409}"/>
                  </a:ext>
                </a:extLst>
              </p:cNvPr>
              <p:cNvSpPr/>
              <p:nvPr/>
            </p:nvSpPr>
            <p:spPr>
              <a:xfrm>
                <a:off x="4364186" y="3976859"/>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50</a:t>
                </a:r>
                <a:endParaRPr lang="ko-KR" altLang="en-US" sz="1300" dirty="0">
                  <a:solidFill>
                    <a:srgbClr val="193EB0"/>
                  </a:solidFill>
                  <a:latin typeface="SamsungOne 400" panose="020B0503030303020204" pitchFamily="34" charset="0"/>
                </a:endParaRPr>
              </a:p>
            </p:txBody>
          </p:sp>
          <p:sp>
            <p:nvSpPr>
              <p:cNvPr id="26" name="직사각형 25">
                <a:extLst>
                  <a:ext uri="{FF2B5EF4-FFF2-40B4-BE49-F238E27FC236}">
                    <a16:creationId xmlns:a16="http://schemas.microsoft.com/office/drawing/2014/main" xmlns="" id="{7C4623E7-1CBC-46B8-875F-AB98DE80AA0C}"/>
                  </a:ext>
                </a:extLst>
              </p:cNvPr>
              <p:cNvSpPr/>
              <p:nvPr/>
            </p:nvSpPr>
            <p:spPr>
              <a:xfrm>
                <a:off x="5095084" y="3976859"/>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10</a:t>
                </a:r>
                <a:endParaRPr lang="ko-KR" altLang="en-US" sz="1300" dirty="0">
                  <a:solidFill>
                    <a:srgbClr val="193EB0"/>
                  </a:solidFill>
                  <a:latin typeface="SamsungOne 400" panose="020B0503030303020204" pitchFamily="34" charset="0"/>
                </a:endParaRPr>
              </a:p>
            </p:txBody>
          </p:sp>
          <p:sp>
            <p:nvSpPr>
              <p:cNvPr id="27" name="직사각형 26">
                <a:extLst>
                  <a:ext uri="{FF2B5EF4-FFF2-40B4-BE49-F238E27FC236}">
                    <a16:creationId xmlns:a16="http://schemas.microsoft.com/office/drawing/2014/main" xmlns="" id="{E67B8378-AA70-4445-9131-B24ADB7A4F3A}"/>
                  </a:ext>
                </a:extLst>
              </p:cNvPr>
              <p:cNvSpPr/>
              <p:nvPr/>
            </p:nvSpPr>
            <p:spPr>
              <a:xfrm>
                <a:off x="5825982" y="3976859"/>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28" name="직사각형 27">
                <a:extLst>
                  <a:ext uri="{FF2B5EF4-FFF2-40B4-BE49-F238E27FC236}">
                    <a16:creationId xmlns:a16="http://schemas.microsoft.com/office/drawing/2014/main" xmlns="" id="{79337130-11F4-47CB-BC52-23CA91842F02}"/>
                  </a:ext>
                </a:extLst>
              </p:cNvPr>
              <p:cNvSpPr/>
              <p:nvPr/>
            </p:nvSpPr>
            <p:spPr>
              <a:xfrm>
                <a:off x="6556880" y="3976859"/>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cxnSp>
            <p:nvCxnSpPr>
              <p:cNvPr id="34" name="직선 연결선 33">
                <a:extLst>
                  <a:ext uri="{FF2B5EF4-FFF2-40B4-BE49-F238E27FC236}">
                    <a16:creationId xmlns:a16="http://schemas.microsoft.com/office/drawing/2014/main" xmlns="" id="{A7E805D2-331C-471D-82C1-248CB725742B}"/>
                  </a:ext>
                </a:extLst>
              </p:cNvPr>
              <p:cNvCxnSpPr>
                <a:cxnSpLocks/>
                <a:stCxn id="23" idx="0"/>
                <a:endCxn id="4" idx="2"/>
              </p:cNvCxnSpPr>
              <p:nvPr/>
            </p:nvCxnSpPr>
            <p:spPr>
              <a:xfrm flipV="1">
                <a:off x="3150834" y="3491668"/>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xmlns="" id="{C63A54F0-CB6A-44A2-953A-B215EF9535F6}"/>
                  </a:ext>
                </a:extLst>
              </p:cNvPr>
              <p:cNvCxnSpPr>
                <a:cxnSpLocks/>
                <a:stCxn id="24" idx="0"/>
                <a:endCxn id="5" idx="2"/>
              </p:cNvCxnSpPr>
              <p:nvPr/>
            </p:nvCxnSpPr>
            <p:spPr>
              <a:xfrm flipV="1">
                <a:off x="3881732" y="3491668"/>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xmlns="" id="{A66E0705-5345-4EB5-8351-5D6146549DC9}"/>
                  </a:ext>
                </a:extLst>
              </p:cNvPr>
              <p:cNvCxnSpPr>
                <a:cxnSpLocks/>
                <a:stCxn id="25" idx="0"/>
                <a:endCxn id="6" idx="2"/>
              </p:cNvCxnSpPr>
              <p:nvPr/>
            </p:nvCxnSpPr>
            <p:spPr>
              <a:xfrm flipV="1">
                <a:off x="4612630" y="3491668"/>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A1C6E9D0-7F90-43A2-BFF7-E285BCF8334D}"/>
                  </a:ext>
                </a:extLst>
              </p:cNvPr>
              <p:cNvCxnSpPr>
                <a:cxnSpLocks/>
                <a:stCxn id="26" idx="0"/>
                <a:endCxn id="7" idx="2"/>
              </p:cNvCxnSpPr>
              <p:nvPr/>
            </p:nvCxnSpPr>
            <p:spPr>
              <a:xfrm flipV="1">
                <a:off x="5343528" y="3491668"/>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62B36112-A89F-4AD7-9ECC-DE4631734347}"/>
                  </a:ext>
                </a:extLst>
              </p:cNvPr>
              <p:cNvCxnSpPr>
                <a:cxnSpLocks/>
                <a:stCxn id="27" idx="0"/>
                <a:endCxn id="8" idx="2"/>
              </p:cNvCxnSpPr>
              <p:nvPr/>
            </p:nvCxnSpPr>
            <p:spPr>
              <a:xfrm flipV="1">
                <a:off x="6074426" y="3491668"/>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xmlns="" id="{591FF546-DAB0-440C-B654-4E1881631CFF}"/>
                  </a:ext>
                </a:extLst>
              </p:cNvPr>
              <p:cNvCxnSpPr>
                <a:cxnSpLocks/>
                <a:stCxn id="28" idx="0"/>
                <a:endCxn id="9" idx="2"/>
              </p:cNvCxnSpPr>
              <p:nvPr/>
            </p:nvCxnSpPr>
            <p:spPr>
              <a:xfrm flipV="1">
                <a:off x="6805324" y="3491668"/>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xmlns="" id="{D0B72A6C-8166-46C4-A1E0-A4A4EF436C34}"/>
                  </a:ext>
                </a:extLst>
              </p:cNvPr>
              <p:cNvSpPr/>
              <p:nvPr/>
            </p:nvSpPr>
            <p:spPr>
              <a:xfrm>
                <a:off x="2668379" y="397685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a:t>
                </a:r>
                <a:endParaRPr lang="ko-KR" altLang="en-US" sz="1300" dirty="0">
                  <a:solidFill>
                    <a:srgbClr val="193EB0"/>
                  </a:solidFill>
                  <a:latin typeface="SamsungOne 400" panose="020B0503030303020204" pitchFamily="34" charset="0"/>
                </a:endParaRPr>
              </a:p>
            </p:txBody>
          </p:sp>
          <p:sp>
            <p:nvSpPr>
              <p:cNvPr id="54" name="직사각형 53">
                <a:extLst>
                  <a:ext uri="{FF2B5EF4-FFF2-40B4-BE49-F238E27FC236}">
                    <a16:creationId xmlns:a16="http://schemas.microsoft.com/office/drawing/2014/main" xmlns="" id="{C4A6499C-B0E6-4C7E-8D33-0F3E412CD594}"/>
                  </a:ext>
                </a:extLst>
              </p:cNvPr>
              <p:cNvSpPr/>
              <p:nvPr/>
            </p:nvSpPr>
            <p:spPr>
              <a:xfrm>
                <a:off x="3399277" y="397685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a:t>
                </a:r>
                <a:endParaRPr lang="ko-KR" altLang="en-US" sz="1300" dirty="0">
                  <a:solidFill>
                    <a:srgbClr val="193EB0"/>
                  </a:solidFill>
                  <a:latin typeface="SamsungOne 400" panose="020B0503030303020204" pitchFamily="34" charset="0"/>
                </a:endParaRPr>
              </a:p>
            </p:txBody>
          </p:sp>
          <p:sp>
            <p:nvSpPr>
              <p:cNvPr id="55" name="직사각형 54">
                <a:extLst>
                  <a:ext uri="{FF2B5EF4-FFF2-40B4-BE49-F238E27FC236}">
                    <a16:creationId xmlns:a16="http://schemas.microsoft.com/office/drawing/2014/main" xmlns="" id="{D9456FBC-C75B-4039-B704-685645971272}"/>
                  </a:ext>
                </a:extLst>
              </p:cNvPr>
              <p:cNvSpPr/>
              <p:nvPr/>
            </p:nvSpPr>
            <p:spPr>
              <a:xfrm>
                <a:off x="4130175" y="397685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a:t>
                </a:r>
                <a:endParaRPr lang="ko-KR" altLang="en-US" sz="1300" dirty="0">
                  <a:solidFill>
                    <a:srgbClr val="193EB0"/>
                  </a:solidFill>
                  <a:latin typeface="SamsungOne 400" panose="020B0503030303020204" pitchFamily="34" charset="0"/>
                </a:endParaRPr>
              </a:p>
            </p:txBody>
          </p:sp>
          <p:sp>
            <p:nvSpPr>
              <p:cNvPr id="56" name="직사각형 55">
                <a:extLst>
                  <a:ext uri="{FF2B5EF4-FFF2-40B4-BE49-F238E27FC236}">
                    <a16:creationId xmlns:a16="http://schemas.microsoft.com/office/drawing/2014/main" xmlns="" id="{F51B1CD1-1C69-4683-AAAC-B65C02AA2DBA}"/>
                  </a:ext>
                </a:extLst>
              </p:cNvPr>
              <p:cNvSpPr/>
              <p:nvPr/>
            </p:nvSpPr>
            <p:spPr>
              <a:xfrm>
                <a:off x="4861073" y="397685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a:t>
                </a:r>
                <a:endParaRPr lang="ko-KR" altLang="en-US" sz="1300" dirty="0">
                  <a:solidFill>
                    <a:srgbClr val="193EB0"/>
                  </a:solidFill>
                  <a:latin typeface="SamsungOne 400" panose="020B0503030303020204" pitchFamily="34" charset="0"/>
                </a:endParaRPr>
              </a:p>
            </p:txBody>
          </p:sp>
          <p:sp>
            <p:nvSpPr>
              <p:cNvPr id="57" name="직사각형 56">
                <a:extLst>
                  <a:ext uri="{FF2B5EF4-FFF2-40B4-BE49-F238E27FC236}">
                    <a16:creationId xmlns:a16="http://schemas.microsoft.com/office/drawing/2014/main" xmlns="" id="{8E4D59B7-663F-4EAC-8335-2D1CD7AF8966}"/>
                  </a:ext>
                </a:extLst>
              </p:cNvPr>
              <p:cNvSpPr/>
              <p:nvPr/>
            </p:nvSpPr>
            <p:spPr>
              <a:xfrm>
                <a:off x="5591971" y="397685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a:t>
                </a:r>
                <a:endParaRPr lang="ko-KR" altLang="en-US" sz="1300" dirty="0">
                  <a:solidFill>
                    <a:srgbClr val="193EB0"/>
                  </a:solidFill>
                  <a:latin typeface="SamsungOne 400" panose="020B0503030303020204" pitchFamily="34" charset="0"/>
                </a:endParaRPr>
              </a:p>
            </p:txBody>
          </p:sp>
          <p:sp>
            <p:nvSpPr>
              <p:cNvPr id="58" name="직사각형 57">
                <a:extLst>
                  <a:ext uri="{FF2B5EF4-FFF2-40B4-BE49-F238E27FC236}">
                    <a16:creationId xmlns:a16="http://schemas.microsoft.com/office/drawing/2014/main" xmlns="" id="{9A48DD94-B7FF-45BE-A79D-91FAB93E9833}"/>
                  </a:ext>
                </a:extLst>
              </p:cNvPr>
              <p:cNvSpPr/>
              <p:nvPr/>
            </p:nvSpPr>
            <p:spPr>
              <a:xfrm>
                <a:off x="6322869" y="397685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a:t>
                </a:r>
                <a:endParaRPr lang="ko-KR" altLang="en-US" sz="1300" dirty="0">
                  <a:solidFill>
                    <a:srgbClr val="193EB0"/>
                  </a:solidFill>
                  <a:latin typeface="SamsungOne 400" panose="020B0503030303020204" pitchFamily="34" charset="0"/>
                </a:endParaRPr>
              </a:p>
            </p:txBody>
          </p:sp>
          <p:sp>
            <p:nvSpPr>
              <p:cNvPr id="59" name="직사각형 58">
                <a:extLst>
                  <a:ext uri="{FF2B5EF4-FFF2-40B4-BE49-F238E27FC236}">
                    <a16:creationId xmlns:a16="http://schemas.microsoft.com/office/drawing/2014/main" xmlns="" id="{846D0556-FE3D-465C-BD71-A33AF99249AA}"/>
                  </a:ext>
                </a:extLst>
              </p:cNvPr>
              <p:cNvSpPr/>
              <p:nvPr/>
            </p:nvSpPr>
            <p:spPr>
              <a:xfrm>
                <a:off x="7053767" y="397685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a:t>
                </a:r>
                <a:endParaRPr lang="ko-KR" altLang="en-US" sz="1300" dirty="0">
                  <a:solidFill>
                    <a:srgbClr val="193EB0"/>
                  </a:solidFill>
                  <a:latin typeface="SamsungOne 400" panose="020B0503030303020204" pitchFamily="34" charset="0"/>
                </a:endParaRPr>
              </a:p>
            </p:txBody>
          </p:sp>
          <p:sp>
            <p:nvSpPr>
              <p:cNvPr id="60" name="직사각형 59">
                <a:extLst>
                  <a:ext uri="{FF2B5EF4-FFF2-40B4-BE49-F238E27FC236}">
                    <a16:creationId xmlns:a16="http://schemas.microsoft.com/office/drawing/2014/main" xmlns="" id="{82B34EA9-3FDA-4619-A8A0-4EE54F245D40}"/>
                  </a:ext>
                </a:extLst>
              </p:cNvPr>
              <p:cNvSpPr/>
              <p:nvPr/>
            </p:nvSpPr>
            <p:spPr>
              <a:xfrm>
                <a:off x="7353093" y="3976859"/>
                <a:ext cx="101865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1666</a:t>
                </a:r>
                <a:endParaRPr lang="ko-KR" altLang="en-US" sz="1300" dirty="0">
                  <a:solidFill>
                    <a:srgbClr val="193EB0"/>
                  </a:solidFill>
                  <a:latin typeface="SamsungOne 400" panose="020B0503030303020204" pitchFamily="34" charset="0"/>
                </a:endParaRPr>
              </a:p>
            </p:txBody>
          </p:sp>
        </p:grpSp>
        <p:sp>
          <p:nvSpPr>
            <p:cNvPr id="2" name="직사각형 1"/>
            <p:cNvSpPr/>
            <p:nvPr/>
          </p:nvSpPr>
          <p:spPr>
            <a:xfrm>
              <a:off x="580387" y="2743200"/>
              <a:ext cx="8629524" cy="1659835"/>
            </a:xfrm>
            <a:prstGeom prst="rect">
              <a:avLst/>
            </a:prstGeom>
            <a:noFill/>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61" name="그룹 60"/>
          <p:cNvGrpSpPr/>
          <p:nvPr/>
        </p:nvGrpSpPr>
        <p:grpSpPr>
          <a:xfrm>
            <a:off x="361950" y="1322141"/>
            <a:ext cx="9106050" cy="743069"/>
            <a:chOff x="361950" y="1220103"/>
            <a:chExt cx="9106050" cy="743069"/>
          </a:xfrm>
        </p:grpSpPr>
        <p:sp>
          <p:nvSpPr>
            <p:cNvPr id="62" name="직사각형 61">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63" name="TextBox 62">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Roman numerals converter</a:t>
              </a:r>
            </a:p>
          </p:txBody>
        </p:sp>
      </p:grpSp>
    </p:spTree>
    <p:extLst>
      <p:ext uri="{BB962C8B-B14F-4D97-AF65-F5344CB8AC3E}">
        <p14:creationId xmlns:p14="http://schemas.microsoft.com/office/powerpoint/2010/main" val="169133170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그림 68">
            <a:extLst>
              <a:ext uri="{FF2B5EF4-FFF2-40B4-BE49-F238E27FC236}">
                <a16:creationId xmlns:a16="http://schemas.microsoft.com/office/drawing/2014/main" xmlns="" id="{D212C8FF-5FEF-45F0-8ACC-2440EF69EB01}"/>
              </a:ext>
            </a:extLst>
          </p:cNvPr>
          <p:cNvPicPr>
            <a:picLocks noChangeAspect="1"/>
          </p:cNvPicPr>
          <p:nvPr/>
        </p:nvPicPr>
        <p:blipFill>
          <a:blip r:embed="rId2"/>
          <a:stretch>
            <a:fillRect/>
          </a:stretch>
        </p:blipFill>
        <p:spPr>
          <a:xfrm>
            <a:off x="552489" y="4513463"/>
            <a:ext cx="8697177" cy="1155045"/>
          </a:xfrm>
          <a:prstGeom prst="rect">
            <a:avLst/>
          </a:prstGeom>
        </p:spPr>
      </p:pic>
      <p:sp>
        <p:nvSpPr>
          <p:cNvPr id="45" name="직사각형 44">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47" name="직사각형 46">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51" name="직사각형 50">
            <a:extLst>
              <a:ext uri="{FF2B5EF4-FFF2-40B4-BE49-F238E27FC236}">
                <a16:creationId xmlns:a16="http://schemas.microsoft.com/office/drawing/2014/main" xmlns="" id="{90EFA62F-9637-4E5A-AAB1-9E61461D75DD}"/>
              </a:ext>
            </a:extLst>
          </p:cNvPr>
          <p:cNvSpPr/>
          <p:nvPr/>
        </p:nvSpPr>
        <p:spPr>
          <a:xfrm>
            <a:off x="580387" y="2118234"/>
            <a:ext cx="9030751"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How would you do to convert the Roman numerals MCDXLIV?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this case, because C is lesser than D, you need to subtract C. Likewise, subtract X and</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I from XL and</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IV.</a:t>
            </a:r>
          </a:p>
        </p:txBody>
      </p:sp>
      <p:sp>
        <p:nvSpPr>
          <p:cNvPr id="52" name="직사각형 51"/>
          <p:cNvSpPr/>
          <p:nvPr/>
        </p:nvSpPr>
        <p:spPr>
          <a:xfrm>
            <a:off x="580387" y="2748293"/>
            <a:ext cx="8629524" cy="1659835"/>
          </a:xfrm>
          <a:prstGeom prst="rect">
            <a:avLst/>
          </a:prstGeom>
          <a:noFill/>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38" name="그룹 37"/>
          <p:cNvGrpSpPr/>
          <p:nvPr/>
        </p:nvGrpSpPr>
        <p:grpSpPr>
          <a:xfrm>
            <a:off x="361950" y="1322141"/>
            <a:ext cx="9106050" cy="743069"/>
            <a:chOff x="361950" y="1220103"/>
            <a:chExt cx="9106050" cy="743069"/>
          </a:xfrm>
        </p:grpSpPr>
        <p:sp>
          <p:nvSpPr>
            <p:cNvPr id="39" name="직사각형 3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41" name="TextBox 40">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Roman numerals converter</a:t>
              </a:r>
            </a:p>
          </p:txBody>
        </p:sp>
      </p:grpSp>
      <p:grpSp>
        <p:nvGrpSpPr>
          <p:cNvPr id="42" name="그룹 41"/>
          <p:cNvGrpSpPr/>
          <p:nvPr/>
        </p:nvGrpSpPr>
        <p:grpSpPr>
          <a:xfrm>
            <a:off x="2116490" y="3040852"/>
            <a:ext cx="6200255" cy="1194319"/>
            <a:chOff x="2171492" y="3137104"/>
            <a:chExt cx="6200255" cy="1194319"/>
          </a:xfrm>
        </p:grpSpPr>
        <p:sp>
          <p:nvSpPr>
            <p:cNvPr id="44" name="직사각형 43">
              <a:extLst>
                <a:ext uri="{FF2B5EF4-FFF2-40B4-BE49-F238E27FC236}">
                  <a16:creationId xmlns:a16="http://schemas.microsoft.com/office/drawing/2014/main" xmlns="" id="{61F5CB3B-D908-4C2D-BF54-2012E92C245C}"/>
                </a:ext>
              </a:extLst>
            </p:cNvPr>
            <p:cNvSpPr/>
            <p:nvPr/>
          </p:nvSpPr>
          <p:spPr>
            <a:xfrm>
              <a:off x="2248500" y="3137104"/>
              <a:ext cx="354564" cy="354564"/>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M</a:t>
              </a:r>
              <a:endParaRPr lang="ko-KR" altLang="en-US" sz="1300" dirty="0">
                <a:solidFill>
                  <a:srgbClr val="193EB0"/>
                </a:solidFill>
                <a:latin typeface="SamsungOne 400" panose="020B0503030303020204" pitchFamily="34" charset="0"/>
              </a:endParaRPr>
            </a:p>
          </p:txBody>
        </p:sp>
        <p:sp>
          <p:nvSpPr>
            <p:cNvPr id="48" name="직사각형 47">
              <a:extLst>
                <a:ext uri="{FF2B5EF4-FFF2-40B4-BE49-F238E27FC236}">
                  <a16:creationId xmlns:a16="http://schemas.microsoft.com/office/drawing/2014/main" xmlns="" id="{4AE6B2F1-92C2-47FA-8AE1-FFC0EF8ED0DB}"/>
                </a:ext>
              </a:extLst>
            </p:cNvPr>
            <p:cNvSpPr/>
            <p:nvPr/>
          </p:nvSpPr>
          <p:spPr>
            <a:xfrm>
              <a:off x="2979398" y="3137104"/>
              <a:ext cx="354564" cy="354564"/>
            </a:xfrm>
            <a:prstGeom prst="rect">
              <a:avLst/>
            </a:prstGeom>
            <a:solidFill>
              <a:schemeClr val="accent2">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smtClean="0">
                  <a:solidFill>
                    <a:srgbClr val="193EB0"/>
                  </a:solidFill>
                  <a:latin typeface="SamsungOne 400" panose="020B0503030303020204" pitchFamily="34" charset="0"/>
                </a:rPr>
                <a:t>C</a:t>
              </a:r>
              <a:endParaRPr lang="ko-KR" altLang="en-US" sz="1300" dirty="0">
                <a:solidFill>
                  <a:srgbClr val="193EB0"/>
                </a:solidFill>
                <a:latin typeface="SamsungOne 400" panose="020B0503030303020204" pitchFamily="34" charset="0"/>
              </a:endParaRPr>
            </a:p>
          </p:txBody>
        </p:sp>
        <p:sp>
          <p:nvSpPr>
            <p:cNvPr id="50" name="직사각형 49">
              <a:extLst>
                <a:ext uri="{FF2B5EF4-FFF2-40B4-BE49-F238E27FC236}">
                  <a16:creationId xmlns:a16="http://schemas.microsoft.com/office/drawing/2014/main" xmlns="" id="{49774C4D-7F31-413A-AD31-144E08270DCF}"/>
                </a:ext>
              </a:extLst>
            </p:cNvPr>
            <p:cNvSpPr/>
            <p:nvPr/>
          </p:nvSpPr>
          <p:spPr>
            <a:xfrm>
              <a:off x="3710296" y="3137104"/>
              <a:ext cx="354564" cy="354564"/>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smtClean="0">
                  <a:solidFill>
                    <a:srgbClr val="193EB0"/>
                  </a:solidFill>
                  <a:latin typeface="SamsungOne 400" panose="020B0503030303020204" pitchFamily="34" charset="0"/>
                </a:rPr>
                <a:t>D</a:t>
              </a:r>
              <a:endParaRPr lang="ko-KR" altLang="en-US" sz="1300" dirty="0">
                <a:solidFill>
                  <a:srgbClr val="193EB0"/>
                </a:solidFill>
                <a:latin typeface="SamsungOne 400" panose="020B0503030303020204" pitchFamily="34" charset="0"/>
              </a:endParaRPr>
            </a:p>
          </p:txBody>
        </p:sp>
        <p:sp>
          <p:nvSpPr>
            <p:cNvPr id="61" name="직사각형 60">
              <a:extLst>
                <a:ext uri="{FF2B5EF4-FFF2-40B4-BE49-F238E27FC236}">
                  <a16:creationId xmlns:a16="http://schemas.microsoft.com/office/drawing/2014/main" xmlns="" id="{01F47CCA-FEF1-42D7-BEBC-7132E1D260DB}"/>
                </a:ext>
              </a:extLst>
            </p:cNvPr>
            <p:cNvSpPr/>
            <p:nvPr/>
          </p:nvSpPr>
          <p:spPr>
            <a:xfrm>
              <a:off x="4441194" y="3137104"/>
              <a:ext cx="354564" cy="354564"/>
            </a:xfrm>
            <a:prstGeom prst="rect">
              <a:avLst/>
            </a:prstGeom>
            <a:solidFill>
              <a:schemeClr val="accent2">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smtClean="0">
                  <a:solidFill>
                    <a:srgbClr val="193EB0"/>
                  </a:solidFill>
                  <a:latin typeface="SamsungOne 400" panose="020B0503030303020204" pitchFamily="34" charset="0"/>
                </a:rPr>
                <a:t>X</a:t>
              </a:r>
              <a:endParaRPr lang="ko-KR" altLang="en-US" sz="1300" dirty="0">
                <a:solidFill>
                  <a:srgbClr val="193EB0"/>
                </a:solidFill>
                <a:latin typeface="SamsungOne 400" panose="020B0503030303020204" pitchFamily="34" charset="0"/>
              </a:endParaRPr>
            </a:p>
          </p:txBody>
        </p:sp>
        <p:sp>
          <p:nvSpPr>
            <p:cNvPr id="62" name="직사각형 61">
              <a:extLst>
                <a:ext uri="{FF2B5EF4-FFF2-40B4-BE49-F238E27FC236}">
                  <a16:creationId xmlns:a16="http://schemas.microsoft.com/office/drawing/2014/main" xmlns="" id="{645302C8-D72F-4A17-911D-1E872CE74766}"/>
                </a:ext>
              </a:extLst>
            </p:cNvPr>
            <p:cNvSpPr/>
            <p:nvPr/>
          </p:nvSpPr>
          <p:spPr>
            <a:xfrm>
              <a:off x="5172092" y="3137104"/>
              <a:ext cx="354564" cy="354564"/>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smtClean="0">
                  <a:solidFill>
                    <a:srgbClr val="193EB0"/>
                  </a:solidFill>
                  <a:latin typeface="SamsungOne 400" panose="020B0503030303020204" pitchFamily="34" charset="0"/>
                </a:rPr>
                <a:t>L</a:t>
              </a:r>
              <a:endParaRPr lang="ko-KR" altLang="en-US" sz="1300" dirty="0">
                <a:solidFill>
                  <a:srgbClr val="193EB0"/>
                </a:solidFill>
                <a:latin typeface="SamsungOne 400" panose="020B0503030303020204" pitchFamily="34" charset="0"/>
              </a:endParaRPr>
            </a:p>
          </p:txBody>
        </p:sp>
        <p:sp>
          <p:nvSpPr>
            <p:cNvPr id="63" name="직사각형 62">
              <a:extLst>
                <a:ext uri="{FF2B5EF4-FFF2-40B4-BE49-F238E27FC236}">
                  <a16:creationId xmlns:a16="http://schemas.microsoft.com/office/drawing/2014/main" xmlns="" id="{F775EAEB-3E98-4D04-8AD0-C78A61DFC6A0}"/>
                </a:ext>
              </a:extLst>
            </p:cNvPr>
            <p:cNvSpPr/>
            <p:nvPr/>
          </p:nvSpPr>
          <p:spPr>
            <a:xfrm>
              <a:off x="5902990" y="3137104"/>
              <a:ext cx="354564" cy="354564"/>
            </a:xfrm>
            <a:prstGeom prst="rect">
              <a:avLst/>
            </a:prstGeom>
            <a:solidFill>
              <a:schemeClr val="accent2">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I</a:t>
              </a:r>
              <a:endParaRPr lang="ko-KR" altLang="en-US" sz="1300" dirty="0">
                <a:solidFill>
                  <a:srgbClr val="193EB0"/>
                </a:solidFill>
                <a:latin typeface="SamsungOne 400" panose="020B0503030303020204" pitchFamily="34" charset="0"/>
              </a:endParaRPr>
            </a:p>
          </p:txBody>
        </p:sp>
        <p:sp>
          <p:nvSpPr>
            <p:cNvPr id="64" name="직사각형 63">
              <a:extLst>
                <a:ext uri="{FF2B5EF4-FFF2-40B4-BE49-F238E27FC236}">
                  <a16:creationId xmlns:a16="http://schemas.microsoft.com/office/drawing/2014/main" xmlns="" id="{3459A7E5-AA39-4305-B8A3-7729961194AB}"/>
                </a:ext>
              </a:extLst>
            </p:cNvPr>
            <p:cNvSpPr/>
            <p:nvPr/>
          </p:nvSpPr>
          <p:spPr>
            <a:xfrm>
              <a:off x="6633888" y="3137104"/>
              <a:ext cx="354564" cy="354564"/>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smtClean="0">
                  <a:solidFill>
                    <a:srgbClr val="193EB0"/>
                  </a:solidFill>
                  <a:latin typeface="SamsungOne 400" panose="020B0503030303020204" pitchFamily="34" charset="0"/>
                </a:rPr>
                <a:t>V</a:t>
              </a:r>
              <a:endParaRPr lang="ko-KR" altLang="en-US" sz="1300" dirty="0">
                <a:solidFill>
                  <a:srgbClr val="193EB0"/>
                </a:solidFill>
                <a:latin typeface="SamsungOne 400" panose="020B0503030303020204" pitchFamily="34" charset="0"/>
              </a:endParaRPr>
            </a:p>
          </p:txBody>
        </p:sp>
        <p:cxnSp>
          <p:nvCxnSpPr>
            <p:cNvPr id="65" name="직선 연결선 64">
              <a:extLst>
                <a:ext uri="{FF2B5EF4-FFF2-40B4-BE49-F238E27FC236}">
                  <a16:creationId xmlns:a16="http://schemas.microsoft.com/office/drawing/2014/main" xmlns="" id="{07B64F02-2509-4D01-B38F-8F20E8EED21A}"/>
                </a:ext>
              </a:extLst>
            </p:cNvPr>
            <p:cNvCxnSpPr>
              <a:cxnSpLocks/>
              <a:stCxn id="66" idx="0"/>
              <a:endCxn id="44" idx="2"/>
            </p:cNvCxnSpPr>
            <p:nvPr/>
          </p:nvCxnSpPr>
          <p:spPr>
            <a:xfrm flipV="1">
              <a:off x="2419936" y="3491668"/>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6" name="직사각형 65">
              <a:extLst>
                <a:ext uri="{FF2B5EF4-FFF2-40B4-BE49-F238E27FC236}">
                  <a16:creationId xmlns:a16="http://schemas.microsoft.com/office/drawing/2014/main" xmlns="" id="{7B82FF40-5941-4129-B969-9B5437F42733}"/>
                </a:ext>
              </a:extLst>
            </p:cNvPr>
            <p:cNvSpPr/>
            <p:nvPr/>
          </p:nvSpPr>
          <p:spPr>
            <a:xfrm>
              <a:off x="2171492" y="3976859"/>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1000</a:t>
              </a:r>
              <a:endParaRPr lang="ko-KR" altLang="en-US" sz="1300" dirty="0">
                <a:solidFill>
                  <a:srgbClr val="193EB0"/>
                </a:solidFill>
                <a:latin typeface="SamsungOne 400" panose="020B0503030303020204" pitchFamily="34" charset="0"/>
              </a:endParaRPr>
            </a:p>
          </p:txBody>
        </p:sp>
        <p:sp>
          <p:nvSpPr>
            <p:cNvPr id="67" name="직사각형 66">
              <a:extLst>
                <a:ext uri="{FF2B5EF4-FFF2-40B4-BE49-F238E27FC236}">
                  <a16:creationId xmlns:a16="http://schemas.microsoft.com/office/drawing/2014/main" xmlns="" id="{B22943BF-1784-45A2-881D-283D833EE6C1}"/>
                </a:ext>
              </a:extLst>
            </p:cNvPr>
            <p:cNvSpPr/>
            <p:nvPr/>
          </p:nvSpPr>
          <p:spPr>
            <a:xfrm>
              <a:off x="2902390" y="3976859"/>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FF0000"/>
                  </a:solidFill>
                  <a:latin typeface="SamsungOne 400" panose="020B0503030303020204" pitchFamily="34" charset="0"/>
                </a:rPr>
                <a:t>100</a:t>
              </a:r>
              <a:endParaRPr lang="ko-KR" altLang="en-US" sz="1300" dirty="0">
                <a:solidFill>
                  <a:srgbClr val="FF0000"/>
                </a:solidFill>
                <a:latin typeface="SamsungOne 400" panose="020B0503030303020204" pitchFamily="34" charset="0"/>
              </a:endParaRPr>
            </a:p>
          </p:txBody>
        </p:sp>
        <p:sp>
          <p:nvSpPr>
            <p:cNvPr id="68" name="직사각형 67">
              <a:extLst>
                <a:ext uri="{FF2B5EF4-FFF2-40B4-BE49-F238E27FC236}">
                  <a16:creationId xmlns:a16="http://schemas.microsoft.com/office/drawing/2014/main" xmlns="" id="{73B811AC-780E-48E6-A14D-AB5ED4022808}"/>
                </a:ext>
              </a:extLst>
            </p:cNvPr>
            <p:cNvSpPr/>
            <p:nvPr/>
          </p:nvSpPr>
          <p:spPr>
            <a:xfrm>
              <a:off x="3633288" y="3976859"/>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smtClean="0">
                  <a:solidFill>
                    <a:srgbClr val="193EB0"/>
                  </a:solidFill>
                  <a:latin typeface="SamsungOne 400" panose="020B0503030303020204" pitchFamily="34" charset="0"/>
                </a:rPr>
                <a:t>500</a:t>
              </a:r>
              <a:endParaRPr lang="ko-KR" altLang="en-US" sz="1300" dirty="0">
                <a:solidFill>
                  <a:srgbClr val="193EB0"/>
                </a:solidFill>
                <a:latin typeface="SamsungOne 400" panose="020B0503030303020204" pitchFamily="34" charset="0"/>
              </a:endParaRPr>
            </a:p>
          </p:txBody>
        </p:sp>
        <p:sp>
          <p:nvSpPr>
            <p:cNvPr id="70" name="직사각형 69">
              <a:extLst>
                <a:ext uri="{FF2B5EF4-FFF2-40B4-BE49-F238E27FC236}">
                  <a16:creationId xmlns:a16="http://schemas.microsoft.com/office/drawing/2014/main" xmlns="" id="{90912D00-F714-4651-B0C9-C4D263B6B409}"/>
                </a:ext>
              </a:extLst>
            </p:cNvPr>
            <p:cNvSpPr/>
            <p:nvPr/>
          </p:nvSpPr>
          <p:spPr>
            <a:xfrm>
              <a:off x="4364186" y="3976859"/>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smtClean="0">
                  <a:solidFill>
                    <a:srgbClr val="FF0000"/>
                  </a:solidFill>
                  <a:latin typeface="SamsungOne 400" panose="020B0503030303020204" pitchFamily="34" charset="0"/>
                </a:rPr>
                <a:t>10</a:t>
              </a:r>
              <a:endParaRPr lang="ko-KR" altLang="en-US" sz="1300" dirty="0">
                <a:solidFill>
                  <a:srgbClr val="FF0000"/>
                </a:solidFill>
                <a:latin typeface="SamsungOne 400" panose="020B0503030303020204" pitchFamily="34" charset="0"/>
              </a:endParaRPr>
            </a:p>
          </p:txBody>
        </p:sp>
        <p:sp>
          <p:nvSpPr>
            <p:cNvPr id="71" name="직사각형 70">
              <a:extLst>
                <a:ext uri="{FF2B5EF4-FFF2-40B4-BE49-F238E27FC236}">
                  <a16:creationId xmlns:a16="http://schemas.microsoft.com/office/drawing/2014/main" xmlns="" id="{7C4623E7-1CBC-46B8-875F-AB98DE80AA0C}"/>
                </a:ext>
              </a:extLst>
            </p:cNvPr>
            <p:cNvSpPr/>
            <p:nvPr/>
          </p:nvSpPr>
          <p:spPr>
            <a:xfrm>
              <a:off x="5095084" y="3976859"/>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smtClean="0">
                  <a:solidFill>
                    <a:srgbClr val="193EB0"/>
                  </a:solidFill>
                  <a:latin typeface="SamsungOne 400" panose="020B0503030303020204" pitchFamily="34" charset="0"/>
                </a:rPr>
                <a:t>50</a:t>
              </a:r>
              <a:endParaRPr lang="ko-KR" altLang="en-US" sz="1300" dirty="0">
                <a:solidFill>
                  <a:srgbClr val="193EB0"/>
                </a:solidFill>
                <a:latin typeface="SamsungOne 400" panose="020B0503030303020204" pitchFamily="34" charset="0"/>
              </a:endParaRPr>
            </a:p>
          </p:txBody>
        </p:sp>
        <p:sp>
          <p:nvSpPr>
            <p:cNvPr id="72" name="직사각형 71">
              <a:extLst>
                <a:ext uri="{FF2B5EF4-FFF2-40B4-BE49-F238E27FC236}">
                  <a16:creationId xmlns:a16="http://schemas.microsoft.com/office/drawing/2014/main" xmlns="" id="{E67B8378-AA70-4445-9131-B24ADB7A4F3A}"/>
                </a:ext>
              </a:extLst>
            </p:cNvPr>
            <p:cNvSpPr/>
            <p:nvPr/>
          </p:nvSpPr>
          <p:spPr>
            <a:xfrm>
              <a:off x="5825982" y="3976859"/>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smtClean="0">
                  <a:solidFill>
                    <a:srgbClr val="FF0000"/>
                  </a:solidFill>
                  <a:latin typeface="SamsungOne 400" panose="020B0503030303020204" pitchFamily="34" charset="0"/>
                </a:rPr>
                <a:t>1</a:t>
              </a:r>
              <a:endParaRPr lang="ko-KR" altLang="en-US" sz="1300" dirty="0">
                <a:solidFill>
                  <a:srgbClr val="FF0000"/>
                </a:solidFill>
                <a:latin typeface="SamsungOne 400" panose="020B0503030303020204" pitchFamily="34" charset="0"/>
              </a:endParaRPr>
            </a:p>
          </p:txBody>
        </p:sp>
        <p:sp>
          <p:nvSpPr>
            <p:cNvPr id="73" name="직사각형 72">
              <a:extLst>
                <a:ext uri="{FF2B5EF4-FFF2-40B4-BE49-F238E27FC236}">
                  <a16:creationId xmlns:a16="http://schemas.microsoft.com/office/drawing/2014/main" xmlns="" id="{79337130-11F4-47CB-BC52-23CA91842F02}"/>
                </a:ext>
              </a:extLst>
            </p:cNvPr>
            <p:cNvSpPr/>
            <p:nvPr/>
          </p:nvSpPr>
          <p:spPr>
            <a:xfrm>
              <a:off x="6556880" y="3976859"/>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smtClean="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cxnSp>
          <p:nvCxnSpPr>
            <p:cNvPr id="74" name="직선 연결선 73">
              <a:extLst>
                <a:ext uri="{FF2B5EF4-FFF2-40B4-BE49-F238E27FC236}">
                  <a16:creationId xmlns:a16="http://schemas.microsoft.com/office/drawing/2014/main" xmlns="" id="{A7E805D2-331C-471D-82C1-248CB725742B}"/>
                </a:ext>
              </a:extLst>
            </p:cNvPr>
            <p:cNvCxnSpPr>
              <a:cxnSpLocks/>
              <a:stCxn id="67" idx="0"/>
              <a:endCxn id="48" idx="2"/>
            </p:cNvCxnSpPr>
            <p:nvPr/>
          </p:nvCxnSpPr>
          <p:spPr>
            <a:xfrm flipV="1">
              <a:off x="3150834" y="3491668"/>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xmlns="" id="{C63A54F0-CB6A-44A2-953A-B215EF9535F6}"/>
                </a:ext>
              </a:extLst>
            </p:cNvPr>
            <p:cNvCxnSpPr>
              <a:cxnSpLocks/>
              <a:stCxn id="68" idx="0"/>
              <a:endCxn id="50" idx="2"/>
            </p:cNvCxnSpPr>
            <p:nvPr/>
          </p:nvCxnSpPr>
          <p:spPr>
            <a:xfrm flipV="1">
              <a:off x="3881732" y="3491668"/>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xmlns="" id="{A66E0705-5345-4EB5-8351-5D6146549DC9}"/>
                </a:ext>
              </a:extLst>
            </p:cNvPr>
            <p:cNvCxnSpPr>
              <a:cxnSpLocks/>
              <a:stCxn id="70" idx="0"/>
              <a:endCxn id="61" idx="2"/>
            </p:cNvCxnSpPr>
            <p:nvPr/>
          </p:nvCxnSpPr>
          <p:spPr>
            <a:xfrm flipV="1">
              <a:off x="4612630" y="3491668"/>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xmlns="" id="{A1C6E9D0-7F90-43A2-BFF7-E285BCF8334D}"/>
                </a:ext>
              </a:extLst>
            </p:cNvPr>
            <p:cNvCxnSpPr>
              <a:cxnSpLocks/>
              <a:stCxn id="71" idx="0"/>
              <a:endCxn id="62" idx="2"/>
            </p:cNvCxnSpPr>
            <p:nvPr/>
          </p:nvCxnSpPr>
          <p:spPr>
            <a:xfrm flipV="1">
              <a:off x="5343528" y="3491668"/>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xmlns="" id="{62B36112-A89F-4AD7-9ECC-DE4631734347}"/>
                </a:ext>
              </a:extLst>
            </p:cNvPr>
            <p:cNvCxnSpPr>
              <a:cxnSpLocks/>
              <a:stCxn id="72" idx="0"/>
              <a:endCxn id="63" idx="2"/>
            </p:cNvCxnSpPr>
            <p:nvPr/>
          </p:nvCxnSpPr>
          <p:spPr>
            <a:xfrm flipV="1">
              <a:off x="6074426" y="3491668"/>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xmlns="" id="{591FF546-DAB0-440C-B654-4E1881631CFF}"/>
                </a:ext>
              </a:extLst>
            </p:cNvPr>
            <p:cNvCxnSpPr>
              <a:cxnSpLocks/>
              <a:stCxn id="73" idx="0"/>
              <a:endCxn id="64" idx="2"/>
            </p:cNvCxnSpPr>
            <p:nvPr/>
          </p:nvCxnSpPr>
          <p:spPr>
            <a:xfrm flipV="1">
              <a:off x="6805324" y="3491668"/>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80" name="직사각형 79">
              <a:extLst>
                <a:ext uri="{FF2B5EF4-FFF2-40B4-BE49-F238E27FC236}">
                  <a16:creationId xmlns:a16="http://schemas.microsoft.com/office/drawing/2014/main" xmlns="" id="{D0B72A6C-8166-46C4-A1E0-A4A4EF436C34}"/>
                </a:ext>
              </a:extLst>
            </p:cNvPr>
            <p:cNvSpPr/>
            <p:nvPr/>
          </p:nvSpPr>
          <p:spPr>
            <a:xfrm>
              <a:off x="2668379" y="397685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FF0000"/>
                  </a:solidFill>
                  <a:latin typeface="SamsungOne 400" panose="020B0503030303020204" pitchFamily="34" charset="0"/>
                </a:rPr>
                <a:t>-</a:t>
              </a:r>
              <a:endParaRPr lang="ko-KR" altLang="en-US" sz="1300" dirty="0">
                <a:solidFill>
                  <a:srgbClr val="FF0000"/>
                </a:solidFill>
                <a:latin typeface="SamsungOne 400" panose="020B0503030303020204" pitchFamily="34" charset="0"/>
              </a:endParaRPr>
            </a:p>
          </p:txBody>
        </p:sp>
        <p:sp>
          <p:nvSpPr>
            <p:cNvPr id="81" name="직사각형 80">
              <a:extLst>
                <a:ext uri="{FF2B5EF4-FFF2-40B4-BE49-F238E27FC236}">
                  <a16:creationId xmlns:a16="http://schemas.microsoft.com/office/drawing/2014/main" xmlns="" id="{C4A6499C-B0E6-4C7E-8D33-0F3E412CD594}"/>
                </a:ext>
              </a:extLst>
            </p:cNvPr>
            <p:cNvSpPr/>
            <p:nvPr/>
          </p:nvSpPr>
          <p:spPr>
            <a:xfrm>
              <a:off x="3399277" y="397685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a:t>
              </a:r>
              <a:endParaRPr lang="ko-KR" altLang="en-US" sz="1300" dirty="0">
                <a:solidFill>
                  <a:srgbClr val="193EB0"/>
                </a:solidFill>
                <a:latin typeface="SamsungOne 400" panose="020B0503030303020204" pitchFamily="34" charset="0"/>
              </a:endParaRPr>
            </a:p>
          </p:txBody>
        </p:sp>
        <p:sp>
          <p:nvSpPr>
            <p:cNvPr id="82" name="직사각형 81">
              <a:extLst>
                <a:ext uri="{FF2B5EF4-FFF2-40B4-BE49-F238E27FC236}">
                  <a16:creationId xmlns:a16="http://schemas.microsoft.com/office/drawing/2014/main" xmlns="" id="{D9456FBC-C75B-4039-B704-685645971272}"/>
                </a:ext>
              </a:extLst>
            </p:cNvPr>
            <p:cNvSpPr/>
            <p:nvPr/>
          </p:nvSpPr>
          <p:spPr>
            <a:xfrm>
              <a:off x="4130175" y="397685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smtClean="0">
                  <a:solidFill>
                    <a:srgbClr val="FF0000"/>
                  </a:solidFill>
                  <a:latin typeface="SamsungOne 400" panose="020B0503030303020204" pitchFamily="34" charset="0"/>
                </a:rPr>
                <a:t>-</a:t>
              </a:r>
              <a:endParaRPr lang="ko-KR" altLang="en-US" sz="1300" dirty="0">
                <a:solidFill>
                  <a:srgbClr val="FF0000"/>
                </a:solidFill>
                <a:latin typeface="SamsungOne 400" panose="020B0503030303020204" pitchFamily="34" charset="0"/>
              </a:endParaRPr>
            </a:p>
          </p:txBody>
        </p:sp>
        <p:sp>
          <p:nvSpPr>
            <p:cNvPr id="83" name="직사각형 82">
              <a:extLst>
                <a:ext uri="{FF2B5EF4-FFF2-40B4-BE49-F238E27FC236}">
                  <a16:creationId xmlns:a16="http://schemas.microsoft.com/office/drawing/2014/main" xmlns="" id="{F51B1CD1-1C69-4683-AAAC-B65C02AA2DBA}"/>
                </a:ext>
              </a:extLst>
            </p:cNvPr>
            <p:cNvSpPr/>
            <p:nvPr/>
          </p:nvSpPr>
          <p:spPr>
            <a:xfrm>
              <a:off x="4861073" y="397685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a:t>
              </a:r>
              <a:endParaRPr lang="ko-KR" altLang="en-US" sz="1300" dirty="0">
                <a:solidFill>
                  <a:srgbClr val="193EB0"/>
                </a:solidFill>
                <a:latin typeface="SamsungOne 400" panose="020B0503030303020204" pitchFamily="34" charset="0"/>
              </a:endParaRPr>
            </a:p>
          </p:txBody>
        </p:sp>
        <p:sp>
          <p:nvSpPr>
            <p:cNvPr id="84" name="직사각형 83">
              <a:extLst>
                <a:ext uri="{FF2B5EF4-FFF2-40B4-BE49-F238E27FC236}">
                  <a16:creationId xmlns:a16="http://schemas.microsoft.com/office/drawing/2014/main" xmlns="" id="{8E4D59B7-663F-4EAC-8335-2D1CD7AF8966}"/>
                </a:ext>
              </a:extLst>
            </p:cNvPr>
            <p:cNvSpPr/>
            <p:nvPr/>
          </p:nvSpPr>
          <p:spPr>
            <a:xfrm>
              <a:off x="5591971" y="397685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FF0000"/>
                  </a:solidFill>
                  <a:latin typeface="SamsungOne 400" panose="020B0503030303020204" pitchFamily="34" charset="0"/>
                </a:rPr>
                <a:t>-</a:t>
              </a:r>
              <a:endParaRPr lang="ko-KR" altLang="en-US" sz="1300" dirty="0">
                <a:solidFill>
                  <a:srgbClr val="FF0000"/>
                </a:solidFill>
                <a:latin typeface="SamsungOne 400" panose="020B0503030303020204" pitchFamily="34" charset="0"/>
              </a:endParaRPr>
            </a:p>
          </p:txBody>
        </p:sp>
        <p:sp>
          <p:nvSpPr>
            <p:cNvPr id="85" name="직사각형 84">
              <a:extLst>
                <a:ext uri="{FF2B5EF4-FFF2-40B4-BE49-F238E27FC236}">
                  <a16:creationId xmlns:a16="http://schemas.microsoft.com/office/drawing/2014/main" xmlns="" id="{9A48DD94-B7FF-45BE-A79D-91FAB93E9833}"/>
                </a:ext>
              </a:extLst>
            </p:cNvPr>
            <p:cNvSpPr/>
            <p:nvPr/>
          </p:nvSpPr>
          <p:spPr>
            <a:xfrm>
              <a:off x="6322869" y="397685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a:t>
              </a:r>
              <a:endParaRPr lang="ko-KR" altLang="en-US" sz="1300" dirty="0">
                <a:solidFill>
                  <a:srgbClr val="193EB0"/>
                </a:solidFill>
                <a:latin typeface="SamsungOne 400" panose="020B0503030303020204" pitchFamily="34" charset="0"/>
              </a:endParaRPr>
            </a:p>
          </p:txBody>
        </p:sp>
        <p:sp>
          <p:nvSpPr>
            <p:cNvPr id="86" name="직사각형 85">
              <a:extLst>
                <a:ext uri="{FF2B5EF4-FFF2-40B4-BE49-F238E27FC236}">
                  <a16:creationId xmlns:a16="http://schemas.microsoft.com/office/drawing/2014/main" xmlns="" id="{846D0556-FE3D-465C-BD71-A33AF99249AA}"/>
                </a:ext>
              </a:extLst>
            </p:cNvPr>
            <p:cNvSpPr/>
            <p:nvPr/>
          </p:nvSpPr>
          <p:spPr>
            <a:xfrm>
              <a:off x="7053767" y="3976859"/>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a:t>
              </a:r>
              <a:endParaRPr lang="ko-KR" altLang="en-US" sz="1300" dirty="0">
                <a:solidFill>
                  <a:srgbClr val="193EB0"/>
                </a:solidFill>
                <a:latin typeface="SamsungOne 400" panose="020B0503030303020204" pitchFamily="34" charset="0"/>
              </a:endParaRPr>
            </a:p>
          </p:txBody>
        </p:sp>
        <p:sp>
          <p:nvSpPr>
            <p:cNvPr id="87" name="직사각형 86">
              <a:extLst>
                <a:ext uri="{FF2B5EF4-FFF2-40B4-BE49-F238E27FC236}">
                  <a16:creationId xmlns:a16="http://schemas.microsoft.com/office/drawing/2014/main" xmlns="" id="{82B34EA9-3FDA-4619-A8A0-4EE54F245D40}"/>
                </a:ext>
              </a:extLst>
            </p:cNvPr>
            <p:cNvSpPr/>
            <p:nvPr/>
          </p:nvSpPr>
          <p:spPr>
            <a:xfrm>
              <a:off x="7353093" y="3976859"/>
              <a:ext cx="101865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smtClean="0">
                  <a:solidFill>
                    <a:srgbClr val="193EB0"/>
                  </a:solidFill>
                  <a:latin typeface="SamsungOne 400" panose="020B0503030303020204" pitchFamily="34" charset="0"/>
                </a:rPr>
                <a:t>1444</a:t>
              </a:r>
              <a:endParaRPr lang="ko-KR" altLang="en-US" sz="1300" dirty="0">
                <a:solidFill>
                  <a:srgbClr val="193EB0"/>
                </a:solidFill>
                <a:latin typeface="SamsungOne 400" panose="020B0503030303020204" pitchFamily="34" charset="0"/>
              </a:endParaRPr>
            </a:p>
          </p:txBody>
        </p:sp>
      </p:grpSp>
    </p:spTree>
    <p:extLst>
      <p:ext uri="{BB962C8B-B14F-4D97-AF65-F5344CB8AC3E}">
        <p14:creationId xmlns:p14="http://schemas.microsoft.com/office/powerpoint/2010/main" val="313226124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xmlns="" id="{9E1BA81B-9933-44C1-B468-B05DBB3FD607}"/>
              </a:ext>
            </a:extLst>
          </p:cNvPr>
          <p:cNvPicPr>
            <a:picLocks noChangeAspect="1"/>
          </p:cNvPicPr>
          <p:nvPr/>
        </p:nvPicPr>
        <p:blipFill>
          <a:blip r:embed="rId2"/>
          <a:stretch>
            <a:fillRect/>
          </a:stretch>
        </p:blipFill>
        <p:spPr>
          <a:xfrm>
            <a:off x="518160" y="4411358"/>
            <a:ext cx="8769662" cy="1206656"/>
          </a:xfrm>
          <a:prstGeom prst="rect">
            <a:avLst/>
          </a:prstGeom>
        </p:spPr>
      </p:pic>
      <p:sp>
        <p:nvSpPr>
          <p:cNvPr id="42" name="직사각형 41">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44" name="직사각형 43">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48" name="직사각형 47">
            <a:extLst>
              <a:ext uri="{FF2B5EF4-FFF2-40B4-BE49-F238E27FC236}">
                <a16:creationId xmlns:a16="http://schemas.microsoft.com/office/drawing/2014/main" xmlns="" id="{90EFA62F-9637-4E5A-AAB1-9E61461D75DD}"/>
              </a:ext>
            </a:extLst>
          </p:cNvPr>
          <p:cNvSpPr/>
          <p:nvPr/>
        </p:nvSpPr>
        <p:spPr>
          <a:xfrm>
            <a:off x="580388" y="2118234"/>
            <a:ext cx="8709680"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Also, for MCMSCIX, because the values of C, X, I are smaller than the values of M, C, X that follow behind, they need to be subtracted. </a:t>
            </a:r>
          </a:p>
        </p:txBody>
      </p:sp>
      <p:grpSp>
        <p:nvGrpSpPr>
          <p:cNvPr id="10" name="그룹 9"/>
          <p:cNvGrpSpPr/>
          <p:nvPr/>
        </p:nvGrpSpPr>
        <p:grpSpPr>
          <a:xfrm>
            <a:off x="580387" y="2645991"/>
            <a:ext cx="8629524" cy="1659835"/>
            <a:chOff x="580387" y="2618491"/>
            <a:chExt cx="8629524" cy="1659835"/>
          </a:xfrm>
        </p:grpSpPr>
        <p:sp>
          <p:nvSpPr>
            <p:cNvPr id="3" name="직사각형 2">
              <a:extLst>
                <a:ext uri="{FF2B5EF4-FFF2-40B4-BE49-F238E27FC236}">
                  <a16:creationId xmlns:a16="http://schemas.microsoft.com/office/drawing/2014/main" xmlns="" id="{61F5CB3B-D908-4C2D-BF54-2012E92C245C}"/>
                </a:ext>
              </a:extLst>
            </p:cNvPr>
            <p:cNvSpPr/>
            <p:nvPr/>
          </p:nvSpPr>
          <p:spPr>
            <a:xfrm>
              <a:off x="2261523" y="2877383"/>
              <a:ext cx="354564" cy="354564"/>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M</a:t>
              </a:r>
              <a:endParaRPr lang="ko-KR" altLang="en-US" sz="1300" dirty="0">
                <a:solidFill>
                  <a:srgbClr val="193EB0"/>
                </a:solidFill>
                <a:latin typeface="SamsungOne 400" panose="020B0503030303020204" pitchFamily="34" charset="0"/>
              </a:endParaRPr>
            </a:p>
          </p:txBody>
        </p:sp>
        <p:sp>
          <p:nvSpPr>
            <p:cNvPr id="4" name="직사각형 3">
              <a:extLst>
                <a:ext uri="{FF2B5EF4-FFF2-40B4-BE49-F238E27FC236}">
                  <a16:creationId xmlns:a16="http://schemas.microsoft.com/office/drawing/2014/main" xmlns="" id="{4AE6B2F1-92C2-47FA-8AE1-FFC0EF8ED0DB}"/>
                </a:ext>
              </a:extLst>
            </p:cNvPr>
            <p:cNvSpPr/>
            <p:nvPr/>
          </p:nvSpPr>
          <p:spPr>
            <a:xfrm>
              <a:off x="2992421" y="2877383"/>
              <a:ext cx="354564" cy="354564"/>
            </a:xfrm>
            <a:prstGeom prst="rect">
              <a:avLst/>
            </a:prstGeom>
            <a:solidFill>
              <a:schemeClr val="accent2">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C</a:t>
              </a:r>
              <a:endParaRPr lang="ko-KR" altLang="en-US" sz="1300" dirty="0">
                <a:solidFill>
                  <a:srgbClr val="193EB0"/>
                </a:solidFill>
                <a:latin typeface="SamsungOne 400" panose="020B0503030303020204" pitchFamily="34" charset="0"/>
              </a:endParaRPr>
            </a:p>
          </p:txBody>
        </p:sp>
        <p:sp>
          <p:nvSpPr>
            <p:cNvPr id="5" name="직사각형 4">
              <a:extLst>
                <a:ext uri="{FF2B5EF4-FFF2-40B4-BE49-F238E27FC236}">
                  <a16:creationId xmlns:a16="http://schemas.microsoft.com/office/drawing/2014/main" xmlns="" id="{49774C4D-7F31-413A-AD31-144E08270DCF}"/>
                </a:ext>
              </a:extLst>
            </p:cNvPr>
            <p:cNvSpPr/>
            <p:nvPr/>
          </p:nvSpPr>
          <p:spPr>
            <a:xfrm>
              <a:off x="3723319" y="2877383"/>
              <a:ext cx="354564" cy="354564"/>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M</a:t>
              </a:r>
              <a:endParaRPr lang="ko-KR" altLang="en-US" sz="1300" dirty="0">
                <a:solidFill>
                  <a:srgbClr val="193EB0"/>
                </a:solidFill>
                <a:latin typeface="SamsungOne 400" panose="020B0503030303020204" pitchFamily="34" charset="0"/>
              </a:endParaRPr>
            </a:p>
          </p:txBody>
        </p:sp>
        <p:sp>
          <p:nvSpPr>
            <p:cNvPr id="6" name="직사각형 5">
              <a:extLst>
                <a:ext uri="{FF2B5EF4-FFF2-40B4-BE49-F238E27FC236}">
                  <a16:creationId xmlns:a16="http://schemas.microsoft.com/office/drawing/2014/main" xmlns="" id="{01F47CCA-FEF1-42D7-BEBC-7132E1D260DB}"/>
                </a:ext>
              </a:extLst>
            </p:cNvPr>
            <p:cNvSpPr/>
            <p:nvPr/>
          </p:nvSpPr>
          <p:spPr>
            <a:xfrm>
              <a:off x="4454217" y="2877383"/>
              <a:ext cx="354564" cy="354564"/>
            </a:xfrm>
            <a:prstGeom prst="rect">
              <a:avLst/>
            </a:prstGeom>
            <a:solidFill>
              <a:schemeClr val="accent2">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X</a:t>
              </a:r>
              <a:endParaRPr lang="ko-KR" altLang="en-US" sz="1300" dirty="0">
                <a:solidFill>
                  <a:srgbClr val="193EB0"/>
                </a:solidFill>
                <a:latin typeface="SamsungOne 400" panose="020B0503030303020204" pitchFamily="34" charset="0"/>
              </a:endParaRPr>
            </a:p>
          </p:txBody>
        </p:sp>
        <p:sp>
          <p:nvSpPr>
            <p:cNvPr id="7" name="직사각형 6">
              <a:extLst>
                <a:ext uri="{FF2B5EF4-FFF2-40B4-BE49-F238E27FC236}">
                  <a16:creationId xmlns:a16="http://schemas.microsoft.com/office/drawing/2014/main" xmlns="" id="{645302C8-D72F-4A17-911D-1E872CE74766}"/>
                </a:ext>
              </a:extLst>
            </p:cNvPr>
            <p:cNvSpPr/>
            <p:nvPr/>
          </p:nvSpPr>
          <p:spPr>
            <a:xfrm>
              <a:off x="5185115" y="2877383"/>
              <a:ext cx="354564" cy="354564"/>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C</a:t>
              </a:r>
              <a:endParaRPr lang="ko-KR" altLang="en-US" sz="1300" dirty="0">
                <a:solidFill>
                  <a:srgbClr val="193EB0"/>
                </a:solidFill>
                <a:latin typeface="SamsungOne 400" panose="020B0503030303020204" pitchFamily="34" charset="0"/>
              </a:endParaRPr>
            </a:p>
          </p:txBody>
        </p:sp>
        <p:sp>
          <p:nvSpPr>
            <p:cNvPr id="8" name="직사각형 7">
              <a:extLst>
                <a:ext uri="{FF2B5EF4-FFF2-40B4-BE49-F238E27FC236}">
                  <a16:creationId xmlns:a16="http://schemas.microsoft.com/office/drawing/2014/main" xmlns="" id="{F775EAEB-3E98-4D04-8AD0-C78A61DFC6A0}"/>
                </a:ext>
              </a:extLst>
            </p:cNvPr>
            <p:cNvSpPr/>
            <p:nvPr/>
          </p:nvSpPr>
          <p:spPr>
            <a:xfrm>
              <a:off x="5916013" y="2877383"/>
              <a:ext cx="354564" cy="354564"/>
            </a:xfrm>
            <a:prstGeom prst="rect">
              <a:avLst/>
            </a:prstGeom>
            <a:solidFill>
              <a:schemeClr val="accent2">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I</a:t>
              </a:r>
              <a:endParaRPr lang="ko-KR" altLang="en-US" sz="1300" dirty="0">
                <a:solidFill>
                  <a:srgbClr val="193EB0"/>
                </a:solidFill>
                <a:latin typeface="SamsungOne 400" panose="020B0503030303020204" pitchFamily="34" charset="0"/>
              </a:endParaRPr>
            </a:p>
          </p:txBody>
        </p:sp>
        <p:sp>
          <p:nvSpPr>
            <p:cNvPr id="9" name="직사각형 8">
              <a:extLst>
                <a:ext uri="{FF2B5EF4-FFF2-40B4-BE49-F238E27FC236}">
                  <a16:creationId xmlns:a16="http://schemas.microsoft.com/office/drawing/2014/main" xmlns="" id="{3459A7E5-AA39-4305-B8A3-7729961194AB}"/>
                </a:ext>
              </a:extLst>
            </p:cNvPr>
            <p:cNvSpPr/>
            <p:nvPr/>
          </p:nvSpPr>
          <p:spPr>
            <a:xfrm>
              <a:off x="6646911" y="2877383"/>
              <a:ext cx="354564" cy="354564"/>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X</a:t>
              </a:r>
              <a:endParaRPr lang="ko-KR" altLang="en-US" sz="1300" dirty="0">
                <a:solidFill>
                  <a:srgbClr val="193EB0"/>
                </a:solidFill>
                <a:latin typeface="SamsungOne 400" panose="020B0503030303020204" pitchFamily="34" charset="0"/>
              </a:endParaRPr>
            </a:p>
          </p:txBody>
        </p:sp>
        <p:cxnSp>
          <p:nvCxnSpPr>
            <p:cNvPr id="20" name="직선 연결선 19">
              <a:extLst>
                <a:ext uri="{FF2B5EF4-FFF2-40B4-BE49-F238E27FC236}">
                  <a16:creationId xmlns:a16="http://schemas.microsoft.com/office/drawing/2014/main" xmlns="" id="{07B64F02-2509-4D01-B38F-8F20E8EED21A}"/>
                </a:ext>
              </a:extLst>
            </p:cNvPr>
            <p:cNvCxnSpPr>
              <a:cxnSpLocks/>
              <a:stCxn id="22" idx="0"/>
              <a:endCxn id="3" idx="2"/>
            </p:cNvCxnSpPr>
            <p:nvPr/>
          </p:nvCxnSpPr>
          <p:spPr>
            <a:xfrm flipV="1">
              <a:off x="2432959" y="3231947"/>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xmlns="" id="{7B82FF40-5941-4129-B969-9B5437F42733}"/>
                </a:ext>
              </a:extLst>
            </p:cNvPr>
            <p:cNvSpPr/>
            <p:nvPr/>
          </p:nvSpPr>
          <p:spPr>
            <a:xfrm>
              <a:off x="2184515" y="3717138"/>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1000</a:t>
              </a:r>
              <a:endParaRPr lang="ko-KR" altLang="en-US" sz="1300" dirty="0">
                <a:solidFill>
                  <a:srgbClr val="193EB0"/>
                </a:solidFill>
                <a:latin typeface="SamsungOne 400" panose="020B0503030303020204" pitchFamily="34" charset="0"/>
              </a:endParaRPr>
            </a:p>
          </p:txBody>
        </p:sp>
        <p:sp>
          <p:nvSpPr>
            <p:cNvPr id="23" name="직사각형 22">
              <a:extLst>
                <a:ext uri="{FF2B5EF4-FFF2-40B4-BE49-F238E27FC236}">
                  <a16:creationId xmlns:a16="http://schemas.microsoft.com/office/drawing/2014/main" xmlns="" id="{B22943BF-1784-45A2-881D-283D833EE6C1}"/>
                </a:ext>
              </a:extLst>
            </p:cNvPr>
            <p:cNvSpPr/>
            <p:nvPr/>
          </p:nvSpPr>
          <p:spPr>
            <a:xfrm>
              <a:off x="2915413" y="3717138"/>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FF0000"/>
                  </a:solidFill>
                  <a:latin typeface="SamsungOne 400" panose="020B0503030303020204" pitchFamily="34" charset="0"/>
                </a:rPr>
                <a:t>100</a:t>
              </a:r>
              <a:endParaRPr lang="ko-KR" altLang="en-US" sz="1300" dirty="0">
                <a:solidFill>
                  <a:srgbClr val="FF0000"/>
                </a:solidFill>
                <a:latin typeface="SamsungOne 400" panose="020B0503030303020204" pitchFamily="34" charset="0"/>
              </a:endParaRPr>
            </a:p>
          </p:txBody>
        </p:sp>
        <p:sp>
          <p:nvSpPr>
            <p:cNvPr id="24" name="직사각형 23">
              <a:extLst>
                <a:ext uri="{FF2B5EF4-FFF2-40B4-BE49-F238E27FC236}">
                  <a16:creationId xmlns:a16="http://schemas.microsoft.com/office/drawing/2014/main" xmlns="" id="{73B811AC-780E-48E6-A14D-AB5ED4022808}"/>
                </a:ext>
              </a:extLst>
            </p:cNvPr>
            <p:cNvSpPr/>
            <p:nvPr/>
          </p:nvSpPr>
          <p:spPr>
            <a:xfrm>
              <a:off x="3646311" y="3717138"/>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smtClean="0">
                  <a:solidFill>
                    <a:srgbClr val="193EB0"/>
                  </a:solidFill>
                  <a:latin typeface="SamsungOne 400" panose="020B0503030303020204" pitchFamily="34" charset="0"/>
                </a:rPr>
                <a:t>1000</a:t>
              </a:r>
              <a:endParaRPr lang="ko-KR" altLang="en-US" sz="1300" dirty="0">
                <a:solidFill>
                  <a:srgbClr val="193EB0"/>
                </a:solidFill>
                <a:latin typeface="SamsungOne 400" panose="020B0503030303020204" pitchFamily="34" charset="0"/>
              </a:endParaRPr>
            </a:p>
          </p:txBody>
        </p:sp>
        <p:sp>
          <p:nvSpPr>
            <p:cNvPr id="25" name="직사각형 24">
              <a:extLst>
                <a:ext uri="{FF2B5EF4-FFF2-40B4-BE49-F238E27FC236}">
                  <a16:creationId xmlns:a16="http://schemas.microsoft.com/office/drawing/2014/main" xmlns="" id="{90912D00-F714-4651-B0C9-C4D263B6B409}"/>
                </a:ext>
              </a:extLst>
            </p:cNvPr>
            <p:cNvSpPr/>
            <p:nvPr/>
          </p:nvSpPr>
          <p:spPr>
            <a:xfrm>
              <a:off x="4377209" y="3717138"/>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FF0000"/>
                  </a:solidFill>
                  <a:latin typeface="SamsungOne 400" panose="020B0503030303020204" pitchFamily="34" charset="0"/>
                </a:rPr>
                <a:t>10</a:t>
              </a:r>
              <a:endParaRPr lang="ko-KR" altLang="en-US" sz="1300" dirty="0">
                <a:solidFill>
                  <a:srgbClr val="FF0000"/>
                </a:solidFill>
                <a:latin typeface="SamsungOne 400" panose="020B0503030303020204" pitchFamily="34" charset="0"/>
              </a:endParaRPr>
            </a:p>
          </p:txBody>
        </p:sp>
        <p:sp>
          <p:nvSpPr>
            <p:cNvPr id="26" name="직사각형 25">
              <a:extLst>
                <a:ext uri="{FF2B5EF4-FFF2-40B4-BE49-F238E27FC236}">
                  <a16:creationId xmlns:a16="http://schemas.microsoft.com/office/drawing/2014/main" xmlns="" id="{7C4623E7-1CBC-46B8-875F-AB98DE80AA0C}"/>
                </a:ext>
              </a:extLst>
            </p:cNvPr>
            <p:cNvSpPr/>
            <p:nvPr/>
          </p:nvSpPr>
          <p:spPr>
            <a:xfrm>
              <a:off x="5108107" y="3717138"/>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smtClean="0">
                  <a:solidFill>
                    <a:srgbClr val="193EB0"/>
                  </a:solidFill>
                  <a:latin typeface="SamsungOne 400" panose="020B0503030303020204" pitchFamily="34" charset="0"/>
                </a:rPr>
                <a:t>100</a:t>
              </a:r>
              <a:endParaRPr lang="ko-KR" altLang="en-US" sz="1300" dirty="0">
                <a:solidFill>
                  <a:srgbClr val="193EB0"/>
                </a:solidFill>
                <a:latin typeface="SamsungOne 400" panose="020B0503030303020204" pitchFamily="34" charset="0"/>
              </a:endParaRPr>
            </a:p>
          </p:txBody>
        </p:sp>
        <p:sp>
          <p:nvSpPr>
            <p:cNvPr id="27" name="직사각형 26">
              <a:extLst>
                <a:ext uri="{FF2B5EF4-FFF2-40B4-BE49-F238E27FC236}">
                  <a16:creationId xmlns:a16="http://schemas.microsoft.com/office/drawing/2014/main" xmlns="" id="{E67B8378-AA70-4445-9131-B24ADB7A4F3A}"/>
                </a:ext>
              </a:extLst>
            </p:cNvPr>
            <p:cNvSpPr/>
            <p:nvPr/>
          </p:nvSpPr>
          <p:spPr>
            <a:xfrm>
              <a:off x="5839005" y="3717138"/>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FF0000"/>
                  </a:solidFill>
                  <a:latin typeface="SamsungOne 400" panose="020B0503030303020204" pitchFamily="34" charset="0"/>
                </a:rPr>
                <a:t>1</a:t>
              </a:r>
              <a:endParaRPr lang="ko-KR" altLang="en-US" sz="1300" dirty="0">
                <a:solidFill>
                  <a:srgbClr val="FF0000"/>
                </a:solidFill>
                <a:latin typeface="SamsungOne 400" panose="020B0503030303020204" pitchFamily="34" charset="0"/>
              </a:endParaRPr>
            </a:p>
          </p:txBody>
        </p:sp>
        <p:sp>
          <p:nvSpPr>
            <p:cNvPr id="28" name="직사각형 27">
              <a:extLst>
                <a:ext uri="{FF2B5EF4-FFF2-40B4-BE49-F238E27FC236}">
                  <a16:creationId xmlns:a16="http://schemas.microsoft.com/office/drawing/2014/main" xmlns="" id="{79337130-11F4-47CB-BC52-23CA91842F02}"/>
                </a:ext>
              </a:extLst>
            </p:cNvPr>
            <p:cNvSpPr/>
            <p:nvPr/>
          </p:nvSpPr>
          <p:spPr>
            <a:xfrm>
              <a:off x="6569903" y="3717138"/>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smtClean="0">
                  <a:solidFill>
                    <a:srgbClr val="193EB0"/>
                  </a:solidFill>
                  <a:latin typeface="SamsungOne 400" panose="020B0503030303020204" pitchFamily="34" charset="0"/>
                </a:rPr>
                <a:t>10</a:t>
              </a:r>
              <a:endParaRPr lang="ko-KR" altLang="en-US" sz="1300" dirty="0">
                <a:solidFill>
                  <a:srgbClr val="193EB0"/>
                </a:solidFill>
                <a:latin typeface="SamsungOne 400" panose="020B0503030303020204" pitchFamily="34" charset="0"/>
              </a:endParaRPr>
            </a:p>
          </p:txBody>
        </p:sp>
        <p:cxnSp>
          <p:nvCxnSpPr>
            <p:cNvPr id="34" name="직선 연결선 33">
              <a:extLst>
                <a:ext uri="{FF2B5EF4-FFF2-40B4-BE49-F238E27FC236}">
                  <a16:creationId xmlns:a16="http://schemas.microsoft.com/office/drawing/2014/main" xmlns="" id="{A7E805D2-331C-471D-82C1-248CB725742B}"/>
                </a:ext>
              </a:extLst>
            </p:cNvPr>
            <p:cNvCxnSpPr>
              <a:cxnSpLocks/>
              <a:stCxn id="23" idx="0"/>
              <a:endCxn id="4" idx="2"/>
            </p:cNvCxnSpPr>
            <p:nvPr/>
          </p:nvCxnSpPr>
          <p:spPr>
            <a:xfrm flipV="1">
              <a:off x="3163857" y="3231947"/>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xmlns="" id="{C63A54F0-CB6A-44A2-953A-B215EF9535F6}"/>
                </a:ext>
              </a:extLst>
            </p:cNvPr>
            <p:cNvCxnSpPr>
              <a:cxnSpLocks/>
              <a:stCxn id="24" idx="0"/>
              <a:endCxn id="5" idx="2"/>
            </p:cNvCxnSpPr>
            <p:nvPr/>
          </p:nvCxnSpPr>
          <p:spPr>
            <a:xfrm flipV="1">
              <a:off x="3894755" y="3231947"/>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xmlns="" id="{A66E0705-5345-4EB5-8351-5D6146549DC9}"/>
                </a:ext>
              </a:extLst>
            </p:cNvPr>
            <p:cNvCxnSpPr>
              <a:cxnSpLocks/>
              <a:stCxn id="25" idx="0"/>
              <a:endCxn id="6" idx="2"/>
            </p:cNvCxnSpPr>
            <p:nvPr/>
          </p:nvCxnSpPr>
          <p:spPr>
            <a:xfrm flipV="1">
              <a:off x="4625653" y="3231947"/>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A1C6E9D0-7F90-43A2-BFF7-E285BCF8334D}"/>
                </a:ext>
              </a:extLst>
            </p:cNvPr>
            <p:cNvCxnSpPr>
              <a:cxnSpLocks/>
              <a:stCxn id="26" idx="0"/>
              <a:endCxn id="7" idx="2"/>
            </p:cNvCxnSpPr>
            <p:nvPr/>
          </p:nvCxnSpPr>
          <p:spPr>
            <a:xfrm flipV="1">
              <a:off x="5356551" y="3231947"/>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xmlns="" id="{62B36112-A89F-4AD7-9ECC-DE4631734347}"/>
                </a:ext>
              </a:extLst>
            </p:cNvPr>
            <p:cNvCxnSpPr>
              <a:cxnSpLocks/>
              <a:stCxn id="27" idx="0"/>
              <a:endCxn id="8" idx="2"/>
            </p:cNvCxnSpPr>
            <p:nvPr/>
          </p:nvCxnSpPr>
          <p:spPr>
            <a:xfrm flipV="1">
              <a:off x="6087449" y="3231947"/>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xmlns="" id="{591FF546-DAB0-440C-B654-4E1881631CFF}"/>
                </a:ext>
              </a:extLst>
            </p:cNvPr>
            <p:cNvCxnSpPr>
              <a:cxnSpLocks/>
              <a:stCxn id="28" idx="0"/>
              <a:endCxn id="9" idx="2"/>
            </p:cNvCxnSpPr>
            <p:nvPr/>
          </p:nvCxnSpPr>
          <p:spPr>
            <a:xfrm flipV="1">
              <a:off x="6818347" y="3231947"/>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xmlns="" id="{D0B72A6C-8166-46C4-A1E0-A4A4EF436C34}"/>
                </a:ext>
              </a:extLst>
            </p:cNvPr>
            <p:cNvSpPr/>
            <p:nvPr/>
          </p:nvSpPr>
          <p:spPr>
            <a:xfrm>
              <a:off x="2681402" y="3717138"/>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FF0000"/>
                  </a:solidFill>
                  <a:latin typeface="SamsungOne 400" panose="020B0503030303020204" pitchFamily="34" charset="0"/>
                </a:rPr>
                <a:t>-</a:t>
              </a:r>
              <a:endParaRPr lang="ko-KR" altLang="en-US" sz="1300" dirty="0">
                <a:solidFill>
                  <a:srgbClr val="FF0000"/>
                </a:solidFill>
                <a:latin typeface="SamsungOne 400" panose="020B0503030303020204" pitchFamily="34" charset="0"/>
              </a:endParaRPr>
            </a:p>
          </p:txBody>
        </p:sp>
        <p:sp>
          <p:nvSpPr>
            <p:cNvPr id="54" name="직사각형 53">
              <a:extLst>
                <a:ext uri="{FF2B5EF4-FFF2-40B4-BE49-F238E27FC236}">
                  <a16:creationId xmlns:a16="http://schemas.microsoft.com/office/drawing/2014/main" xmlns="" id="{C4A6499C-B0E6-4C7E-8D33-0F3E412CD594}"/>
                </a:ext>
              </a:extLst>
            </p:cNvPr>
            <p:cNvSpPr/>
            <p:nvPr/>
          </p:nvSpPr>
          <p:spPr>
            <a:xfrm>
              <a:off x="3412300" y="3717138"/>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a:t>
              </a:r>
              <a:endParaRPr lang="ko-KR" altLang="en-US" sz="1300" dirty="0">
                <a:solidFill>
                  <a:srgbClr val="193EB0"/>
                </a:solidFill>
                <a:latin typeface="SamsungOne 400" panose="020B0503030303020204" pitchFamily="34" charset="0"/>
              </a:endParaRPr>
            </a:p>
          </p:txBody>
        </p:sp>
        <p:sp>
          <p:nvSpPr>
            <p:cNvPr id="55" name="직사각형 54">
              <a:extLst>
                <a:ext uri="{FF2B5EF4-FFF2-40B4-BE49-F238E27FC236}">
                  <a16:creationId xmlns:a16="http://schemas.microsoft.com/office/drawing/2014/main" xmlns="" id="{D9456FBC-C75B-4039-B704-685645971272}"/>
                </a:ext>
              </a:extLst>
            </p:cNvPr>
            <p:cNvSpPr/>
            <p:nvPr/>
          </p:nvSpPr>
          <p:spPr>
            <a:xfrm>
              <a:off x="4143198" y="3717138"/>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FF0000"/>
                  </a:solidFill>
                  <a:latin typeface="SamsungOne 400" panose="020B0503030303020204" pitchFamily="34" charset="0"/>
                </a:rPr>
                <a:t>-</a:t>
              </a:r>
              <a:endParaRPr lang="ko-KR" altLang="en-US" sz="1300" dirty="0">
                <a:solidFill>
                  <a:srgbClr val="FF0000"/>
                </a:solidFill>
                <a:latin typeface="SamsungOne 400" panose="020B0503030303020204" pitchFamily="34" charset="0"/>
              </a:endParaRPr>
            </a:p>
          </p:txBody>
        </p:sp>
        <p:sp>
          <p:nvSpPr>
            <p:cNvPr id="56" name="직사각형 55">
              <a:extLst>
                <a:ext uri="{FF2B5EF4-FFF2-40B4-BE49-F238E27FC236}">
                  <a16:creationId xmlns:a16="http://schemas.microsoft.com/office/drawing/2014/main" xmlns="" id="{F51B1CD1-1C69-4683-AAAC-B65C02AA2DBA}"/>
                </a:ext>
              </a:extLst>
            </p:cNvPr>
            <p:cNvSpPr/>
            <p:nvPr/>
          </p:nvSpPr>
          <p:spPr>
            <a:xfrm>
              <a:off x="4874096" y="3717138"/>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a:t>
              </a:r>
              <a:endParaRPr lang="ko-KR" altLang="en-US" sz="1300" dirty="0">
                <a:solidFill>
                  <a:srgbClr val="193EB0"/>
                </a:solidFill>
                <a:latin typeface="SamsungOne 400" panose="020B0503030303020204" pitchFamily="34" charset="0"/>
              </a:endParaRPr>
            </a:p>
          </p:txBody>
        </p:sp>
        <p:sp>
          <p:nvSpPr>
            <p:cNvPr id="57" name="직사각형 56">
              <a:extLst>
                <a:ext uri="{FF2B5EF4-FFF2-40B4-BE49-F238E27FC236}">
                  <a16:creationId xmlns:a16="http://schemas.microsoft.com/office/drawing/2014/main" xmlns="" id="{8E4D59B7-663F-4EAC-8335-2D1CD7AF8966}"/>
                </a:ext>
              </a:extLst>
            </p:cNvPr>
            <p:cNvSpPr/>
            <p:nvPr/>
          </p:nvSpPr>
          <p:spPr>
            <a:xfrm>
              <a:off x="5604994" y="3717138"/>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FF0000"/>
                  </a:solidFill>
                  <a:latin typeface="SamsungOne 400" panose="020B0503030303020204" pitchFamily="34" charset="0"/>
                </a:rPr>
                <a:t>-</a:t>
              </a:r>
              <a:endParaRPr lang="ko-KR" altLang="en-US" sz="1300" dirty="0">
                <a:solidFill>
                  <a:srgbClr val="FF0000"/>
                </a:solidFill>
                <a:latin typeface="SamsungOne 400" panose="020B0503030303020204" pitchFamily="34" charset="0"/>
              </a:endParaRPr>
            </a:p>
          </p:txBody>
        </p:sp>
        <p:sp>
          <p:nvSpPr>
            <p:cNvPr id="58" name="직사각형 57">
              <a:extLst>
                <a:ext uri="{FF2B5EF4-FFF2-40B4-BE49-F238E27FC236}">
                  <a16:creationId xmlns:a16="http://schemas.microsoft.com/office/drawing/2014/main" xmlns="" id="{9A48DD94-B7FF-45BE-A79D-91FAB93E9833}"/>
                </a:ext>
              </a:extLst>
            </p:cNvPr>
            <p:cNvSpPr/>
            <p:nvPr/>
          </p:nvSpPr>
          <p:spPr>
            <a:xfrm>
              <a:off x="6335892" y="3717138"/>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a:t>
              </a:r>
              <a:endParaRPr lang="ko-KR" altLang="en-US" sz="1300" dirty="0">
                <a:solidFill>
                  <a:srgbClr val="193EB0"/>
                </a:solidFill>
                <a:latin typeface="SamsungOne 400" panose="020B0503030303020204" pitchFamily="34" charset="0"/>
              </a:endParaRPr>
            </a:p>
          </p:txBody>
        </p:sp>
        <p:sp>
          <p:nvSpPr>
            <p:cNvPr id="59" name="직사각형 58">
              <a:extLst>
                <a:ext uri="{FF2B5EF4-FFF2-40B4-BE49-F238E27FC236}">
                  <a16:creationId xmlns:a16="http://schemas.microsoft.com/office/drawing/2014/main" xmlns="" id="{846D0556-FE3D-465C-BD71-A33AF99249AA}"/>
                </a:ext>
              </a:extLst>
            </p:cNvPr>
            <p:cNvSpPr/>
            <p:nvPr/>
          </p:nvSpPr>
          <p:spPr>
            <a:xfrm>
              <a:off x="7066790" y="3717138"/>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a:t>
              </a:r>
              <a:endParaRPr lang="ko-KR" altLang="en-US" sz="1300" dirty="0">
                <a:solidFill>
                  <a:srgbClr val="193EB0"/>
                </a:solidFill>
                <a:latin typeface="SamsungOne 400" panose="020B0503030303020204" pitchFamily="34" charset="0"/>
              </a:endParaRPr>
            </a:p>
          </p:txBody>
        </p:sp>
        <p:sp>
          <p:nvSpPr>
            <p:cNvPr id="60" name="직사각형 59">
              <a:extLst>
                <a:ext uri="{FF2B5EF4-FFF2-40B4-BE49-F238E27FC236}">
                  <a16:creationId xmlns:a16="http://schemas.microsoft.com/office/drawing/2014/main" xmlns="" id="{82B34EA9-3FDA-4619-A8A0-4EE54F245D40}"/>
                </a:ext>
              </a:extLst>
            </p:cNvPr>
            <p:cNvSpPr/>
            <p:nvPr/>
          </p:nvSpPr>
          <p:spPr>
            <a:xfrm>
              <a:off x="7366116" y="3717138"/>
              <a:ext cx="101865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1999</a:t>
              </a:r>
              <a:endParaRPr lang="ko-KR" altLang="en-US" sz="1300" dirty="0">
                <a:solidFill>
                  <a:srgbClr val="193EB0"/>
                </a:solidFill>
                <a:latin typeface="SamsungOne 400" panose="020B0503030303020204" pitchFamily="34" charset="0"/>
              </a:endParaRPr>
            </a:p>
          </p:txBody>
        </p:sp>
        <p:sp>
          <p:nvSpPr>
            <p:cNvPr id="50" name="직사각형 49"/>
            <p:cNvSpPr/>
            <p:nvPr/>
          </p:nvSpPr>
          <p:spPr>
            <a:xfrm>
              <a:off x="580387" y="2618491"/>
              <a:ext cx="8629524" cy="1659835"/>
            </a:xfrm>
            <a:prstGeom prst="rect">
              <a:avLst/>
            </a:prstGeom>
            <a:noFill/>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38" name="그룹 37"/>
          <p:cNvGrpSpPr/>
          <p:nvPr/>
        </p:nvGrpSpPr>
        <p:grpSpPr>
          <a:xfrm>
            <a:off x="361950" y="1322141"/>
            <a:ext cx="9106050" cy="743069"/>
            <a:chOff x="361950" y="1220103"/>
            <a:chExt cx="9106050" cy="743069"/>
          </a:xfrm>
        </p:grpSpPr>
        <p:sp>
          <p:nvSpPr>
            <p:cNvPr id="39" name="직사각형 3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41" name="TextBox 40">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Roman numerals converter</a:t>
              </a:r>
            </a:p>
          </p:txBody>
        </p:sp>
      </p:grpSp>
    </p:spTree>
    <p:extLst>
      <p:ext uri="{BB962C8B-B14F-4D97-AF65-F5344CB8AC3E}">
        <p14:creationId xmlns:p14="http://schemas.microsoft.com/office/powerpoint/2010/main" val="35972167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xmlns="" id="{92FB348A-7E1B-4CF4-BCBB-C262341E0C20}"/>
              </a:ext>
            </a:extLst>
          </p:cNvPr>
          <p:cNvPicPr>
            <a:picLocks noChangeAspect="1"/>
          </p:cNvPicPr>
          <p:nvPr/>
        </p:nvPicPr>
        <p:blipFill>
          <a:blip r:embed="rId2"/>
          <a:stretch>
            <a:fillRect/>
          </a:stretch>
        </p:blipFill>
        <p:spPr>
          <a:xfrm>
            <a:off x="580388" y="2380867"/>
            <a:ext cx="8610952" cy="1355714"/>
          </a:xfrm>
          <a:prstGeom prst="rect">
            <a:avLst/>
          </a:prstGeom>
        </p:spPr>
      </p:pic>
      <p:sp>
        <p:nvSpPr>
          <p:cNvPr id="16" name="직사각형 15">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7" name="직사각형 16">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20" name="직사각형 19">
            <a:extLst>
              <a:ext uri="{FF2B5EF4-FFF2-40B4-BE49-F238E27FC236}">
                <a16:creationId xmlns:a16="http://schemas.microsoft.com/office/drawing/2014/main" xmlns="" id="{90EFA62F-9637-4E5A-AAB1-9E61461D75DD}"/>
              </a:ext>
            </a:extLst>
          </p:cNvPr>
          <p:cNvSpPr/>
          <p:nvPr/>
        </p:nvSpPr>
        <p:spPr>
          <a:xfrm>
            <a:off x="580388" y="2118234"/>
            <a:ext cx="8709680"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As shown below, the Roman numerals converter receives Roman numeral input and prints in into Arabic numeral. </a:t>
            </a:r>
          </a:p>
        </p:txBody>
      </p:sp>
      <p:grpSp>
        <p:nvGrpSpPr>
          <p:cNvPr id="8" name="그룹 7"/>
          <p:cNvGrpSpPr/>
          <p:nvPr/>
        </p:nvGrpSpPr>
        <p:grpSpPr>
          <a:xfrm>
            <a:off x="361950" y="1322141"/>
            <a:ext cx="9106050" cy="743069"/>
            <a:chOff x="361950" y="1220103"/>
            <a:chExt cx="9106050" cy="743069"/>
          </a:xfrm>
        </p:grpSpPr>
        <p:sp>
          <p:nvSpPr>
            <p:cNvPr id="9" name="직사각형 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Solution</a:t>
              </a:r>
            </a:p>
          </p:txBody>
        </p:sp>
        <p:sp>
          <p:nvSpPr>
            <p:cNvPr id="10" name="TextBox 9">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3.1. How the Roman numerals converter works</a:t>
              </a:r>
            </a:p>
          </p:txBody>
        </p:sp>
      </p:grpSp>
    </p:spTree>
    <p:extLst>
      <p:ext uri="{BB962C8B-B14F-4D97-AF65-F5344CB8AC3E}">
        <p14:creationId xmlns:p14="http://schemas.microsoft.com/office/powerpoint/2010/main" val="19537053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xmlns="" id="{D1A28D80-B83C-401B-BDEB-655D67E33474}"/>
              </a:ext>
            </a:extLst>
          </p:cNvPr>
          <p:cNvPicPr>
            <a:picLocks noChangeAspect="1"/>
          </p:cNvPicPr>
          <p:nvPr/>
        </p:nvPicPr>
        <p:blipFill rotWithShape="1">
          <a:blip r:embed="rId2"/>
          <a:srcRect t="20812"/>
          <a:stretch/>
        </p:blipFill>
        <p:spPr>
          <a:xfrm>
            <a:off x="466467" y="2065209"/>
            <a:ext cx="8967361" cy="1757395"/>
          </a:xfrm>
          <a:prstGeom prst="rect">
            <a:avLst/>
          </a:prstGeom>
        </p:spPr>
      </p:pic>
      <p:sp>
        <p:nvSpPr>
          <p:cNvPr id="10" name="직사각형 9">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3" name="직사각형 12">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grpSp>
        <p:nvGrpSpPr>
          <p:cNvPr id="7" name="그룹 6"/>
          <p:cNvGrpSpPr/>
          <p:nvPr/>
        </p:nvGrpSpPr>
        <p:grpSpPr>
          <a:xfrm>
            <a:off x="361950" y="1322141"/>
            <a:ext cx="9106050" cy="743069"/>
            <a:chOff x="361950" y="1220103"/>
            <a:chExt cx="9106050" cy="743069"/>
          </a:xfrm>
        </p:grpSpPr>
        <p:sp>
          <p:nvSpPr>
            <p:cNvPr id="8" name="직사각형 7">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Solution</a:t>
              </a:r>
            </a:p>
          </p:txBody>
        </p:sp>
        <p:sp>
          <p:nvSpPr>
            <p:cNvPr id="11" name="TextBox 10">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3.2. Roman numerals converter final code</a:t>
              </a:r>
            </a:p>
          </p:txBody>
        </p:sp>
      </p:grpSp>
    </p:spTree>
    <p:extLst>
      <p:ext uri="{BB962C8B-B14F-4D97-AF65-F5344CB8AC3E}">
        <p14:creationId xmlns:p14="http://schemas.microsoft.com/office/powerpoint/2010/main" val="1766919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015701" y="3038923"/>
            <a:ext cx="7959502" cy="2730452"/>
            <a:chOff x="1015701" y="3025069"/>
            <a:chExt cx="7959502" cy="2730452"/>
          </a:xfrm>
        </p:grpSpPr>
        <p:grpSp>
          <p:nvGrpSpPr>
            <p:cNvPr id="30" name="그룹 29">
              <a:extLst>
                <a:ext uri="{FF2B5EF4-FFF2-40B4-BE49-F238E27FC236}">
                  <a16:creationId xmlns:a16="http://schemas.microsoft.com/office/drawing/2014/main" xmlns="" id="{C96DFA59-1DE2-481D-A903-15DBF219A8F3}"/>
                </a:ext>
              </a:extLst>
            </p:cNvPr>
            <p:cNvGrpSpPr/>
            <p:nvPr/>
          </p:nvGrpSpPr>
          <p:grpSpPr>
            <a:xfrm>
              <a:off x="1015701" y="3025069"/>
              <a:ext cx="4454783" cy="1302779"/>
              <a:chOff x="1015700" y="3953039"/>
              <a:chExt cx="4454783" cy="1302779"/>
            </a:xfrm>
          </p:grpSpPr>
          <p:sp>
            <p:nvSpPr>
              <p:cNvPr id="32" name="직사각형 31">
                <a:extLst>
                  <a:ext uri="{FF2B5EF4-FFF2-40B4-BE49-F238E27FC236}">
                    <a16:creationId xmlns:a16="http://schemas.microsoft.com/office/drawing/2014/main" xmlns="" id="{11DF9E74-B88E-4F58-A6DF-C21F47AB3E23}"/>
                  </a:ext>
                </a:extLst>
              </p:cNvPr>
              <p:cNvSpPr/>
              <p:nvPr/>
            </p:nvSpPr>
            <p:spPr>
              <a:xfrm rot="5400000">
                <a:off x="787103" y="4181636"/>
                <a:ext cx="545118" cy="87923"/>
              </a:xfrm>
              <a:prstGeom prst="rect">
                <a:avLst/>
              </a:prstGeom>
              <a:solidFill>
                <a:schemeClr val="tx1"/>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33" name="그룹 32">
                <a:extLst>
                  <a:ext uri="{FF2B5EF4-FFF2-40B4-BE49-F238E27FC236}">
                    <a16:creationId xmlns:a16="http://schemas.microsoft.com/office/drawing/2014/main" xmlns="" id="{DF77390A-528B-40E3-9573-4100953638A1}"/>
                  </a:ext>
                </a:extLst>
              </p:cNvPr>
              <p:cNvGrpSpPr/>
              <p:nvPr/>
            </p:nvGrpSpPr>
            <p:grpSpPr>
              <a:xfrm>
                <a:off x="1103624" y="4065870"/>
                <a:ext cx="3083171" cy="319454"/>
                <a:chOff x="1178430" y="2857500"/>
                <a:chExt cx="3551832" cy="319454"/>
              </a:xfrm>
            </p:grpSpPr>
            <p:cxnSp>
              <p:nvCxnSpPr>
                <p:cNvPr id="62" name="직선 연결선 61">
                  <a:extLst>
                    <a:ext uri="{FF2B5EF4-FFF2-40B4-BE49-F238E27FC236}">
                      <a16:creationId xmlns:a16="http://schemas.microsoft.com/office/drawing/2014/main" xmlns="" id="{3754FEDB-38AC-4961-ABFD-3BB06C184D63}"/>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xmlns="" id="{0F3C1444-96BB-4436-B084-31311437BE7D}"/>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xmlns="" id="{E8FF6975-0023-4A18-ACE6-A444B9ABDC4B}"/>
                  </a:ext>
                </a:extLst>
              </p:cNvPr>
              <p:cNvGrpSpPr/>
              <p:nvPr/>
            </p:nvGrpSpPr>
            <p:grpSpPr>
              <a:xfrm>
                <a:off x="4796407" y="4065870"/>
                <a:ext cx="674076" cy="319454"/>
                <a:chOff x="1178430" y="2857500"/>
                <a:chExt cx="3551832" cy="319454"/>
              </a:xfrm>
            </p:grpSpPr>
            <p:cxnSp>
              <p:nvCxnSpPr>
                <p:cNvPr id="58" name="직선 연결선 57">
                  <a:extLst>
                    <a:ext uri="{FF2B5EF4-FFF2-40B4-BE49-F238E27FC236}">
                      <a16:creationId xmlns:a16="http://schemas.microsoft.com/office/drawing/2014/main" xmlns="" id="{C9F5BA2E-BA6E-42BA-A3A5-767FA136B669}"/>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xmlns="" id="{E3F18FF8-BE90-4F47-8960-E9C1636CB2C4}"/>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원호 35">
                <a:extLst>
                  <a:ext uri="{FF2B5EF4-FFF2-40B4-BE49-F238E27FC236}">
                    <a16:creationId xmlns:a16="http://schemas.microsoft.com/office/drawing/2014/main" xmlns="" id="{697583EA-32FD-44A1-8041-037F894E891B}"/>
                  </a:ext>
                </a:extLst>
              </p:cNvPr>
              <p:cNvSpPr/>
              <p:nvPr/>
            </p:nvSpPr>
            <p:spPr>
              <a:xfrm>
                <a:off x="3942105" y="4385325"/>
                <a:ext cx="369246" cy="31945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7" name="원호 36">
                <a:extLst>
                  <a:ext uri="{FF2B5EF4-FFF2-40B4-BE49-F238E27FC236}">
                    <a16:creationId xmlns:a16="http://schemas.microsoft.com/office/drawing/2014/main" xmlns="" id="{C10E3E06-E059-4AF3-9866-E4F75E1D9398}"/>
                  </a:ext>
                </a:extLst>
              </p:cNvPr>
              <p:cNvSpPr/>
              <p:nvPr/>
            </p:nvSpPr>
            <p:spPr>
              <a:xfrm flipH="1">
                <a:off x="4630807" y="4385324"/>
                <a:ext cx="369246" cy="31945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8" name="직선 연결선 37">
                <a:extLst>
                  <a:ext uri="{FF2B5EF4-FFF2-40B4-BE49-F238E27FC236}">
                    <a16:creationId xmlns:a16="http://schemas.microsoft.com/office/drawing/2014/main" xmlns="" id="{C91B9F69-CD31-4D00-A350-413A4EE7F38C}"/>
                  </a:ext>
                </a:extLst>
              </p:cNvPr>
              <p:cNvCxnSpPr/>
              <p:nvPr/>
            </p:nvCxnSpPr>
            <p:spPr>
              <a:xfrm>
                <a:off x="4122331" y="4065870"/>
                <a:ext cx="6740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xmlns="" id="{6FD5FB10-8537-4431-A2EA-ABBA7E1282E3}"/>
                  </a:ext>
                </a:extLst>
              </p:cNvPr>
              <p:cNvSpPr/>
              <p:nvPr/>
            </p:nvSpPr>
            <p:spPr>
              <a:xfrm>
                <a:off x="1190575" y="4111296"/>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54" name="직사각형 53">
                <a:extLst>
                  <a:ext uri="{FF2B5EF4-FFF2-40B4-BE49-F238E27FC236}">
                    <a16:creationId xmlns:a16="http://schemas.microsoft.com/office/drawing/2014/main" xmlns="" id="{F450DBD8-620C-4AF8-BABB-BD5E40F3B097}"/>
                  </a:ext>
                </a:extLst>
              </p:cNvPr>
              <p:cNvSpPr/>
              <p:nvPr/>
            </p:nvSpPr>
            <p:spPr>
              <a:xfrm>
                <a:off x="1750356" y="4111296"/>
                <a:ext cx="472830"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D3F670C0-0FB3-4E51-B98B-34ACE0484DBD}"/>
                  </a:ext>
                </a:extLst>
              </p:cNvPr>
              <p:cNvSpPr/>
              <p:nvPr/>
            </p:nvSpPr>
            <p:spPr>
              <a:xfrm rot="5400000">
                <a:off x="4219828" y="4905103"/>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grpSp>
        <p:sp>
          <p:nvSpPr>
            <p:cNvPr id="66" name="직사각형 65">
              <a:extLst>
                <a:ext uri="{FF2B5EF4-FFF2-40B4-BE49-F238E27FC236}">
                  <a16:creationId xmlns:a16="http://schemas.microsoft.com/office/drawing/2014/main" xmlns="" id="{AFE3AFE7-056A-4CB6-B234-ABD0C972CD21}"/>
                </a:ext>
              </a:extLst>
            </p:cNvPr>
            <p:cNvSpPr/>
            <p:nvPr/>
          </p:nvSpPr>
          <p:spPr>
            <a:xfrm>
              <a:off x="8502373" y="3183327"/>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5E9FB1B6-5823-459F-8E15-AA6DE8101007}"/>
                </a:ext>
              </a:extLst>
            </p:cNvPr>
            <p:cNvSpPr/>
            <p:nvPr/>
          </p:nvSpPr>
          <p:spPr>
            <a:xfrm rot="5400000">
              <a:off x="4229159" y="4591521"/>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41" name="직사각형 40">
              <a:extLst>
                <a:ext uri="{FF2B5EF4-FFF2-40B4-BE49-F238E27FC236}">
                  <a16:creationId xmlns:a16="http://schemas.microsoft.com/office/drawing/2014/main" xmlns="" id="{9CB18A28-F974-433F-9BF2-65192704EDA3}"/>
                </a:ext>
              </a:extLst>
            </p:cNvPr>
            <p:cNvSpPr/>
            <p:nvPr/>
          </p:nvSpPr>
          <p:spPr>
            <a:xfrm>
              <a:off x="4196141" y="5667598"/>
              <a:ext cx="545118" cy="87923"/>
            </a:xfrm>
            <a:prstGeom prst="rect">
              <a:avLst/>
            </a:prstGeom>
            <a:solidFill>
              <a:schemeClr val="tx1"/>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42" name="그룹 41">
              <a:extLst>
                <a:ext uri="{FF2B5EF4-FFF2-40B4-BE49-F238E27FC236}">
                  <a16:creationId xmlns:a16="http://schemas.microsoft.com/office/drawing/2014/main" xmlns="" id="{9E12D175-FD28-4544-9B8F-FB2590EEAA3A}"/>
                </a:ext>
              </a:extLst>
            </p:cNvPr>
            <p:cNvGrpSpPr/>
            <p:nvPr/>
          </p:nvGrpSpPr>
          <p:grpSpPr>
            <a:xfrm rot="5400000">
              <a:off x="3419995" y="4459166"/>
              <a:ext cx="2097410" cy="319454"/>
              <a:chOff x="1178430" y="2857500"/>
              <a:chExt cx="3551832" cy="319454"/>
            </a:xfrm>
          </p:grpSpPr>
          <p:cxnSp>
            <p:nvCxnSpPr>
              <p:cNvPr id="43" name="직선 연결선 42">
                <a:extLst>
                  <a:ext uri="{FF2B5EF4-FFF2-40B4-BE49-F238E27FC236}">
                    <a16:creationId xmlns:a16="http://schemas.microsoft.com/office/drawing/2014/main" xmlns="" id="{46B35106-A62D-44E8-BAEF-34F3713F0CD8}"/>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08F321DC-1904-4D2C-BB1F-509CC12BD157}"/>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직사각형 44">
              <a:extLst>
                <a:ext uri="{FF2B5EF4-FFF2-40B4-BE49-F238E27FC236}">
                  <a16:creationId xmlns:a16="http://schemas.microsoft.com/office/drawing/2014/main" xmlns="" id="{7FF6EB11-4DD4-45BE-A965-96EBC874C5BF}"/>
                </a:ext>
              </a:extLst>
            </p:cNvPr>
            <p:cNvSpPr/>
            <p:nvPr/>
          </p:nvSpPr>
          <p:spPr>
            <a:xfrm rot="5400000">
              <a:off x="4229160" y="5201085"/>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cxnSp>
          <p:nvCxnSpPr>
            <p:cNvPr id="31" name="연결선: 꺾임 30">
              <a:extLst>
                <a:ext uri="{FF2B5EF4-FFF2-40B4-BE49-F238E27FC236}">
                  <a16:creationId xmlns:a16="http://schemas.microsoft.com/office/drawing/2014/main" xmlns="" id="{0E32DAF4-FECE-46C5-830A-8B4E10A1551F}"/>
                </a:ext>
              </a:extLst>
            </p:cNvPr>
            <p:cNvCxnSpPr>
              <a:cxnSpLocks/>
              <a:stCxn id="54" idx="3"/>
              <a:endCxn id="34" idx="1"/>
            </p:cNvCxnSpPr>
            <p:nvPr/>
          </p:nvCxnSpPr>
          <p:spPr>
            <a:xfrm>
              <a:off x="2223187" y="3297626"/>
              <a:ext cx="2233057" cy="557392"/>
            </a:xfrm>
            <a:prstGeom prst="bentConnector2">
              <a:avLst/>
            </a:prstGeom>
            <a:ln w="19050">
              <a:solidFill>
                <a:schemeClr val="tx1"/>
              </a:solidFill>
              <a:prstDash val="dash"/>
              <a:headEnd type="oval"/>
              <a:tailEnd type="arrow"/>
            </a:ln>
          </p:spPr>
          <p:style>
            <a:lnRef idx="1">
              <a:schemeClr val="accent1"/>
            </a:lnRef>
            <a:fillRef idx="0">
              <a:schemeClr val="accent1"/>
            </a:fillRef>
            <a:effectRef idx="0">
              <a:schemeClr val="accent1"/>
            </a:effectRef>
            <a:fontRef idx="minor">
              <a:schemeClr val="tx1"/>
            </a:fontRef>
          </p:style>
        </p:cxnSp>
      </p:grpSp>
      <p:sp>
        <p:nvSpPr>
          <p:cNvPr id="49" name="직사각형 4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0" name="직사각형 4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51" name="직사각형 50">
            <a:extLst>
              <a:ext uri="{FF2B5EF4-FFF2-40B4-BE49-F238E27FC236}">
                <a16:creationId xmlns:a16="http://schemas.microsoft.com/office/drawing/2014/main" xmlns="" id="{90EFA62F-9637-4E5A-AAB1-9E61461D75DD}"/>
              </a:ext>
            </a:extLst>
          </p:cNvPr>
          <p:cNvSpPr/>
          <p:nvPr/>
        </p:nvSpPr>
        <p:spPr>
          <a:xfrm>
            <a:off x="580388" y="212931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Again, temporarily park the car no.3 in the bottom alley.</a:t>
            </a:r>
          </a:p>
        </p:txBody>
      </p:sp>
      <p:sp>
        <p:nvSpPr>
          <p:cNvPr id="29" name="직사각형 28">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What is a Stack?</a:t>
            </a:r>
          </a:p>
        </p:txBody>
      </p:sp>
      <p:sp>
        <p:nvSpPr>
          <p:cNvPr id="39" name="TextBox 38">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600" b="1">
                <a:solidFill>
                  <a:srgbClr val="000000"/>
                </a:solidFill>
                <a:latin typeface="Samsung Sharp Sans" pitchFamily="2" charset="0"/>
                <a:ea typeface="Samsung Sharp Sans" pitchFamily="2" charset="0"/>
                <a:cs typeface="Samsung Sharp Sans" pitchFamily="2" charset="0"/>
              </a:defRPr>
            </a:lvl1pPr>
          </a:lstStyle>
          <a:p>
            <a:r>
              <a:rPr lang="en-US" altLang="ko-KR" sz="1800" dirty="0"/>
              <a:t>2.3. Applications of a stack</a:t>
            </a:r>
          </a:p>
        </p:txBody>
      </p:sp>
    </p:spTree>
    <p:extLst>
      <p:ext uri="{BB962C8B-B14F-4D97-AF65-F5344CB8AC3E}">
        <p14:creationId xmlns:p14="http://schemas.microsoft.com/office/powerpoint/2010/main" val="228489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Key </a:t>
            </a:r>
            <a:r>
              <a:rPr kumimoji="0" lang="en-US" altLang="ko-KR" sz="4500" dirty="0">
                <a:solidFill>
                  <a:prstClr val="white"/>
                </a:solidFill>
                <a:latin typeface="Samsung Sharp Sans" pitchFamily="2" charset="0"/>
                <a:ea typeface="Samsung Sharp Sans" pitchFamily="2" charset="0"/>
                <a:cs typeface="Samsung Sharp Sans" pitchFamily="2" charset="0"/>
              </a:rPr>
              <a:t>concept</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 </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4718598" cy="276999"/>
            <a:chOff x="558800" y="1148583"/>
            <a:chExt cx="4718598" cy="276999"/>
          </a:xfrm>
        </p:grpSpPr>
        <p:sp>
          <p:nvSpPr>
            <p:cNvPr id="12"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26.</a:t>
              </a:r>
            </a:p>
          </p:txBody>
        </p:sp>
        <p:sp>
          <p:nvSpPr>
            <p:cNvPr id="13" name="직사각형 12">
              <a:extLst>
                <a:ext uri="{FF2B5EF4-FFF2-40B4-BE49-F238E27FC236}">
                  <a16:creationId xmlns:a16="http://schemas.microsoft.com/office/drawing/2014/main" xmlns="" id="{B640FC7E-A899-44A0-93CD-28A2FA14072E}"/>
                </a:ext>
              </a:extLst>
            </p:cNvPr>
            <p:cNvSpPr/>
            <p:nvPr/>
          </p:nvSpPr>
          <p:spPr>
            <a:xfrm>
              <a:off x="1402744" y="1148583"/>
              <a:ext cx="38746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Hash</a:t>
              </a:r>
              <a:r>
                <a:rPr kumimoji="0" lang="ko-KR" altLang="en-US"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 </a:t>
              </a: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Table</a:t>
              </a:r>
            </a:p>
          </p:txBody>
        </p:sp>
      </p:grpSp>
    </p:spTree>
    <p:extLst>
      <p:ext uri="{BB962C8B-B14F-4D97-AF65-F5344CB8AC3E}">
        <p14:creationId xmlns:p14="http://schemas.microsoft.com/office/powerpoint/2010/main" val="93102471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9" name="직사각형 2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39" name="직사각형 38">
            <a:extLst>
              <a:ext uri="{FF2B5EF4-FFF2-40B4-BE49-F238E27FC236}">
                <a16:creationId xmlns:a16="http://schemas.microsoft.com/office/drawing/2014/main" xmlns="" id="{F1B12DA7-C15F-4B00-8AB3-088BA5E0B6A4}"/>
              </a:ext>
            </a:extLst>
          </p:cNvPr>
          <p:cNvSpPr/>
          <p:nvPr/>
        </p:nvSpPr>
        <p:spPr>
          <a:xfrm>
            <a:off x="690341" y="3469235"/>
            <a:ext cx="8619913" cy="805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put(key, value):  Stores the value to the bucket</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designated by the key hash value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get(key):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Extracts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value stored in the bucket designated by the key hash value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hash(key): Converts</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data key value into a hash value in specific range</a:t>
            </a:r>
          </a:p>
        </p:txBody>
      </p:sp>
      <p:grpSp>
        <p:nvGrpSpPr>
          <p:cNvPr id="17" name="그룹 16"/>
          <p:cNvGrpSpPr/>
          <p:nvPr/>
        </p:nvGrpSpPr>
        <p:grpSpPr>
          <a:xfrm>
            <a:off x="361950" y="1322141"/>
            <a:ext cx="9106050" cy="743069"/>
            <a:chOff x="361950" y="1220103"/>
            <a:chExt cx="9106050" cy="743069"/>
          </a:xfrm>
        </p:grpSpPr>
        <p:sp>
          <p:nvSpPr>
            <p:cNvPr id="18" name="직사각형 17">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Hash Table</a:t>
              </a:r>
            </a:p>
          </p:txBody>
        </p:sp>
        <p:sp>
          <p:nvSpPr>
            <p:cNvPr id="19" name="TextBox 18">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Definition of hash table</a:t>
              </a:r>
            </a:p>
          </p:txBody>
        </p:sp>
      </p:grpSp>
      <p:sp>
        <p:nvSpPr>
          <p:cNvPr id="20" name="직사각형 19">
            <a:extLst>
              <a:ext uri="{FF2B5EF4-FFF2-40B4-BE49-F238E27FC236}">
                <a16:creationId xmlns:a16="http://schemas.microsoft.com/office/drawing/2014/main" xmlns="" id="{90EFA62F-9637-4E5A-AAB1-9E61461D75DD}"/>
              </a:ext>
            </a:extLst>
          </p:cNvPr>
          <p:cNvSpPr/>
          <p:nvPr/>
        </p:nvSpPr>
        <p:spPr>
          <a:xfrm>
            <a:off x="580388" y="2118234"/>
            <a:ext cx="8709680" cy="928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Hash table, or hash map refers to an abstract data type that stores and extracts data by mapping keys</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to</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values</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through</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hashing.</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Hashing</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refers</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to</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designating</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the</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locations</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to</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save</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data</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or</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find</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saved</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data</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by</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data</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values.</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Hash</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function</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determines</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the</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key</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by</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using</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data</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value.</a:t>
            </a:r>
          </a:p>
        </p:txBody>
      </p:sp>
      <p:grpSp>
        <p:nvGrpSpPr>
          <p:cNvPr id="2" name="그룹 1"/>
          <p:cNvGrpSpPr/>
          <p:nvPr/>
        </p:nvGrpSpPr>
        <p:grpSpPr>
          <a:xfrm>
            <a:off x="573671" y="3116606"/>
            <a:ext cx="8803058" cy="292388"/>
            <a:chOff x="573671" y="3116606"/>
            <a:chExt cx="8803058" cy="292388"/>
          </a:xfrm>
        </p:grpSpPr>
        <p:sp>
          <p:nvSpPr>
            <p:cNvPr id="22" name="직사각형 21">
              <a:extLst>
                <a:ext uri="{FF2B5EF4-FFF2-40B4-BE49-F238E27FC236}">
                  <a16:creationId xmlns:a16="http://schemas.microsoft.com/office/drawing/2014/main" xmlns="" id="{6AF8B6D3-6E65-4E2F-87AC-5EC1E509EFF2}"/>
                </a:ext>
              </a:extLst>
            </p:cNvPr>
            <p:cNvSpPr/>
            <p:nvPr/>
          </p:nvSpPr>
          <p:spPr>
            <a:xfrm>
              <a:off x="1197402" y="3116606"/>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Hash table should provide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three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significant interfaces as follows. </a:t>
              </a:r>
            </a:p>
          </p:txBody>
        </p:sp>
        <p:grpSp>
          <p:nvGrpSpPr>
            <p:cNvPr id="30" name="그룹 29"/>
            <p:cNvGrpSpPr/>
            <p:nvPr/>
          </p:nvGrpSpPr>
          <p:grpSpPr>
            <a:xfrm>
              <a:off x="573671" y="3143664"/>
              <a:ext cx="655689" cy="228600"/>
              <a:chOff x="573671" y="2706170"/>
              <a:chExt cx="655689" cy="228600"/>
            </a:xfrm>
          </p:grpSpPr>
          <p:sp>
            <p:nvSpPr>
              <p:cNvPr id="31" name="모서리가 둥근 직사각형 34">
                <a:extLst>
                  <a:ext uri="{FF2B5EF4-FFF2-40B4-BE49-F238E27FC236}">
                    <a16:creationId xmlns:a16="http://schemas.microsoft.com/office/drawing/2014/main" xmlns="" id="{D848658A-F456-404D-93E1-CD4D94E5F878}"/>
                  </a:ext>
                </a:extLst>
              </p:cNvPr>
              <p:cNvSpPr/>
              <p:nvPr/>
            </p:nvSpPr>
            <p:spPr>
              <a:xfrm>
                <a:off x="573671" y="2706170"/>
                <a:ext cx="655689"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sp>
            <p:nvSpPr>
              <p:cNvPr id="32" name="직사각형 31">
                <a:extLst>
                  <a:ext uri="{FF2B5EF4-FFF2-40B4-BE49-F238E27FC236}">
                    <a16:creationId xmlns:a16="http://schemas.microsoft.com/office/drawing/2014/main" xmlns="" id="{A695EBF4-9F5F-44E9-952B-50E015707F27}"/>
                  </a:ext>
                </a:extLst>
              </p:cNvPr>
              <p:cNvSpPr/>
              <p:nvPr/>
            </p:nvSpPr>
            <p:spPr>
              <a:xfrm>
                <a:off x="814611" y="2748173"/>
                <a:ext cx="384270"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smtClean="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33" name="그림 32">
                <a:extLst>
                  <a:ext uri="{FF2B5EF4-FFF2-40B4-BE49-F238E27FC236}">
                    <a16:creationId xmlns:a16="http://schemas.microsoft.com/office/drawing/2014/main" xmlns="" id="{0C92A834-6A60-4E87-9B32-3A487E7593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730" y="2739709"/>
                <a:ext cx="146322" cy="146322"/>
              </a:xfrm>
              <a:prstGeom prst="rect">
                <a:avLst/>
              </a:prstGeom>
            </p:spPr>
          </p:pic>
        </p:grpSp>
      </p:grpSp>
    </p:spTree>
    <p:extLst>
      <p:ext uri="{BB962C8B-B14F-4D97-AF65-F5344CB8AC3E}">
        <p14:creationId xmlns:p14="http://schemas.microsoft.com/office/powerpoint/2010/main" val="397209504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표 6">
            <a:extLst>
              <a:ext uri="{FF2B5EF4-FFF2-40B4-BE49-F238E27FC236}">
                <a16:creationId xmlns:a16="http://schemas.microsoft.com/office/drawing/2014/main" xmlns="" id="{ECAC11C1-0904-4035-AC08-BBF47D8E4670}"/>
              </a:ext>
            </a:extLst>
          </p:cNvPr>
          <p:cNvGraphicFramePr>
            <a:graphicFrameLocks noGrp="1"/>
          </p:cNvGraphicFramePr>
          <p:nvPr/>
        </p:nvGraphicFramePr>
        <p:xfrm>
          <a:off x="6165921" y="2405751"/>
          <a:ext cx="2508540" cy="3503583"/>
        </p:xfrm>
        <a:graphic>
          <a:graphicData uri="http://schemas.openxmlformats.org/drawingml/2006/table">
            <a:tbl>
              <a:tblPr firstRow="1" bandRow="1">
                <a:tableStyleId>{7DF18680-E054-41AD-8BC1-D1AEF772440D}</a:tableStyleId>
              </a:tblPr>
              <a:tblGrid>
                <a:gridCol w="1254270">
                  <a:extLst>
                    <a:ext uri="{9D8B030D-6E8A-4147-A177-3AD203B41FA5}">
                      <a16:colId xmlns:a16="http://schemas.microsoft.com/office/drawing/2014/main" xmlns="" val="4189171151"/>
                    </a:ext>
                  </a:extLst>
                </a:gridCol>
                <a:gridCol w="1254270">
                  <a:extLst>
                    <a:ext uri="{9D8B030D-6E8A-4147-A177-3AD203B41FA5}">
                      <a16:colId xmlns:a16="http://schemas.microsoft.com/office/drawing/2014/main" xmlns="" val="3182906937"/>
                    </a:ext>
                  </a:extLst>
                </a:gridCol>
              </a:tblGrid>
              <a:tr h="389287">
                <a:tc>
                  <a:txBody>
                    <a:bodyPr/>
                    <a:lstStyle/>
                    <a:p>
                      <a:pPr algn="ctr" latinLnBrk="1"/>
                      <a:r>
                        <a:rPr lang="en-US" altLang="ko-KR" sz="1300" dirty="0">
                          <a:solidFill>
                            <a:schemeClr val="tx1"/>
                          </a:solidFill>
                          <a:latin typeface="SamsungOne 400" panose="020B0503030303020204" pitchFamily="34" charset="0"/>
                          <a:ea typeface="SamsungOne 400" panose="020B0503030303020204" pitchFamily="34" charset="0"/>
                        </a:rPr>
                        <a:t>Hashkey</a:t>
                      </a:r>
                      <a:endParaRPr lang="ko-KR" altLang="en-US" sz="1300" dirty="0">
                        <a:solidFill>
                          <a:schemeClr val="tx1"/>
                        </a:solidFill>
                        <a:latin typeface="SamsungOne 400" panose="020B0503030303020204" pitchFamily="34" charset="0"/>
                        <a:ea typeface="SamsungOne 400" panose="02020600000000000000" pitchFamily="18" charset="-127"/>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300" dirty="0">
                          <a:solidFill>
                            <a:schemeClr val="tx1"/>
                          </a:solidFill>
                          <a:latin typeface="SamsungOne 400" panose="020B0503030303020204" pitchFamily="34" charset="0"/>
                          <a:ea typeface="SamsungOne 400" panose="020B0503030303020204" pitchFamily="34" charset="0"/>
                        </a:rPr>
                        <a:t>Value</a:t>
                      </a:r>
                      <a:endParaRPr lang="ko-KR" altLang="en-US" sz="1300" dirty="0">
                        <a:solidFill>
                          <a:schemeClr val="tx1"/>
                        </a:solidFill>
                        <a:latin typeface="SamsungOne 400" panose="020B0503030303020204" pitchFamily="34" charset="0"/>
                        <a:ea typeface="SamsungOne 400" panose="02020600000000000000" pitchFamily="18" charset="-127"/>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2084753861"/>
                  </a:ext>
                </a:extLst>
              </a:tr>
              <a:tr h="389287">
                <a:tc>
                  <a:txBody>
                    <a:bodyPr/>
                    <a:lstStyle/>
                    <a:p>
                      <a:pPr algn="ctr" latinLnBrk="1"/>
                      <a:r>
                        <a:rPr lang="en-US" altLang="ko-KR" sz="1300" dirty="0">
                          <a:latin typeface="SamsungOne 400" panose="020B0503030303020204" pitchFamily="34" charset="0"/>
                          <a:ea typeface="SamsungOne 400" panose="020B0503030303020204" pitchFamily="34" charset="0"/>
                        </a:rPr>
                        <a:t>0</a:t>
                      </a:r>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latinLnBrk="1"/>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125971889"/>
                  </a:ext>
                </a:extLst>
              </a:tr>
              <a:tr h="389287">
                <a:tc>
                  <a:txBody>
                    <a:bodyPr/>
                    <a:lstStyle/>
                    <a:p>
                      <a:pPr algn="ctr" latinLnBrk="1"/>
                      <a:r>
                        <a:rPr lang="en-US" altLang="ko-KR" sz="1300" dirty="0">
                          <a:latin typeface="SamsungOne 400" panose="020B0503030303020204" pitchFamily="34" charset="0"/>
                          <a:ea typeface="SamsungOne 400" panose="020B0503030303020204" pitchFamily="34" charset="0"/>
                        </a:rPr>
                        <a:t>1</a:t>
                      </a:r>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latinLnBrk="1"/>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929437750"/>
                  </a:ext>
                </a:extLst>
              </a:tr>
              <a:tr h="389287">
                <a:tc>
                  <a:txBody>
                    <a:bodyPr/>
                    <a:lstStyle/>
                    <a:p>
                      <a:pPr algn="ctr" latinLnBrk="1"/>
                      <a:r>
                        <a:rPr lang="en-US" altLang="ko-KR" sz="1300" dirty="0">
                          <a:latin typeface="SamsungOne 400" panose="020B0503030303020204" pitchFamily="34" charset="0"/>
                          <a:ea typeface="SamsungOne 400" panose="020B0503030303020204" pitchFamily="34" charset="0"/>
                        </a:rPr>
                        <a:t>2</a:t>
                      </a:r>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latinLnBrk="1"/>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2928096734"/>
                  </a:ext>
                </a:extLst>
              </a:tr>
              <a:tr h="389287">
                <a:tc>
                  <a:txBody>
                    <a:bodyPr/>
                    <a:lstStyle/>
                    <a:p>
                      <a:pPr algn="ctr" latinLnBrk="1"/>
                      <a:r>
                        <a:rPr lang="en-US" altLang="ko-KR" sz="1300" dirty="0">
                          <a:latin typeface="SamsungOne 400" panose="020B0503030303020204" pitchFamily="34" charset="0"/>
                          <a:ea typeface="SamsungOne 400" panose="020B0503030303020204" pitchFamily="34" charset="0"/>
                        </a:rPr>
                        <a:t>3</a:t>
                      </a:r>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dirty="0">
                          <a:solidFill>
                            <a:srgbClr val="002060"/>
                          </a:solidFill>
                          <a:latin typeface="SamsungOne 400" panose="020B0503030303020204" pitchFamily="34" charset="0"/>
                          <a:ea typeface="SamsungOne 400" panose="020B0503030303020204" pitchFamily="34" charset="0"/>
                        </a:rPr>
                        <a:t>(key, value)</a:t>
                      </a:r>
                      <a:endParaRPr lang="ko-KR" altLang="en-US" sz="1300" dirty="0">
                        <a:solidFill>
                          <a:srgbClr val="002060"/>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2178462303"/>
                  </a:ext>
                </a:extLst>
              </a:tr>
              <a:tr h="389287">
                <a:tc>
                  <a:txBody>
                    <a:bodyPr/>
                    <a:lstStyle/>
                    <a:p>
                      <a:pPr algn="ctr" latinLnBrk="1"/>
                      <a:r>
                        <a:rPr lang="en-US" altLang="ko-KR" sz="1300" dirty="0">
                          <a:latin typeface="SamsungOne 400" panose="020B0503030303020204" pitchFamily="34" charset="0"/>
                          <a:ea typeface="SamsungOne 400" panose="020B0503030303020204" pitchFamily="34" charset="0"/>
                        </a:rPr>
                        <a:t>4</a:t>
                      </a:r>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latinLnBrk="1"/>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2518470486"/>
                  </a:ext>
                </a:extLst>
              </a:tr>
              <a:tr h="389287">
                <a:tc>
                  <a:txBody>
                    <a:bodyPr/>
                    <a:lstStyle/>
                    <a:p>
                      <a:pPr algn="ctr" latinLnBrk="1"/>
                      <a:r>
                        <a:rPr lang="en-US" altLang="ko-KR" sz="1300" dirty="0">
                          <a:latin typeface="SamsungOne 400" panose="020B0503030303020204" pitchFamily="34" charset="0"/>
                          <a:ea typeface="SamsungOne 400" panose="020B0503030303020204" pitchFamily="34" charset="0"/>
                        </a:rPr>
                        <a:t>5</a:t>
                      </a:r>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latinLnBrk="1"/>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2573153408"/>
                  </a:ext>
                </a:extLst>
              </a:tr>
              <a:tr h="389287">
                <a:tc>
                  <a:txBody>
                    <a:bodyPr/>
                    <a:lstStyle/>
                    <a:p>
                      <a:pPr algn="ctr" latinLnBrk="1"/>
                      <a:r>
                        <a:rPr lang="en-US" altLang="ko-KR" sz="1300" dirty="0">
                          <a:latin typeface="SamsungOne 400" panose="020B0503030303020204" pitchFamily="34" charset="0"/>
                          <a:ea typeface="SamsungOne 400" panose="020B0503030303020204" pitchFamily="34" charset="0"/>
                        </a:rPr>
                        <a:t>6</a:t>
                      </a:r>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latinLnBrk="1"/>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632933029"/>
                  </a:ext>
                </a:extLst>
              </a:tr>
              <a:tr h="389287">
                <a:tc>
                  <a:txBody>
                    <a:bodyPr/>
                    <a:lstStyle/>
                    <a:p>
                      <a:pPr algn="ctr" latinLnBrk="1"/>
                      <a:r>
                        <a:rPr lang="en-US" altLang="ko-KR" sz="1300" dirty="0">
                          <a:latin typeface="SamsungOne 400" panose="020B0503030303020204" pitchFamily="34" charset="0"/>
                          <a:ea typeface="SamsungOne 400" panose="02020600000000000000" pitchFamily="18" charset="-127"/>
                        </a:rPr>
                        <a:t>7</a:t>
                      </a:r>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latinLnBrk="1"/>
                      <a:endParaRPr lang="ko-KR" altLang="en-US" sz="1300" dirty="0">
                        <a:latin typeface="SamsungOne 400" panose="020B0503030303020204" pitchFamily="34" charset="0"/>
                        <a:ea typeface="SamsungOne 400" panose="02020600000000000000" pitchFamily="18" charset="-127"/>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xmlns="" val="768692002"/>
                  </a:ext>
                </a:extLst>
              </a:tr>
            </a:tbl>
          </a:graphicData>
        </a:graphic>
      </p:graphicFrame>
      <p:sp>
        <p:nvSpPr>
          <p:cNvPr id="2" name="타원 1">
            <a:extLst>
              <a:ext uri="{FF2B5EF4-FFF2-40B4-BE49-F238E27FC236}">
                <a16:creationId xmlns:a16="http://schemas.microsoft.com/office/drawing/2014/main" xmlns="" id="{F2DAAC50-D50C-45B2-AAFE-A8F0FAC08342}"/>
              </a:ext>
            </a:extLst>
          </p:cNvPr>
          <p:cNvSpPr/>
          <p:nvPr/>
        </p:nvSpPr>
        <p:spPr>
          <a:xfrm>
            <a:off x="3730048" y="3826304"/>
            <a:ext cx="1054359" cy="1054359"/>
          </a:xfrm>
          <a:prstGeom prst="ellipse">
            <a:avLst/>
          </a:prstGeom>
          <a:solidFill>
            <a:schemeClr val="accent2">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Hash</a:t>
            </a:r>
          </a:p>
          <a:p>
            <a:pPr algn="ctr"/>
            <a:r>
              <a:rPr lang="en-US" altLang="ko-KR" sz="1300" dirty="0">
                <a:solidFill>
                  <a:srgbClr val="193EB0"/>
                </a:solidFill>
                <a:latin typeface="SamsungOne 400" panose="020B0503030303020204" pitchFamily="34" charset="0"/>
              </a:rPr>
              <a:t>Function</a:t>
            </a:r>
          </a:p>
        </p:txBody>
      </p:sp>
      <p:sp>
        <p:nvSpPr>
          <p:cNvPr id="25" name="직사각형 24">
            <a:extLst>
              <a:ext uri="{FF2B5EF4-FFF2-40B4-BE49-F238E27FC236}">
                <a16:creationId xmlns:a16="http://schemas.microsoft.com/office/drawing/2014/main" xmlns="" id="{2F01EF5A-F6EC-480C-8697-7CB38EB4DDA1}"/>
              </a:ext>
            </a:extLst>
          </p:cNvPr>
          <p:cNvSpPr/>
          <p:nvPr/>
        </p:nvSpPr>
        <p:spPr>
          <a:xfrm>
            <a:off x="799956" y="4133464"/>
            <a:ext cx="1283239" cy="475860"/>
          </a:xfrm>
          <a:prstGeom prst="rect">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(key, value)</a:t>
            </a:r>
            <a:endParaRPr lang="ko-KR" altLang="en-US" sz="1300" dirty="0">
              <a:solidFill>
                <a:srgbClr val="002060"/>
              </a:solidFill>
              <a:latin typeface="SamsungOne 400" panose="020B0503030303020204" pitchFamily="34" charset="0"/>
            </a:endParaRPr>
          </a:p>
        </p:txBody>
      </p:sp>
      <p:cxnSp>
        <p:nvCxnSpPr>
          <p:cNvPr id="16" name="직선 화살표 연결선 15">
            <a:extLst>
              <a:ext uri="{FF2B5EF4-FFF2-40B4-BE49-F238E27FC236}">
                <a16:creationId xmlns:a16="http://schemas.microsoft.com/office/drawing/2014/main" xmlns="" id="{611CCA1A-1A55-4DDB-B049-AECCC14047FA}"/>
              </a:ext>
            </a:extLst>
          </p:cNvPr>
          <p:cNvCxnSpPr>
            <a:cxnSpLocks/>
            <a:stCxn id="25" idx="3"/>
          </p:cNvCxnSpPr>
          <p:nvPr/>
        </p:nvCxnSpPr>
        <p:spPr>
          <a:xfrm flipV="1">
            <a:off x="2083195" y="4353485"/>
            <a:ext cx="1646853" cy="17909"/>
          </a:xfrm>
          <a:prstGeom prst="straightConnector1">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xmlns="" id="{EFE3603F-F234-4BC8-BA03-551FBDB086EE}"/>
              </a:ext>
            </a:extLst>
          </p:cNvPr>
          <p:cNvSpPr/>
          <p:nvPr/>
        </p:nvSpPr>
        <p:spPr>
          <a:xfrm>
            <a:off x="3328833" y="4900885"/>
            <a:ext cx="1854427" cy="292388"/>
          </a:xfrm>
          <a:prstGeom prst="rect">
            <a:avLst/>
          </a:prstGeom>
        </p:spPr>
        <p:txBody>
          <a:bodyPr wrap="square">
            <a:spAutoFit/>
          </a:bodyPr>
          <a:lstStyle/>
          <a:p>
            <a:pPr algn="ctr"/>
            <a:r>
              <a:rPr lang="en-US" altLang="ko-KR" sz="1300" dirty="0">
                <a:solidFill>
                  <a:srgbClr val="193EB0"/>
                </a:solidFill>
                <a:latin typeface="SamsungOne 400" panose="020B0503030303020204" pitchFamily="34" charset="0"/>
              </a:rPr>
              <a:t>hashkey = </a:t>
            </a:r>
            <a:r>
              <a:rPr lang="en-US" altLang="ko-KR" sz="1300" dirty="0">
                <a:solidFill>
                  <a:srgbClr val="FF0000"/>
                </a:solidFill>
                <a:latin typeface="SamsungOne 400" panose="020B0503030303020204" pitchFamily="34" charset="0"/>
              </a:rPr>
              <a:t>hash</a:t>
            </a:r>
            <a:r>
              <a:rPr lang="en-US" altLang="ko-KR" sz="1300" dirty="0">
                <a:solidFill>
                  <a:srgbClr val="193EB0"/>
                </a:solidFill>
                <a:latin typeface="SamsungOne 400" panose="020B0503030303020204" pitchFamily="34" charset="0"/>
              </a:rPr>
              <a:t>(key)</a:t>
            </a:r>
          </a:p>
        </p:txBody>
      </p:sp>
      <p:cxnSp>
        <p:nvCxnSpPr>
          <p:cNvPr id="29" name="직선 화살표 연결선 28">
            <a:extLst>
              <a:ext uri="{FF2B5EF4-FFF2-40B4-BE49-F238E27FC236}">
                <a16:creationId xmlns:a16="http://schemas.microsoft.com/office/drawing/2014/main" xmlns="" id="{98122860-3E62-43FE-B416-40712E120210}"/>
              </a:ext>
            </a:extLst>
          </p:cNvPr>
          <p:cNvCxnSpPr>
            <a:cxnSpLocks/>
          </p:cNvCxnSpPr>
          <p:nvPr/>
        </p:nvCxnSpPr>
        <p:spPr>
          <a:xfrm flipV="1">
            <a:off x="4784407" y="3026472"/>
            <a:ext cx="1045030" cy="1327014"/>
          </a:xfrm>
          <a:prstGeom prst="straightConnector1">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33" name="왼쪽 중괄호 32">
            <a:extLst>
              <a:ext uri="{FF2B5EF4-FFF2-40B4-BE49-F238E27FC236}">
                <a16:creationId xmlns:a16="http://schemas.microsoft.com/office/drawing/2014/main" xmlns="" id="{6DE09E0F-7AE4-488F-AAAA-DC6E25A7E1D3}"/>
              </a:ext>
            </a:extLst>
          </p:cNvPr>
          <p:cNvSpPr/>
          <p:nvPr/>
        </p:nvSpPr>
        <p:spPr>
          <a:xfrm>
            <a:off x="5829437" y="2808518"/>
            <a:ext cx="270588" cy="3100816"/>
          </a:xfrm>
          <a:prstGeom prst="leftBrace">
            <a:avLst>
              <a:gd name="adj1" fmla="val 323701"/>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40" name="직선 화살표 연결선 39">
            <a:extLst>
              <a:ext uri="{FF2B5EF4-FFF2-40B4-BE49-F238E27FC236}">
                <a16:creationId xmlns:a16="http://schemas.microsoft.com/office/drawing/2014/main" xmlns="" id="{D38784FA-6D8F-416F-8339-1F8401EB4175}"/>
              </a:ext>
            </a:extLst>
          </p:cNvPr>
          <p:cNvCxnSpPr>
            <a:cxnSpLocks/>
            <a:stCxn id="2" idx="6"/>
          </p:cNvCxnSpPr>
          <p:nvPr/>
        </p:nvCxnSpPr>
        <p:spPr>
          <a:xfrm>
            <a:off x="4784407" y="4353484"/>
            <a:ext cx="1045030" cy="1369280"/>
          </a:xfrm>
          <a:prstGeom prst="straightConnector1">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xmlns="" id="{DE0F457E-FCA5-497F-A036-FA92D1CC7ADD}"/>
              </a:ext>
            </a:extLst>
          </p:cNvPr>
          <p:cNvCxnSpPr>
            <a:cxnSpLocks/>
            <a:stCxn id="2" idx="6"/>
          </p:cNvCxnSpPr>
          <p:nvPr/>
        </p:nvCxnSpPr>
        <p:spPr>
          <a:xfrm flipV="1">
            <a:off x="4784407" y="4353483"/>
            <a:ext cx="891366" cy="1"/>
          </a:xfrm>
          <a:prstGeom prst="straightConnector1">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xmlns="" id="{E5A0D81D-5CE6-4057-B603-2F3A198E0445}"/>
              </a:ext>
            </a:extLst>
          </p:cNvPr>
          <p:cNvCxnSpPr>
            <a:cxnSpLocks/>
            <a:stCxn id="2" idx="6"/>
          </p:cNvCxnSpPr>
          <p:nvPr/>
        </p:nvCxnSpPr>
        <p:spPr>
          <a:xfrm>
            <a:off x="4784407" y="4353484"/>
            <a:ext cx="929029" cy="608441"/>
          </a:xfrm>
          <a:prstGeom prst="straightConnector1">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xmlns="" id="{4485B34F-3BAB-479C-95F8-0AEF2204F51B}"/>
              </a:ext>
            </a:extLst>
          </p:cNvPr>
          <p:cNvCxnSpPr>
            <a:cxnSpLocks/>
            <a:stCxn id="2" idx="6"/>
          </p:cNvCxnSpPr>
          <p:nvPr/>
        </p:nvCxnSpPr>
        <p:spPr>
          <a:xfrm flipV="1">
            <a:off x="4784407" y="3775563"/>
            <a:ext cx="929029" cy="577921"/>
          </a:xfrm>
          <a:prstGeom prst="straightConnector1">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xmlns="" id="{D5F459E3-A3F4-4EEE-8FA7-24B8631EE9A4}"/>
              </a:ext>
            </a:extLst>
          </p:cNvPr>
          <p:cNvSpPr/>
          <p:nvPr/>
        </p:nvSpPr>
        <p:spPr>
          <a:xfrm>
            <a:off x="1979408" y="4076952"/>
            <a:ext cx="1854427" cy="292388"/>
          </a:xfrm>
          <a:prstGeom prst="rect">
            <a:avLst/>
          </a:prstGeom>
        </p:spPr>
        <p:txBody>
          <a:bodyPr wrap="square">
            <a:spAutoFit/>
          </a:bodyPr>
          <a:lstStyle/>
          <a:p>
            <a:pPr algn="ctr"/>
            <a:r>
              <a:rPr lang="en-US" altLang="ko-KR" sz="1300" dirty="0">
                <a:solidFill>
                  <a:srgbClr val="FF0000"/>
                </a:solidFill>
                <a:latin typeface="SamsungOne 400" panose="020B0503030303020204" pitchFamily="34" charset="0"/>
              </a:rPr>
              <a:t>put</a:t>
            </a:r>
            <a:r>
              <a:rPr lang="en-US" altLang="ko-KR" sz="1300" dirty="0">
                <a:solidFill>
                  <a:srgbClr val="193EB0"/>
                </a:solidFill>
                <a:latin typeface="SamsungOne 400" panose="020B0503030303020204" pitchFamily="34" charset="0"/>
              </a:rPr>
              <a:t>(key, value)</a:t>
            </a:r>
          </a:p>
        </p:txBody>
      </p:sp>
      <p:sp>
        <p:nvSpPr>
          <p:cNvPr id="54" name="직사각형 53">
            <a:extLst>
              <a:ext uri="{FF2B5EF4-FFF2-40B4-BE49-F238E27FC236}">
                <a16:creationId xmlns:a16="http://schemas.microsoft.com/office/drawing/2014/main" xmlns="" id="{2FD91CCC-B401-4C40-9F05-DFFAE598F535}"/>
              </a:ext>
            </a:extLst>
          </p:cNvPr>
          <p:cNvSpPr/>
          <p:nvPr/>
        </p:nvSpPr>
        <p:spPr>
          <a:xfrm>
            <a:off x="1984396" y="4372629"/>
            <a:ext cx="1854427" cy="292388"/>
          </a:xfrm>
          <a:prstGeom prst="rect">
            <a:avLst/>
          </a:prstGeom>
        </p:spPr>
        <p:txBody>
          <a:bodyPr wrap="square">
            <a:spAutoFit/>
          </a:bodyPr>
          <a:lstStyle/>
          <a:p>
            <a:pPr algn="ctr"/>
            <a:r>
              <a:rPr lang="en-US" altLang="ko-KR" sz="1300" dirty="0">
                <a:solidFill>
                  <a:srgbClr val="FF0000"/>
                </a:solidFill>
                <a:latin typeface="SamsungOne 400" panose="020B0503030303020204" pitchFamily="34" charset="0"/>
              </a:rPr>
              <a:t>get</a:t>
            </a:r>
            <a:r>
              <a:rPr lang="en-US" altLang="ko-KR" sz="1300" dirty="0">
                <a:solidFill>
                  <a:srgbClr val="193EB0"/>
                </a:solidFill>
                <a:latin typeface="SamsungOne 400" panose="020B0503030303020204" pitchFamily="34" charset="0"/>
              </a:rPr>
              <a:t>(key)</a:t>
            </a:r>
          </a:p>
        </p:txBody>
      </p:sp>
      <p:sp>
        <p:nvSpPr>
          <p:cNvPr id="55" name="직사각형 54">
            <a:extLst>
              <a:ext uri="{FF2B5EF4-FFF2-40B4-BE49-F238E27FC236}">
                <a16:creationId xmlns:a16="http://schemas.microsoft.com/office/drawing/2014/main" xmlns="" id="{620FDB5D-1F4E-476E-A771-9A1296988EA0}"/>
              </a:ext>
            </a:extLst>
          </p:cNvPr>
          <p:cNvSpPr/>
          <p:nvPr/>
        </p:nvSpPr>
        <p:spPr>
          <a:xfrm>
            <a:off x="6165921" y="5909334"/>
            <a:ext cx="2508540" cy="307777"/>
          </a:xfrm>
          <a:prstGeom prst="rect">
            <a:avLst/>
          </a:prstGeom>
        </p:spPr>
        <p:txBody>
          <a:bodyPr wrap="square">
            <a:spAutoFit/>
          </a:bodyPr>
          <a:lstStyle/>
          <a:p>
            <a:pPr algn="ctr"/>
            <a:r>
              <a:rPr lang="en-US" altLang="ko-KR" sz="1400" b="1" dirty="0">
                <a:solidFill>
                  <a:srgbClr val="193EB0"/>
                </a:solidFill>
                <a:latin typeface="SamsungOne 400" panose="020B0503030303020204" pitchFamily="34" charset="0"/>
              </a:rPr>
              <a:t>Hash Table</a:t>
            </a:r>
          </a:p>
        </p:txBody>
      </p:sp>
      <p:sp>
        <p:nvSpPr>
          <p:cNvPr id="32" name="직사각형 3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4" name="직사각형 3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35" name="직사각형 34">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following shows structure of hash table.</a:t>
            </a:r>
          </a:p>
        </p:txBody>
      </p:sp>
      <p:grpSp>
        <p:nvGrpSpPr>
          <p:cNvPr id="21" name="그룹 20"/>
          <p:cNvGrpSpPr/>
          <p:nvPr/>
        </p:nvGrpSpPr>
        <p:grpSpPr>
          <a:xfrm>
            <a:off x="361950" y="1322141"/>
            <a:ext cx="9106050" cy="743069"/>
            <a:chOff x="361950" y="1220103"/>
            <a:chExt cx="9106050" cy="743069"/>
          </a:xfrm>
        </p:grpSpPr>
        <p:sp>
          <p:nvSpPr>
            <p:cNvPr id="22" name="직사각형 21">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Hash Table</a:t>
              </a:r>
            </a:p>
          </p:txBody>
        </p:sp>
        <p:sp>
          <p:nvSpPr>
            <p:cNvPr id="23" name="TextBox 22">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Definition of hash table</a:t>
              </a:r>
            </a:p>
          </p:txBody>
        </p:sp>
      </p:grpSp>
    </p:spTree>
    <p:extLst>
      <p:ext uri="{BB962C8B-B14F-4D97-AF65-F5344CB8AC3E}">
        <p14:creationId xmlns:p14="http://schemas.microsoft.com/office/powerpoint/2010/main" val="237975717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2110442" y="2957197"/>
            <a:ext cx="5710130" cy="2938684"/>
            <a:chOff x="2461798" y="2957197"/>
            <a:chExt cx="5710130" cy="2938684"/>
          </a:xfrm>
        </p:grpSpPr>
        <p:sp>
          <p:nvSpPr>
            <p:cNvPr id="4" name="직사각형 3">
              <a:extLst>
                <a:ext uri="{FF2B5EF4-FFF2-40B4-BE49-F238E27FC236}">
                  <a16:creationId xmlns:a16="http://schemas.microsoft.com/office/drawing/2014/main" xmlns="" id="{901E5450-294C-4835-9002-75C22F74B1C6}"/>
                </a:ext>
              </a:extLst>
            </p:cNvPr>
            <p:cNvSpPr/>
            <p:nvPr/>
          </p:nvSpPr>
          <p:spPr>
            <a:xfrm>
              <a:off x="2461798" y="3364710"/>
              <a:ext cx="2411823" cy="1785104"/>
            </a:xfrm>
            <a:prstGeom prst="rect">
              <a:avLst/>
            </a:prstGeom>
          </p:spPr>
          <p:txBody>
            <a:bodyPr wrap="square">
              <a:spAutoFit/>
            </a:bodyPr>
            <a:lstStyle/>
            <a:p>
              <a:pPr>
                <a:spcAft>
                  <a:spcPts val="1200"/>
                </a:spcAft>
              </a:pPr>
              <a:r>
                <a:rPr lang="en-US" altLang="ko-KR" sz="1400" b="1" dirty="0">
                  <a:latin typeface="SamsungOne 400" panose="020B0503030303020204" pitchFamily="34" charset="0"/>
                  <a:ea typeface="SamsungOne 400" panose="020B0503030303020204" pitchFamily="34" charset="0"/>
                </a:rPr>
                <a:t>The Little Prince </a:t>
              </a:r>
            </a:p>
            <a:p>
              <a:pPr>
                <a:spcAft>
                  <a:spcPts val="1200"/>
                </a:spcAft>
              </a:pPr>
              <a:r>
                <a:rPr lang="en-US" altLang="ko-KR" sz="1400" b="1" dirty="0">
                  <a:latin typeface="SamsungOne 400" panose="020B0503030303020204" pitchFamily="34" charset="0"/>
                  <a:ea typeface="SamsungOne 400" panose="020B0503030303020204" pitchFamily="34" charset="0"/>
                </a:rPr>
                <a:t>The Old Man and the Sea</a:t>
              </a:r>
            </a:p>
            <a:p>
              <a:pPr>
                <a:spcAft>
                  <a:spcPts val="1200"/>
                </a:spcAft>
              </a:pPr>
              <a:r>
                <a:rPr lang="en-US" altLang="ko-KR" sz="1400" b="1" dirty="0">
                  <a:latin typeface="SamsungOne 400" panose="020B0503030303020204" pitchFamily="34" charset="0"/>
                  <a:ea typeface="SamsungOne 400" panose="020B0503030303020204" pitchFamily="34" charset="0"/>
                </a:rPr>
                <a:t>The Little Mermaid</a:t>
              </a:r>
            </a:p>
            <a:p>
              <a:pPr>
                <a:spcAft>
                  <a:spcPts val="1200"/>
                </a:spcAft>
              </a:pPr>
              <a:r>
                <a:rPr lang="en-US" altLang="ko-KR" sz="1400" b="1" dirty="0">
                  <a:latin typeface="SamsungOne 400" panose="020B0503030303020204" pitchFamily="34" charset="0"/>
                  <a:ea typeface="SamsungOne 400" panose="020B0503030303020204" pitchFamily="34" charset="0"/>
                </a:rPr>
                <a:t>Beauty and the Beast</a:t>
              </a:r>
            </a:p>
            <a:p>
              <a:pPr>
                <a:spcAft>
                  <a:spcPts val="1200"/>
                </a:spcAft>
              </a:pPr>
              <a:r>
                <a:rPr lang="en-US" altLang="ko-KR" sz="1400" b="1" dirty="0">
                  <a:latin typeface="SamsungOne 400" panose="020B0503030303020204" pitchFamily="34" charset="0"/>
                  <a:ea typeface="SamsungOne 400" panose="020B0503030303020204" pitchFamily="34" charset="0"/>
                </a:rPr>
                <a:t>The Last Leaf</a:t>
              </a:r>
              <a:endParaRPr lang="ko-KR" altLang="en-US" sz="1400" b="1" dirty="0">
                <a:latin typeface="SamsungOne 400" panose="020B0503030303020204" pitchFamily="34" charset="0"/>
              </a:endParaRPr>
            </a:p>
          </p:txBody>
        </p:sp>
        <p:grpSp>
          <p:nvGrpSpPr>
            <p:cNvPr id="3" name="그룹 2"/>
            <p:cNvGrpSpPr/>
            <p:nvPr/>
          </p:nvGrpSpPr>
          <p:grpSpPr>
            <a:xfrm>
              <a:off x="4952866" y="2957197"/>
              <a:ext cx="3219062" cy="2401077"/>
              <a:chOff x="4952866" y="2957197"/>
              <a:chExt cx="3219062" cy="2401077"/>
            </a:xfrm>
          </p:grpSpPr>
          <p:sp>
            <p:nvSpPr>
              <p:cNvPr id="5" name="직사각형 4">
                <a:extLst>
                  <a:ext uri="{FF2B5EF4-FFF2-40B4-BE49-F238E27FC236}">
                    <a16:creationId xmlns:a16="http://schemas.microsoft.com/office/drawing/2014/main" xmlns="" id="{C5B55136-C77E-43CD-B696-FE5E77511F03}"/>
                  </a:ext>
                </a:extLst>
              </p:cNvPr>
              <p:cNvSpPr/>
              <p:nvPr/>
            </p:nvSpPr>
            <p:spPr>
              <a:xfrm>
                <a:off x="4952866" y="2957197"/>
                <a:ext cx="662474" cy="1101012"/>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b="1" dirty="0">
                    <a:solidFill>
                      <a:srgbClr val="193EB0"/>
                    </a:solidFill>
                    <a:latin typeface="SamsungOne 400" panose="020B0503030303020204" pitchFamily="34" charset="0"/>
                  </a:rPr>
                  <a:t>①</a:t>
                </a:r>
              </a:p>
            </p:txBody>
          </p:sp>
          <p:sp>
            <p:nvSpPr>
              <p:cNvPr id="34" name="직사각형 33">
                <a:extLst>
                  <a:ext uri="{FF2B5EF4-FFF2-40B4-BE49-F238E27FC236}">
                    <a16:creationId xmlns:a16="http://schemas.microsoft.com/office/drawing/2014/main" xmlns="" id="{C93E08CE-8169-4777-A64A-0A0DEC0FBB69}"/>
                  </a:ext>
                </a:extLst>
              </p:cNvPr>
              <p:cNvSpPr/>
              <p:nvPr/>
            </p:nvSpPr>
            <p:spPr>
              <a:xfrm>
                <a:off x="5805062" y="2957197"/>
                <a:ext cx="662474" cy="1101012"/>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b="1" dirty="0">
                    <a:solidFill>
                      <a:srgbClr val="193EB0"/>
                    </a:solidFill>
                    <a:latin typeface="SamsungOne 400" panose="020B0503030303020204" pitchFamily="34" charset="0"/>
                  </a:rPr>
                  <a:t>②</a:t>
                </a:r>
              </a:p>
            </p:txBody>
          </p:sp>
          <p:sp>
            <p:nvSpPr>
              <p:cNvPr id="35" name="직사각형 34">
                <a:extLst>
                  <a:ext uri="{FF2B5EF4-FFF2-40B4-BE49-F238E27FC236}">
                    <a16:creationId xmlns:a16="http://schemas.microsoft.com/office/drawing/2014/main" xmlns="" id="{196F2712-1C28-446C-91BA-F15B5E0E98A7}"/>
                  </a:ext>
                </a:extLst>
              </p:cNvPr>
              <p:cNvSpPr/>
              <p:nvPr/>
            </p:nvSpPr>
            <p:spPr>
              <a:xfrm>
                <a:off x="6657258" y="2957197"/>
                <a:ext cx="662474" cy="1101012"/>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b="1" dirty="0">
                    <a:solidFill>
                      <a:srgbClr val="193EB0"/>
                    </a:solidFill>
                    <a:latin typeface="SamsungOne 400" panose="020B0503030303020204" pitchFamily="34" charset="0"/>
                  </a:rPr>
                  <a:t>③</a:t>
                </a:r>
              </a:p>
            </p:txBody>
          </p:sp>
          <p:sp>
            <p:nvSpPr>
              <p:cNvPr id="36" name="직사각형 35">
                <a:extLst>
                  <a:ext uri="{FF2B5EF4-FFF2-40B4-BE49-F238E27FC236}">
                    <a16:creationId xmlns:a16="http://schemas.microsoft.com/office/drawing/2014/main" xmlns="" id="{91D778E5-4F12-4595-AB8E-F338B624F20B}"/>
                  </a:ext>
                </a:extLst>
              </p:cNvPr>
              <p:cNvSpPr/>
              <p:nvPr/>
            </p:nvSpPr>
            <p:spPr>
              <a:xfrm>
                <a:off x="7509454" y="2957197"/>
                <a:ext cx="662474" cy="1101012"/>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b="1" dirty="0">
                    <a:solidFill>
                      <a:srgbClr val="193EB0"/>
                    </a:solidFill>
                    <a:latin typeface="SamsungOne 400" panose="020B0503030303020204" pitchFamily="34" charset="0"/>
                  </a:rPr>
                  <a:t>④</a:t>
                </a:r>
              </a:p>
            </p:txBody>
          </p:sp>
          <p:sp>
            <p:nvSpPr>
              <p:cNvPr id="37" name="직사각형 36">
                <a:extLst>
                  <a:ext uri="{FF2B5EF4-FFF2-40B4-BE49-F238E27FC236}">
                    <a16:creationId xmlns:a16="http://schemas.microsoft.com/office/drawing/2014/main" xmlns="" id="{A3695410-BB35-4C79-B365-1DB7A7D69B60}"/>
                  </a:ext>
                </a:extLst>
              </p:cNvPr>
              <p:cNvSpPr/>
              <p:nvPr/>
            </p:nvSpPr>
            <p:spPr>
              <a:xfrm>
                <a:off x="4952866" y="4257262"/>
                <a:ext cx="662474" cy="1101012"/>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b="1" dirty="0">
                    <a:solidFill>
                      <a:srgbClr val="193EB0"/>
                    </a:solidFill>
                    <a:latin typeface="SamsungOne 400" panose="020B0503030303020204" pitchFamily="34" charset="0"/>
                  </a:rPr>
                  <a:t>⑤</a:t>
                </a:r>
              </a:p>
            </p:txBody>
          </p:sp>
          <p:sp>
            <p:nvSpPr>
              <p:cNvPr id="38" name="직사각형 37">
                <a:extLst>
                  <a:ext uri="{FF2B5EF4-FFF2-40B4-BE49-F238E27FC236}">
                    <a16:creationId xmlns:a16="http://schemas.microsoft.com/office/drawing/2014/main" xmlns="" id="{1EDD5DCE-11D3-4AEA-8859-F1EBD8B26577}"/>
                  </a:ext>
                </a:extLst>
              </p:cNvPr>
              <p:cNvSpPr/>
              <p:nvPr/>
            </p:nvSpPr>
            <p:spPr>
              <a:xfrm>
                <a:off x="5805062" y="4257262"/>
                <a:ext cx="662474" cy="1101012"/>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b="1" dirty="0">
                    <a:solidFill>
                      <a:srgbClr val="193EB0"/>
                    </a:solidFill>
                    <a:latin typeface="SamsungOne 400" panose="020B0503030303020204" pitchFamily="34" charset="0"/>
                  </a:rPr>
                  <a:t>⑥</a:t>
                </a:r>
              </a:p>
            </p:txBody>
          </p:sp>
          <p:sp>
            <p:nvSpPr>
              <p:cNvPr id="39" name="직사각형 38">
                <a:extLst>
                  <a:ext uri="{FF2B5EF4-FFF2-40B4-BE49-F238E27FC236}">
                    <a16:creationId xmlns:a16="http://schemas.microsoft.com/office/drawing/2014/main" xmlns="" id="{028216F5-5FF8-4F30-A99C-6E51AEF1F6F5}"/>
                  </a:ext>
                </a:extLst>
              </p:cNvPr>
              <p:cNvSpPr/>
              <p:nvPr/>
            </p:nvSpPr>
            <p:spPr>
              <a:xfrm>
                <a:off x="6657258" y="4257262"/>
                <a:ext cx="662474" cy="1101012"/>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b="1" dirty="0">
                    <a:solidFill>
                      <a:srgbClr val="193EB0"/>
                    </a:solidFill>
                    <a:latin typeface="SamsungOne 400" panose="020B0503030303020204" pitchFamily="34" charset="0"/>
                  </a:rPr>
                  <a:t>⑦</a:t>
                </a:r>
              </a:p>
            </p:txBody>
          </p:sp>
          <p:sp>
            <p:nvSpPr>
              <p:cNvPr id="41" name="직사각형 40">
                <a:extLst>
                  <a:ext uri="{FF2B5EF4-FFF2-40B4-BE49-F238E27FC236}">
                    <a16:creationId xmlns:a16="http://schemas.microsoft.com/office/drawing/2014/main" xmlns="" id="{398639E0-DCBE-4CB3-9B67-6295022E3452}"/>
                  </a:ext>
                </a:extLst>
              </p:cNvPr>
              <p:cNvSpPr/>
              <p:nvPr/>
            </p:nvSpPr>
            <p:spPr>
              <a:xfrm>
                <a:off x="7509454" y="4257262"/>
                <a:ext cx="662474" cy="1101012"/>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b="1" dirty="0">
                    <a:solidFill>
                      <a:srgbClr val="193EB0"/>
                    </a:solidFill>
                    <a:latin typeface="SamsungOne 400" panose="020B0503030303020204" pitchFamily="34" charset="0"/>
                  </a:rPr>
                  <a:t>⑧</a:t>
                </a:r>
              </a:p>
            </p:txBody>
          </p:sp>
        </p:grpSp>
        <p:sp>
          <p:nvSpPr>
            <p:cNvPr id="42" name="직사각형 41">
              <a:extLst>
                <a:ext uri="{FF2B5EF4-FFF2-40B4-BE49-F238E27FC236}">
                  <a16:creationId xmlns:a16="http://schemas.microsoft.com/office/drawing/2014/main" xmlns="" id="{3F67D0CD-4121-4AE4-AADE-A2FBE2E420CF}"/>
                </a:ext>
              </a:extLst>
            </p:cNvPr>
            <p:cNvSpPr/>
            <p:nvPr/>
          </p:nvSpPr>
          <p:spPr>
            <a:xfrm>
              <a:off x="4952866" y="5557327"/>
              <a:ext cx="3219062" cy="338554"/>
            </a:xfrm>
            <a:prstGeom prst="rect">
              <a:avLst/>
            </a:prstGeom>
          </p:spPr>
          <p:txBody>
            <a:bodyPr wrap="square">
              <a:spAutoFit/>
            </a:bodyPr>
            <a:lstStyle/>
            <a:p>
              <a:pPr algn="ctr"/>
              <a:r>
                <a:rPr lang="en-US" altLang="ko-KR" sz="1600" dirty="0">
                  <a:solidFill>
                    <a:srgbClr val="193EB0"/>
                  </a:solidFill>
                  <a:latin typeface="SamsungOne 400" panose="020B0503030303020204" pitchFamily="34" charset="0"/>
                  <a:ea typeface="SamsungOne 400" panose="020B0503030303020204" pitchFamily="34" charset="0"/>
                </a:rPr>
                <a:t>Bookshelf with 8 slots</a:t>
              </a:r>
            </a:p>
          </p:txBody>
        </p:sp>
      </p:grpSp>
      <p:sp>
        <p:nvSpPr>
          <p:cNvPr id="28" name="직사각형 2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9" name="직사각형 2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30" name="직사각형 29">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For example, imagine that you put 5 different books in the bookshelf. </a:t>
            </a:r>
          </a:p>
        </p:txBody>
      </p:sp>
      <p:grpSp>
        <p:nvGrpSpPr>
          <p:cNvPr id="17" name="그룹 16"/>
          <p:cNvGrpSpPr/>
          <p:nvPr/>
        </p:nvGrpSpPr>
        <p:grpSpPr>
          <a:xfrm>
            <a:off x="361950" y="1322141"/>
            <a:ext cx="9106050" cy="743069"/>
            <a:chOff x="361950" y="1220103"/>
            <a:chExt cx="9106050" cy="743069"/>
          </a:xfrm>
        </p:grpSpPr>
        <p:sp>
          <p:nvSpPr>
            <p:cNvPr id="18" name="직사각형 17">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Hash Table</a:t>
              </a:r>
            </a:p>
          </p:txBody>
        </p:sp>
        <p:sp>
          <p:nvSpPr>
            <p:cNvPr id="19" name="TextBox 18">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An example of the hash table</a:t>
              </a:r>
            </a:p>
          </p:txBody>
        </p:sp>
      </p:grpSp>
    </p:spTree>
    <p:extLst>
      <p:ext uri="{BB962C8B-B14F-4D97-AF65-F5344CB8AC3E}">
        <p14:creationId xmlns:p14="http://schemas.microsoft.com/office/powerpoint/2010/main" val="85129869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그림 73">
            <a:extLst>
              <a:ext uri="{FF2B5EF4-FFF2-40B4-BE49-F238E27FC236}">
                <a16:creationId xmlns:a16="http://schemas.microsoft.com/office/drawing/2014/main" xmlns="" id="{17F7DDEF-8A44-4897-9D88-B4F1DE1B048D}"/>
              </a:ext>
            </a:extLst>
          </p:cNvPr>
          <p:cNvPicPr>
            <a:picLocks noChangeAspect="1"/>
          </p:cNvPicPr>
          <p:nvPr/>
        </p:nvPicPr>
        <p:blipFill>
          <a:blip r:embed="rId2"/>
          <a:stretch>
            <a:fillRect/>
          </a:stretch>
        </p:blipFill>
        <p:spPr>
          <a:xfrm>
            <a:off x="504840" y="4547027"/>
            <a:ext cx="8748000" cy="677264"/>
          </a:xfrm>
          <a:prstGeom prst="rect">
            <a:avLst/>
          </a:prstGeom>
        </p:spPr>
      </p:pic>
      <p:sp>
        <p:nvSpPr>
          <p:cNvPr id="77" name="직사각형 7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78" name="직사각형 7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79" name="직사각형 78">
            <a:extLst>
              <a:ext uri="{FF2B5EF4-FFF2-40B4-BE49-F238E27FC236}">
                <a16:creationId xmlns:a16="http://schemas.microsoft.com/office/drawing/2014/main" xmlns="" id="{90EFA62F-9637-4E5A-AAB1-9E61461D75DD}"/>
              </a:ext>
            </a:extLst>
          </p:cNvPr>
          <p:cNvSpPr/>
          <p:nvPr/>
        </p:nvSpPr>
        <p:spPr>
          <a:xfrm>
            <a:off x="580388" y="2118234"/>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Assign random key values to each book.</a:t>
            </a:r>
          </a:p>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Here, use the sum of ASCII Codes of the book title as the key value of the book.</a:t>
            </a:r>
          </a:p>
        </p:txBody>
      </p:sp>
      <p:grpSp>
        <p:nvGrpSpPr>
          <p:cNvPr id="2" name="그룹 1"/>
          <p:cNvGrpSpPr/>
          <p:nvPr/>
        </p:nvGrpSpPr>
        <p:grpSpPr>
          <a:xfrm>
            <a:off x="307177" y="2776148"/>
            <a:ext cx="9016875" cy="1659835"/>
            <a:chOff x="307177" y="2776148"/>
            <a:chExt cx="9016875" cy="1659835"/>
          </a:xfrm>
        </p:grpSpPr>
        <p:grpSp>
          <p:nvGrpSpPr>
            <p:cNvPr id="36" name="그룹 35">
              <a:extLst>
                <a:ext uri="{FF2B5EF4-FFF2-40B4-BE49-F238E27FC236}">
                  <a16:creationId xmlns:a16="http://schemas.microsoft.com/office/drawing/2014/main" xmlns="" id="{9D210829-53DA-4703-88C1-875DE2D5DF4D}"/>
                </a:ext>
              </a:extLst>
            </p:cNvPr>
            <p:cNvGrpSpPr/>
            <p:nvPr/>
          </p:nvGrpSpPr>
          <p:grpSpPr>
            <a:xfrm>
              <a:off x="2039363" y="3215396"/>
              <a:ext cx="5940058" cy="369332"/>
              <a:chOff x="2817080" y="3059668"/>
              <a:chExt cx="4068766" cy="369332"/>
            </a:xfrm>
          </p:grpSpPr>
          <p:sp>
            <p:nvSpPr>
              <p:cNvPr id="14" name="직사각형 13">
                <a:extLst>
                  <a:ext uri="{FF2B5EF4-FFF2-40B4-BE49-F238E27FC236}">
                    <a16:creationId xmlns:a16="http://schemas.microsoft.com/office/drawing/2014/main" xmlns="" id="{E22353E1-8B9D-4674-8E8D-6C870AA05E10}"/>
                  </a:ext>
                </a:extLst>
              </p:cNvPr>
              <p:cNvSpPr/>
              <p:nvPr/>
            </p:nvSpPr>
            <p:spPr>
              <a:xfrm>
                <a:off x="2817080" y="3059668"/>
                <a:ext cx="312982" cy="369332"/>
              </a:xfrm>
              <a:prstGeom prst="rect">
                <a:avLst/>
              </a:prstGeom>
            </p:spPr>
            <p:txBody>
              <a:bodyPr wrap="square">
                <a:spAutoFit/>
              </a:bodyPr>
              <a:lstStyle/>
              <a:p>
                <a:pPr algn="ctr">
                  <a:spcAft>
                    <a:spcPts val="1200"/>
                  </a:spcAft>
                </a:pPr>
                <a:r>
                  <a:rPr lang="en-US" altLang="ko-KR" b="1" dirty="0">
                    <a:latin typeface="SamsungOne 400" panose="020B0503030303020204" pitchFamily="34" charset="0"/>
                    <a:ea typeface="SamsungOne 400" panose="020B0503030303020204" pitchFamily="34" charset="0"/>
                  </a:rPr>
                  <a:t>T</a:t>
                </a:r>
              </a:p>
            </p:txBody>
          </p:sp>
          <p:sp>
            <p:nvSpPr>
              <p:cNvPr id="16" name="직사각형 15">
                <a:extLst>
                  <a:ext uri="{FF2B5EF4-FFF2-40B4-BE49-F238E27FC236}">
                    <a16:creationId xmlns:a16="http://schemas.microsoft.com/office/drawing/2014/main" xmlns="" id="{BB057B40-47B8-4118-AD72-BC11988B53E4}"/>
                  </a:ext>
                </a:extLst>
              </p:cNvPr>
              <p:cNvSpPr/>
              <p:nvPr/>
            </p:nvSpPr>
            <p:spPr>
              <a:xfrm>
                <a:off x="3130062" y="3059668"/>
                <a:ext cx="312982" cy="369332"/>
              </a:xfrm>
              <a:prstGeom prst="rect">
                <a:avLst/>
              </a:prstGeom>
            </p:spPr>
            <p:txBody>
              <a:bodyPr wrap="square">
                <a:spAutoFit/>
              </a:bodyPr>
              <a:lstStyle/>
              <a:p>
                <a:pPr algn="ctr">
                  <a:spcAft>
                    <a:spcPts val="1200"/>
                  </a:spcAft>
                </a:pPr>
                <a:r>
                  <a:rPr lang="en-US" altLang="ko-KR" b="1" dirty="0">
                    <a:latin typeface="SamsungOne 400" panose="020B0503030303020204" pitchFamily="34" charset="0"/>
                    <a:ea typeface="SamsungOne 400" panose="020B0503030303020204" pitchFamily="34" charset="0"/>
                  </a:rPr>
                  <a:t>h</a:t>
                </a:r>
              </a:p>
            </p:txBody>
          </p:sp>
          <p:sp>
            <p:nvSpPr>
              <p:cNvPr id="17" name="직사각형 16">
                <a:extLst>
                  <a:ext uri="{FF2B5EF4-FFF2-40B4-BE49-F238E27FC236}">
                    <a16:creationId xmlns:a16="http://schemas.microsoft.com/office/drawing/2014/main" xmlns="" id="{B4635C7B-0C78-406C-BEFA-62811E92E4EE}"/>
                  </a:ext>
                </a:extLst>
              </p:cNvPr>
              <p:cNvSpPr/>
              <p:nvPr/>
            </p:nvSpPr>
            <p:spPr>
              <a:xfrm>
                <a:off x="3443044" y="3059668"/>
                <a:ext cx="312982" cy="369332"/>
              </a:xfrm>
              <a:prstGeom prst="rect">
                <a:avLst/>
              </a:prstGeom>
            </p:spPr>
            <p:txBody>
              <a:bodyPr wrap="square">
                <a:spAutoFit/>
              </a:bodyPr>
              <a:lstStyle/>
              <a:p>
                <a:pPr algn="ctr">
                  <a:spcAft>
                    <a:spcPts val="1200"/>
                  </a:spcAft>
                </a:pPr>
                <a:r>
                  <a:rPr lang="en-US" altLang="ko-KR" b="1" dirty="0">
                    <a:latin typeface="SamsungOne 400" panose="020B0503030303020204" pitchFamily="34" charset="0"/>
                    <a:ea typeface="SamsungOne 400" panose="020B0503030303020204" pitchFamily="34" charset="0"/>
                  </a:rPr>
                  <a:t>e</a:t>
                </a:r>
              </a:p>
            </p:txBody>
          </p:sp>
          <p:sp>
            <p:nvSpPr>
              <p:cNvPr id="19" name="직사각형 18">
                <a:extLst>
                  <a:ext uri="{FF2B5EF4-FFF2-40B4-BE49-F238E27FC236}">
                    <a16:creationId xmlns:a16="http://schemas.microsoft.com/office/drawing/2014/main" xmlns="" id="{333CC4EA-1953-4AFA-B66E-97DBB0216F3A}"/>
                  </a:ext>
                </a:extLst>
              </p:cNvPr>
              <p:cNvSpPr/>
              <p:nvPr/>
            </p:nvSpPr>
            <p:spPr>
              <a:xfrm>
                <a:off x="4069008" y="3059668"/>
                <a:ext cx="312982" cy="369332"/>
              </a:xfrm>
              <a:prstGeom prst="rect">
                <a:avLst/>
              </a:prstGeom>
            </p:spPr>
            <p:txBody>
              <a:bodyPr wrap="square">
                <a:spAutoFit/>
              </a:bodyPr>
              <a:lstStyle/>
              <a:p>
                <a:pPr algn="ctr">
                  <a:spcAft>
                    <a:spcPts val="1200"/>
                  </a:spcAft>
                </a:pPr>
                <a:r>
                  <a:rPr lang="en-US" altLang="ko-KR" b="1" dirty="0">
                    <a:latin typeface="SamsungOne 400" panose="020B0503030303020204" pitchFamily="34" charset="0"/>
                    <a:ea typeface="SamsungOne 400" panose="020B0503030303020204" pitchFamily="34" charset="0"/>
                  </a:rPr>
                  <a:t>L</a:t>
                </a:r>
              </a:p>
            </p:txBody>
          </p:sp>
          <p:sp>
            <p:nvSpPr>
              <p:cNvPr id="20" name="직사각형 19">
                <a:extLst>
                  <a:ext uri="{FF2B5EF4-FFF2-40B4-BE49-F238E27FC236}">
                    <a16:creationId xmlns:a16="http://schemas.microsoft.com/office/drawing/2014/main" xmlns="" id="{123FC39F-82E2-4B3E-920A-A4E9289C76D6}"/>
                  </a:ext>
                </a:extLst>
              </p:cNvPr>
              <p:cNvSpPr/>
              <p:nvPr/>
            </p:nvSpPr>
            <p:spPr>
              <a:xfrm>
                <a:off x="4381990" y="3059668"/>
                <a:ext cx="312982" cy="369332"/>
              </a:xfrm>
              <a:prstGeom prst="rect">
                <a:avLst/>
              </a:prstGeom>
            </p:spPr>
            <p:txBody>
              <a:bodyPr wrap="square">
                <a:spAutoFit/>
              </a:bodyPr>
              <a:lstStyle/>
              <a:p>
                <a:pPr algn="ctr">
                  <a:spcAft>
                    <a:spcPts val="1200"/>
                  </a:spcAft>
                </a:pPr>
                <a:r>
                  <a:rPr lang="en-US" altLang="ko-KR" b="1" dirty="0">
                    <a:latin typeface="SamsungOne 400" panose="020B0503030303020204" pitchFamily="34" charset="0"/>
                    <a:ea typeface="SamsungOne 400" panose="020B0503030303020204" pitchFamily="34" charset="0"/>
                  </a:rPr>
                  <a:t>a</a:t>
                </a:r>
              </a:p>
            </p:txBody>
          </p:sp>
          <p:sp>
            <p:nvSpPr>
              <p:cNvPr id="21" name="직사각형 20">
                <a:extLst>
                  <a:ext uri="{FF2B5EF4-FFF2-40B4-BE49-F238E27FC236}">
                    <a16:creationId xmlns:a16="http://schemas.microsoft.com/office/drawing/2014/main" xmlns="" id="{34A62F2E-570C-48DF-9F4A-D3D8C331B55B}"/>
                  </a:ext>
                </a:extLst>
              </p:cNvPr>
              <p:cNvSpPr/>
              <p:nvPr/>
            </p:nvSpPr>
            <p:spPr>
              <a:xfrm>
                <a:off x="4694972" y="3059668"/>
                <a:ext cx="312982" cy="369332"/>
              </a:xfrm>
              <a:prstGeom prst="rect">
                <a:avLst/>
              </a:prstGeom>
            </p:spPr>
            <p:txBody>
              <a:bodyPr wrap="square">
                <a:spAutoFit/>
              </a:bodyPr>
              <a:lstStyle/>
              <a:p>
                <a:pPr algn="ctr">
                  <a:spcAft>
                    <a:spcPts val="1200"/>
                  </a:spcAft>
                </a:pPr>
                <a:r>
                  <a:rPr lang="en-US" altLang="ko-KR" b="1" dirty="0">
                    <a:latin typeface="SamsungOne 400" panose="020B0503030303020204" pitchFamily="34" charset="0"/>
                    <a:ea typeface="SamsungOne 400" panose="020B0503030303020204" pitchFamily="34" charset="0"/>
                  </a:rPr>
                  <a:t>s</a:t>
                </a:r>
              </a:p>
            </p:txBody>
          </p:sp>
          <p:sp>
            <p:nvSpPr>
              <p:cNvPr id="22" name="직사각형 21">
                <a:extLst>
                  <a:ext uri="{FF2B5EF4-FFF2-40B4-BE49-F238E27FC236}">
                    <a16:creationId xmlns:a16="http://schemas.microsoft.com/office/drawing/2014/main" xmlns="" id="{69ACE33E-715B-43D5-A192-1A22E2CEBA89}"/>
                  </a:ext>
                </a:extLst>
              </p:cNvPr>
              <p:cNvSpPr/>
              <p:nvPr/>
            </p:nvSpPr>
            <p:spPr>
              <a:xfrm>
                <a:off x="5007954" y="3059668"/>
                <a:ext cx="312982" cy="369332"/>
              </a:xfrm>
              <a:prstGeom prst="rect">
                <a:avLst/>
              </a:prstGeom>
            </p:spPr>
            <p:txBody>
              <a:bodyPr wrap="square">
                <a:spAutoFit/>
              </a:bodyPr>
              <a:lstStyle/>
              <a:p>
                <a:pPr algn="ctr">
                  <a:spcAft>
                    <a:spcPts val="1200"/>
                  </a:spcAft>
                </a:pPr>
                <a:r>
                  <a:rPr lang="en-US" altLang="ko-KR" b="1" dirty="0">
                    <a:latin typeface="SamsungOne 400" panose="020B0503030303020204" pitchFamily="34" charset="0"/>
                    <a:ea typeface="SamsungOne 400" panose="020B0503030303020204" pitchFamily="34" charset="0"/>
                  </a:rPr>
                  <a:t>t</a:t>
                </a:r>
              </a:p>
            </p:txBody>
          </p:sp>
          <p:sp>
            <p:nvSpPr>
              <p:cNvPr id="24" name="직사각형 23">
                <a:extLst>
                  <a:ext uri="{FF2B5EF4-FFF2-40B4-BE49-F238E27FC236}">
                    <a16:creationId xmlns:a16="http://schemas.microsoft.com/office/drawing/2014/main" xmlns="" id="{BAD26820-ABC8-453D-ACDC-3F39C97E2774}"/>
                  </a:ext>
                </a:extLst>
              </p:cNvPr>
              <p:cNvSpPr/>
              <p:nvPr/>
            </p:nvSpPr>
            <p:spPr>
              <a:xfrm>
                <a:off x="5633918" y="3059668"/>
                <a:ext cx="312982" cy="369332"/>
              </a:xfrm>
              <a:prstGeom prst="rect">
                <a:avLst/>
              </a:prstGeom>
            </p:spPr>
            <p:txBody>
              <a:bodyPr wrap="square">
                <a:spAutoFit/>
              </a:bodyPr>
              <a:lstStyle/>
              <a:p>
                <a:pPr algn="ctr">
                  <a:spcAft>
                    <a:spcPts val="1200"/>
                  </a:spcAft>
                </a:pPr>
                <a:r>
                  <a:rPr lang="en-US" altLang="ko-KR" b="1" dirty="0">
                    <a:latin typeface="SamsungOne 400" panose="020B0503030303020204" pitchFamily="34" charset="0"/>
                    <a:ea typeface="SamsungOne 400" panose="020B0503030303020204" pitchFamily="34" charset="0"/>
                  </a:rPr>
                  <a:t>L</a:t>
                </a:r>
              </a:p>
            </p:txBody>
          </p:sp>
          <p:sp>
            <p:nvSpPr>
              <p:cNvPr id="25" name="직사각형 24">
                <a:extLst>
                  <a:ext uri="{FF2B5EF4-FFF2-40B4-BE49-F238E27FC236}">
                    <a16:creationId xmlns:a16="http://schemas.microsoft.com/office/drawing/2014/main" xmlns="" id="{E083723C-87D3-4B17-8442-76B2F217E654}"/>
                  </a:ext>
                </a:extLst>
              </p:cNvPr>
              <p:cNvSpPr/>
              <p:nvPr/>
            </p:nvSpPr>
            <p:spPr>
              <a:xfrm>
                <a:off x="5946900" y="3059668"/>
                <a:ext cx="312982" cy="369332"/>
              </a:xfrm>
              <a:prstGeom prst="rect">
                <a:avLst/>
              </a:prstGeom>
            </p:spPr>
            <p:txBody>
              <a:bodyPr wrap="square">
                <a:spAutoFit/>
              </a:bodyPr>
              <a:lstStyle/>
              <a:p>
                <a:pPr algn="ctr">
                  <a:spcAft>
                    <a:spcPts val="1200"/>
                  </a:spcAft>
                </a:pPr>
                <a:r>
                  <a:rPr lang="en-US" altLang="ko-KR" b="1" dirty="0">
                    <a:latin typeface="SamsungOne 400" panose="020B0503030303020204" pitchFamily="34" charset="0"/>
                    <a:ea typeface="SamsungOne 400" panose="020B0503030303020204" pitchFamily="34" charset="0"/>
                  </a:rPr>
                  <a:t>e</a:t>
                </a:r>
              </a:p>
            </p:txBody>
          </p:sp>
          <p:sp>
            <p:nvSpPr>
              <p:cNvPr id="26" name="직사각형 25">
                <a:extLst>
                  <a:ext uri="{FF2B5EF4-FFF2-40B4-BE49-F238E27FC236}">
                    <a16:creationId xmlns:a16="http://schemas.microsoft.com/office/drawing/2014/main" xmlns="" id="{573CD89C-C6AB-4131-B4C4-30AAD35F2A7D}"/>
                  </a:ext>
                </a:extLst>
              </p:cNvPr>
              <p:cNvSpPr/>
              <p:nvPr/>
            </p:nvSpPr>
            <p:spPr>
              <a:xfrm>
                <a:off x="6259882" y="3059668"/>
                <a:ext cx="312982" cy="369332"/>
              </a:xfrm>
              <a:prstGeom prst="rect">
                <a:avLst/>
              </a:prstGeom>
            </p:spPr>
            <p:txBody>
              <a:bodyPr wrap="square">
                <a:spAutoFit/>
              </a:bodyPr>
              <a:lstStyle/>
              <a:p>
                <a:pPr algn="ctr">
                  <a:spcAft>
                    <a:spcPts val="1200"/>
                  </a:spcAft>
                </a:pPr>
                <a:r>
                  <a:rPr lang="en-US" altLang="ko-KR" b="1" dirty="0">
                    <a:latin typeface="SamsungOne 400" panose="020B0503030303020204" pitchFamily="34" charset="0"/>
                    <a:ea typeface="SamsungOne 400" panose="020B0503030303020204" pitchFamily="34" charset="0"/>
                  </a:rPr>
                  <a:t>a</a:t>
                </a:r>
              </a:p>
            </p:txBody>
          </p:sp>
          <p:sp>
            <p:nvSpPr>
              <p:cNvPr id="27" name="직사각형 26">
                <a:extLst>
                  <a:ext uri="{FF2B5EF4-FFF2-40B4-BE49-F238E27FC236}">
                    <a16:creationId xmlns:a16="http://schemas.microsoft.com/office/drawing/2014/main" xmlns="" id="{BFDE31CE-9404-4C47-BD69-57F461BF6B51}"/>
                  </a:ext>
                </a:extLst>
              </p:cNvPr>
              <p:cNvSpPr/>
              <p:nvPr/>
            </p:nvSpPr>
            <p:spPr>
              <a:xfrm>
                <a:off x="6572864" y="3059668"/>
                <a:ext cx="312982" cy="369332"/>
              </a:xfrm>
              <a:prstGeom prst="rect">
                <a:avLst/>
              </a:prstGeom>
            </p:spPr>
            <p:txBody>
              <a:bodyPr wrap="square">
                <a:spAutoFit/>
              </a:bodyPr>
              <a:lstStyle/>
              <a:p>
                <a:pPr algn="ctr">
                  <a:spcAft>
                    <a:spcPts val="1200"/>
                  </a:spcAft>
                </a:pPr>
                <a:r>
                  <a:rPr lang="en-US" altLang="ko-KR" b="1" dirty="0">
                    <a:latin typeface="SamsungOne 400" panose="020B0503030303020204" pitchFamily="34" charset="0"/>
                    <a:ea typeface="SamsungOne 400" panose="020B0503030303020204" pitchFamily="34" charset="0"/>
                  </a:rPr>
                  <a:t>f</a:t>
                </a:r>
              </a:p>
            </p:txBody>
          </p:sp>
          <p:sp>
            <p:nvSpPr>
              <p:cNvPr id="37" name="직사각형 36">
                <a:extLst>
                  <a:ext uri="{FF2B5EF4-FFF2-40B4-BE49-F238E27FC236}">
                    <a16:creationId xmlns:a16="http://schemas.microsoft.com/office/drawing/2014/main" xmlns="" id="{935897B7-433F-4661-BA33-CFCB9363DACB}"/>
                  </a:ext>
                </a:extLst>
              </p:cNvPr>
              <p:cNvSpPr/>
              <p:nvPr/>
            </p:nvSpPr>
            <p:spPr>
              <a:xfrm>
                <a:off x="3756026" y="3059668"/>
                <a:ext cx="312982" cy="369332"/>
              </a:xfrm>
              <a:prstGeom prst="rect">
                <a:avLst/>
              </a:prstGeom>
            </p:spPr>
            <p:txBody>
              <a:bodyPr wrap="square">
                <a:spAutoFit/>
              </a:bodyPr>
              <a:lstStyle/>
              <a:p>
                <a:pPr algn="ctr">
                  <a:spcAft>
                    <a:spcPts val="1200"/>
                  </a:spcAft>
                </a:pPr>
                <a:endParaRPr lang="en-US" altLang="ko-KR" b="1" dirty="0">
                  <a:latin typeface="SamsungOne 400" panose="020B0503030303020204" pitchFamily="34" charset="0"/>
                  <a:ea typeface="SamsungOne 400" panose="020B0503030303020204" pitchFamily="34" charset="0"/>
                </a:endParaRPr>
              </a:p>
            </p:txBody>
          </p:sp>
          <p:sp>
            <p:nvSpPr>
              <p:cNvPr id="38" name="직사각형 37">
                <a:extLst>
                  <a:ext uri="{FF2B5EF4-FFF2-40B4-BE49-F238E27FC236}">
                    <a16:creationId xmlns:a16="http://schemas.microsoft.com/office/drawing/2014/main" xmlns="" id="{E7AB334A-D266-4637-9FA6-DB8EDC366C65}"/>
                  </a:ext>
                </a:extLst>
              </p:cNvPr>
              <p:cNvSpPr/>
              <p:nvPr/>
            </p:nvSpPr>
            <p:spPr>
              <a:xfrm>
                <a:off x="5320936" y="3059668"/>
                <a:ext cx="312982" cy="369332"/>
              </a:xfrm>
              <a:prstGeom prst="rect">
                <a:avLst/>
              </a:prstGeom>
            </p:spPr>
            <p:txBody>
              <a:bodyPr wrap="square">
                <a:spAutoFit/>
              </a:bodyPr>
              <a:lstStyle/>
              <a:p>
                <a:pPr algn="ctr">
                  <a:spcAft>
                    <a:spcPts val="1200"/>
                  </a:spcAft>
                </a:pPr>
                <a:endParaRPr lang="en-US" altLang="ko-KR" b="1" dirty="0">
                  <a:latin typeface="SamsungOne 400" panose="020B0503030303020204" pitchFamily="34" charset="0"/>
                  <a:ea typeface="SamsungOne 400" panose="020B0503030303020204" pitchFamily="34" charset="0"/>
                </a:endParaRPr>
              </a:p>
            </p:txBody>
          </p:sp>
        </p:grpSp>
        <p:grpSp>
          <p:nvGrpSpPr>
            <p:cNvPr id="67" name="그룹 66">
              <a:extLst>
                <a:ext uri="{FF2B5EF4-FFF2-40B4-BE49-F238E27FC236}">
                  <a16:creationId xmlns:a16="http://schemas.microsoft.com/office/drawing/2014/main" xmlns="" id="{24564F65-09DD-496E-97BC-FE61FB6CD412}"/>
                </a:ext>
              </a:extLst>
            </p:cNvPr>
            <p:cNvGrpSpPr/>
            <p:nvPr/>
          </p:nvGrpSpPr>
          <p:grpSpPr>
            <a:xfrm>
              <a:off x="2039363" y="3766086"/>
              <a:ext cx="5940058" cy="295666"/>
              <a:chOff x="2019484" y="4032390"/>
              <a:chExt cx="5940058" cy="295666"/>
            </a:xfrm>
          </p:grpSpPr>
          <p:grpSp>
            <p:nvGrpSpPr>
              <p:cNvPr id="65" name="그룹 64">
                <a:extLst>
                  <a:ext uri="{FF2B5EF4-FFF2-40B4-BE49-F238E27FC236}">
                    <a16:creationId xmlns:a16="http://schemas.microsoft.com/office/drawing/2014/main" xmlns="" id="{23D7C94F-B14B-43A5-8417-DB0134DBFFD3}"/>
                  </a:ext>
                </a:extLst>
              </p:cNvPr>
              <p:cNvGrpSpPr/>
              <p:nvPr/>
            </p:nvGrpSpPr>
            <p:grpSpPr>
              <a:xfrm>
                <a:off x="2019484" y="4035668"/>
                <a:ext cx="5940058" cy="292388"/>
                <a:chOff x="2019484" y="4035668"/>
                <a:chExt cx="5940058" cy="292388"/>
              </a:xfrm>
            </p:grpSpPr>
            <p:sp>
              <p:nvSpPr>
                <p:cNvPr id="40" name="직사각형 39">
                  <a:extLst>
                    <a:ext uri="{FF2B5EF4-FFF2-40B4-BE49-F238E27FC236}">
                      <a16:creationId xmlns:a16="http://schemas.microsoft.com/office/drawing/2014/main" xmlns="" id="{F067323C-62B8-479E-8561-36EE66DA5CEB}"/>
                    </a:ext>
                  </a:extLst>
                </p:cNvPr>
                <p:cNvSpPr/>
                <p:nvPr/>
              </p:nvSpPr>
              <p:spPr>
                <a:xfrm>
                  <a:off x="2019484" y="4035668"/>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84</a:t>
                  </a:r>
                </a:p>
              </p:txBody>
            </p:sp>
            <p:sp>
              <p:nvSpPr>
                <p:cNvPr id="41" name="직사각형 40">
                  <a:extLst>
                    <a:ext uri="{FF2B5EF4-FFF2-40B4-BE49-F238E27FC236}">
                      <a16:creationId xmlns:a16="http://schemas.microsoft.com/office/drawing/2014/main" xmlns="" id="{24651AE8-58E4-42EC-9A44-81E1364030A9}"/>
                    </a:ext>
                  </a:extLst>
                </p:cNvPr>
                <p:cNvSpPr/>
                <p:nvPr/>
              </p:nvSpPr>
              <p:spPr>
                <a:xfrm>
                  <a:off x="2476412" y="4035668"/>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104</a:t>
                  </a:r>
                </a:p>
              </p:txBody>
            </p:sp>
            <p:sp>
              <p:nvSpPr>
                <p:cNvPr id="42" name="직사각형 41">
                  <a:extLst>
                    <a:ext uri="{FF2B5EF4-FFF2-40B4-BE49-F238E27FC236}">
                      <a16:creationId xmlns:a16="http://schemas.microsoft.com/office/drawing/2014/main" xmlns="" id="{D0387DC8-831D-4EBA-957C-C8E727067641}"/>
                    </a:ext>
                  </a:extLst>
                </p:cNvPr>
                <p:cNvSpPr/>
                <p:nvPr/>
              </p:nvSpPr>
              <p:spPr>
                <a:xfrm>
                  <a:off x="2933339" y="4035668"/>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101</a:t>
                  </a:r>
                </a:p>
              </p:txBody>
            </p:sp>
            <p:sp>
              <p:nvSpPr>
                <p:cNvPr id="43" name="직사각형 42">
                  <a:extLst>
                    <a:ext uri="{FF2B5EF4-FFF2-40B4-BE49-F238E27FC236}">
                      <a16:creationId xmlns:a16="http://schemas.microsoft.com/office/drawing/2014/main" xmlns="" id="{8439F06F-D037-4541-8427-04E416495200}"/>
                    </a:ext>
                  </a:extLst>
                </p:cNvPr>
                <p:cNvSpPr/>
                <p:nvPr/>
              </p:nvSpPr>
              <p:spPr>
                <a:xfrm>
                  <a:off x="3847194" y="4035668"/>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76</a:t>
                  </a:r>
                </a:p>
              </p:txBody>
            </p:sp>
            <p:sp>
              <p:nvSpPr>
                <p:cNvPr id="44" name="직사각형 43">
                  <a:extLst>
                    <a:ext uri="{FF2B5EF4-FFF2-40B4-BE49-F238E27FC236}">
                      <a16:creationId xmlns:a16="http://schemas.microsoft.com/office/drawing/2014/main" xmlns="" id="{71A64EF7-8CCC-477D-8686-84C7C01CB768}"/>
                    </a:ext>
                  </a:extLst>
                </p:cNvPr>
                <p:cNvSpPr/>
                <p:nvPr/>
              </p:nvSpPr>
              <p:spPr>
                <a:xfrm>
                  <a:off x="4304122" y="4035668"/>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97</a:t>
                  </a:r>
                </a:p>
              </p:txBody>
            </p:sp>
            <p:sp>
              <p:nvSpPr>
                <p:cNvPr id="45" name="직사각형 44">
                  <a:extLst>
                    <a:ext uri="{FF2B5EF4-FFF2-40B4-BE49-F238E27FC236}">
                      <a16:creationId xmlns:a16="http://schemas.microsoft.com/office/drawing/2014/main" xmlns="" id="{22889F70-5A83-438F-AD46-1BEA79F2C38D}"/>
                    </a:ext>
                  </a:extLst>
                </p:cNvPr>
                <p:cNvSpPr/>
                <p:nvPr/>
              </p:nvSpPr>
              <p:spPr>
                <a:xfrm>
                  <a:off x="4761049" y="4035668"/>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115</a:t>
                  </a:r>
                </a:p>
              </p:txBody>
            </p:sp>
            <p:sp>
              <p:nvSpPr>
                <p:cNvPr id="46" name="직사각형 45">
                  <a:extLst>
                    <a:ext uri="{FF2B5EF4-FFF2-40B4-BE49-F238E27FC236}">
                      <a16:creationId xmlns:a16="http://schemas.microsoft.com/office/drawing/2014/main" xmlns="" id="{BC00A493-6AB6-4D5D-BAA3-CC243B5284D2}"/>
                    </a:ext>
                  </a:extLst>
                </p:cNvPr>
                <p:cNvSpPr/>
                <p:nvPr/>
              </p:nvSpPr>
              <p:spPr>
                <a:xfrm>
                  <a:off x="5217977" y="4035668"/>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116</a:t>
                  </a:r>
                </a:p>
              </p:txBody>
            </p:sp>
            <p:sp>
              <p:nvSpPr>
                <p:cNvPr id="47" name="직사각형 46">
                  <a:extLst>
                    <a:ext uri="{FF2B5EF4-FFF2-40B4-BE49-F238E27FC236}">
                      <a16:creationId xmlns:a16="http://schemas.microsoft.com/office/drawing/2014/main" xmlns="" id="{FA3C9606-CFB5-4A12-8265-9EED7AF2D11F}"/>
                    </a:ext>
                  </a:extLst>
                </p:cNvPr>
                <p:cNvSpPr/>
                <p:nvPr/>
              </p:nvSpPr>
              <p:spPr>
                <a:xfrm>
                  <a:off x="6131832" y="4035668"/>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76</a:t>
                  </a:r>
                </a:p>
              </p:txBody>
            </p:sp>
            <p:sp>
              <p:nvSpPr>
                <p:cNvPr id="48" name="직사각형 47">
                  <a:extLst>
                    <a:ext uri="{FF2B5EF4-FFF2-40B4-BE49-F238E27FC236}">
                      <a16:creationId xmlns:a16="http://schemas.microsoft.com/office/drawing/2014/main" xmlns="" id="{3E3BC474-199A-4B90-AA19-DE06270FBE14}"/>
                    </a:ext>
                  </a:extLst>
                </p:cNvPr>
                <p:cNvSpPr/>
                <p:nvPr/>
              </p:nvSpPr>
              <p:spPr>
                <a:xfrm>
                  <a:off x="6588759" y="4035668"/>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101</a:t>
                  </a:r>
                </a:p>
              </p:txBody>
            </p:sp>
            <p:sp>
              <p:nvSpPr>
                <p:cNvPr id="49" name="직사각형 48">
                  <a:extLst>
                    <a:ext uri="{FF2B5EF4-FFF2-40B4-BE49-F238E27FC236}">
                      <a16:creationId xmlns:a16="http://schemas.microsoft.com/office/drawing/2014/main" xmlns="" id="{4AA6C9CA-A64C-4AC3-B61B-C80F6261E805}"/>
                    </a:ext>
                  </a:extLst>
                </p:cNvPr>
                <p:cNvSpPr/>
                <p:nvPr/>
              </p:nvSpPr>
              <p:spPr>
                <a:xfrm>
                  <a:off x="7045687" y="4035668"/>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97</a:t>
                  </a:r>
                </a:p>
              </p:txBody>
            </p:sp>
            <p:sp>
              <p:nvSpPr>
                <p:cNvPr id="50" name="직사각형 49">
                  <a:extLst>
                    <a:ext uri="{FF2B5EF4-FFF2-40B4-BE49-F238E27FC236}">
                      <a16:creationId xmlns:a16="http://schemas.microsoft.com/office/drawing/2014/main" xmlns="" id="{67E02407-E1B4-4828-8C03-ABD7555CE7B0}"/>
                    </a:ext>
                  </a:extLst>
                </p:cNvPr>
                <p:cNvSpPr/>
                <p:nvPr/>
              </p:nvSpPr>
              <p:spPr>
                <a:xfrm>
                  <a:off x="7502614" y="4035668"/>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102</a:t>
                  </a:r>
                </a:p>
              </p:txBody>
            </p:sp>
            <p:sp>
              <p:nvSpPr>
                <p:cNvPr id="51" name="직사각형 50">
                  <a:extLst>
                    <a:ext uri="{FF2B5EF4-FFF2-40B4-BE49-F238E27FC236}">
                      <a16:creationId xmlns:a16="http://schemas.microsoft.com/office/drawing/2014/main" xmlns="" id="{1EF77E50-39F6-4B86-A028-B0229523886B}"/>
                    </a:ext>
                  </a:extLst>
                </p:cNvPr>
                <p:cNvSpPr/>
                <p:nvPr/>
              </p:nvSpPr>
              <p:spPr>
                <a:xfrm>
                  <a:off x="3390267" y="4035668"/>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32</a:t>
                  </a:r>
                </a:p>
              </p:txBody>
            </p:sp>
            <p:sp>
              <p:nvSpPr>
                <p:cNvPr id="52" name="직사각형 51">
                  <a:extLst>
                    <a:ext uri="{FF2B5EF4-FFF2-40B4-BE49-F238E27FC236}">
                      <a16:creationId xmlns:a16="http://schemas.microsoft.com/office/drawing/2014/main" xmlns="" id="{461E5013-A92B-44B6-9F1E-446811C88A4F}"/>
                    </a:ext>
                  </a:extLst>
                </p:cNvPr>
                <p:cNvSpPr/>
                <p:nvPr/>
              </p:nvSpPr>
              <p:spPr>
                <a:xfrm>
                  <a:off x="5674904" y="4035668"/>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32</a:t>
                  </a:r>
                </a:p>
              </p:txBody>
            </p:sp>
          </p:grpSp>
          <p:grpSp>
            <p:nvGrpSpPr>
              <p:cNvPr id="66" name="그룹 65">
                <a:extLst>
                  <a:ext uri="{FF2B5EF4-FFF2-40B4-BE49-F238E27FC236}">
                    <a16:creationId xmlns:a16="http://schemas.microsoft.com/office/drawing/2014/main" xmlns="" id="{B583AFD2-741A-4615-B2B3-D354630C06E0}"/>
                  </a:ext>
                </a:extLst>
              </p:cNvPr>
              <p:cNvGrpSpPr/>
              <p:nvPr/>
            </p:nvGrpSpPr>
            <p:grpSpPr>
              <a:xfrm>
                <a:off x="2230362" y="4032390"/>
                <a:ext cx="5483133" cy="292388"/>
                <a:chOff x="2247946" y="4586307"/>
                <a:chExt cx="5483133" cy="292388"/>
              </a:xfrm>
            </p:grpSpPr>
            <p:sp>
              <p:nvSpPr>
                <p:cNvPr id="53" name="직사각형 52">
                  <a:extLst>
                    <a:ext uri="{FF2B5EF4-FFF2-40B4-BE49-F238E27FC236}">
                      <a16:creationId xmlns:a16="http://schemas.microsoft.com/office/drawing/2014/main" xmlns="" id="{92A0F19C-6BA5-47DA-9DA8-1ACBB92F3E6A}"/>
                    </a:ext>
                  </a:extLst>
                </p:cNvPr>
                <p:cNvSpPr/>
                <p:nvPr/>
              </p:nvSpPr>
              <p:spPr>
                <a:xfrm>
                  <a:off x="2247946" y="4586307"/>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a:t>
                  </a:r>
                </a:p>
              </p:txBody>
            </p:sp>
            <p:sp>
              <p:nvSpPr>
                <p:cNvPr id="54" name="직사각형 53">
                  <a:extLst>
                    <a:ext uri="{FF2B5EF4-FFF2-40B4-BE49-F238E27FC236}">
                      <a16:creationId xmlns:a16="http://schemas.microsoft.com/office/drawing/2014/main" xmlns="" id="{1940CEF2-2C56-4FED-A493-AD9C6695F7E0}"/>
                    </a:ext>
                  </a:extLst>
                </p:cNvPr>
                <p:cNvSpPr/>
                <p:nvPr/>
              </p:nvSpPr>
              <p:spPr>
                <a:xfrm>
                  <a:off x="2704874" y="4586307"/>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a:t>
                  </a:r>
                </a:p>
              </p:txBody>
            </p:sp>
            <p:sp>
              <p:nvSpPr>
                <p:cNvPr id="55" name="직사각형 54">
                  <a:extLst>
                    <a:ext uri="{FF2B5EF4-FFF2-40B4-BE49-F238E27FC236}">
                      <a16:creationId xmlns:a16="http://schemas.microsoft.com/office/drawing/2014/main" xmlns="" id="{7A7430A9-FD20-4FA6-A7BE-8A86E92715C4}"/>
                    </a:ext>
                  </a:extLst>
                </p:cNvPr>
                <p:cNvSpPr/>
                <p:nvPr/>
              </p:nvSpPr>
              <p:spPr>
                <a:xfrm>
                  <a:off x="3161802" y="4586307"/>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a:t>
                  </a:r>
                </a:p>
              </p:txBody>
            </p:sp>
            <p:sp>
              <p:nvSpPr>
                <p:cNvPr id="56" name="직사각형 55">
                  <a:extLst>
                    <a:ext uri="{FF2B5EF4-FFF2-40B4-BE49-F238E27FC236}">
                      <a16:creationId xmlns:a16="http://schemas.microsoft.com/office/drawing/2014/main" xmlns="" id="{0C1ECBC3-4A4C-4BA1-88C5-4B99532688F0}"/>
                    </a:ext>
                  </a:extLst>
                </p:cNvPr>
                <p:cNvSpPr/>
                <p:nvPr/>
              </p:nvSpPr>
              <p:spPr>
                <a:xfrm>
                  <a:off x="3618730" y="4586307"/>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a:t>
                  </a:r>
                </a:p>
              </p:txBody>
            </p:sp>
            <p:sp>
              <p:nvSpPr>
                <p:cNvPr id="57" name="직사각형 56">
                  <a:extLst>
                    <a:ext uri="{FF2B5EF4-FFF2-40B4-BE49-F238E27FC236}">
                      <a16:creationId xmlns:a16="http://schemas.microsoft.com/office/drawing/2014/main" xmlns="" id="{ACBC8779-AFA4-4756-ABAB-2296CAFDA210}"/>
                    </a:ext>
                  </a:extLst>
                </p:cNvPr>
                <p:cNvSpPr/>
                <p:nvPr/>
              </p:nvSpPr>
              <p:spPr>
                <a:xfrm>
                  <a:off x="4075658" y="4586307"/>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a:t>
                  </a:r>
                </a:p>
              </p:txBody>
            </p:sp>
            <p:sp>
              <p:nvSpPr>
                <p:cNvPr id="58" name="직사각형 57">
                  <a:extLst>
                    <a:ext uri="{FF2B5EF4-FFF2-40B4-BE49-F238E27FC236}">
                      <a16:creationId xmlns:a16="http://schemas.microsoft.com/office/drawing/2014/main" xmlns="" id="{CACBAB64-28A0-41E5-B761-E375DC2EAD51}"/>
                    </a:ext>
                  </a:extLst>
                </p:cNvPr>
                <p:cNvSpPr/>
                <p:nvPr/>
              </p:nvSpPr>
              <p:spPr>
                <a:xfrm>
                  <a:off x="4532586" y="4586307"/>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a:t>
                  </a:r>
                </a:p>
              </p:txBody>
            </p:sp>
            <p:sp>
              <p:nvSpPr>
                <p:cNvPr id="59" name="직사각형 58">
                  <a:extLst>
                    <a:ext uri="{FF2B5EF4-FFF2-40B4-BE49-F238E27FC236}">
                      <a16:creationId xmlns:a16="http://schemas.microsoft.com/office/drawing/2014/main" xmlns="" id="{80F44CB3-61B5-4FE7-978D-D0CEE903348B}"/>
                    </a:ext>
                  </a:extLst>
                </p:cNvPr>
                <p:cNvSpPr/>
                <p:nvPr/>
              </p:nvSpPr>
              <p:spPr>
                <a:xfrm>
                  <a:off x="4989514" y="4586307"/>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a:t>
                  </a:r>
                </a:p>
              </p:txBody>
            </p:sp>
            <p:sp>
              <p:nvSpPr>
                <p:cNvPr id="60" name="직사각형 59">
                  <a:extLst>
                    <a:ext uri="{FF2B5EF4-FFF2-40B4-BE49-F238E27FC236}">
                      <a16:creationId xmlns:a16="http://schemas.microsoft.com/office/drawing/2014/main" xmlns="" id="{A8880E57-4C14-4771-A794-F9C7E643FFC4}"/>
                    </a:ext>
                  </a:extLst>
                </p:cNvPr>
                <p:cNvSpPr/>
                <p:nvPr/>
              </p:nvSpPr>
              <p:spPr>
                <a:xfrm>
                  <a:off x="5446442" y="4586307"/>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a:t>
                  </a:r>
                </a:p>
              </p:txBody>
            </p:sp>
            <p:sp>
              <p:nvSpPr>
                <p:cNvPr id="61" name="직사각형 60">
                  <a:extLst>
                    <a:ext uri="{FF2B5EF4-FFF2-40B4-BE49-F238E27FC236}">
                      <a16:creationId xmlns:a16="http://schemas.microsoft.com/office/drawing/2014/main" xmlns="" id="{912D7F0E-AC1E-4E31-BABC-C4C8E1294C86}"/>
                    </a:ext>
                  </a:extLst>
                </p:cNvPr>
                <p:cNvSpPr/>
                <p:nvPr/>
              </p:nvSpPr>
              <p:spPr>
                <a:xfrm>
                  <a:off x="5903370" y="4586307"/>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a:t>
                  </a:r>
                </a:p>
              </p:txBody>
            </p:sp>
            <p:sp>
              <p:nvSpPr>
                <p:cNvPr id="62" name="직사각형 61">
                  <a:extLst>
                    <a:ext uri="{FF2B5EF4-FFF2-40B4-BE49-F238E27FC236}">
                      <a16:creationId xmlns:a16="http://schemas.microsoft.com/office/drawing/2014/main" xmlns="" id="{1BFC42E3-DE93-449E-88CA-CB2C4CD19F43}"/>
                    </a:ext>
                  </a:extLst>
                </p:cNvPr>
                <p:cNvSpPr/>
                <p:nvPr/>
              </p:nvSpPr>
              <p:spPr>
                <a:xfrm>
                  <a:off x="6360298" y="4586307"/>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a:t>
                  </a:r>
                </a:p>
              </p:txBody>
            </p:sp>
            <p:sp>
              <p:nvSpPr>
                <p:cNvPr id="63" name="직사각형 62">
                  <a:extLst>
                    <a:ext uri="{FF2B5EF4-FFF2-40B4-BE49-F238E27FC236}">
                      <a16:creationId xmlns:a16="http://schemas.microsoft.com/office/drawing/2014/main" xmlns="" id="{B6DD7D0C-C007-43AF-9A70-9B59B891AAB7}"/>
                    </a:ext>
                  </a:extLst>
                </p:cNvPr>
                <p:cNvSpPr/>
                <p:nvPr/>
              </p:nvSpPr>
              <p:spPr>
                <a:xfrm>
                  <a:off x="6817226" y="4586307"/>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a:t>
                  </a:r>
                </a:p>
              </p:txBody>
            </p:sp>
            <p:sp>
              <p:nvSpPr>
                <p:cNvPr id="64" name="직사각형 63">
                  <a:extLst>
                    <a:ext uri="{FF2B5EF4-FFF2-40B4-BE49-F238E27FC236}">
                      <a16:creationId xmlns:a16="http://schemas.microsoft.com/office/drawing/2014/main" xmlns="" id="{7F08EE8A-9DED-44B3-A0B8-A0635DF1C664}"/>
                    </a:ext>
                  </a:extLst>
                </p:cNvPr>
                <p:cNvSpPr/>
                <p:nvPr/>
              </p:nvSpPr>
              <p:spPr>
                <a:xfrm>
                  <a:off x="7274151" y="4586307"/>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a:t>
                  </a:r>
                </a:p>
              </p:txBody>
            </p:sp>
          </p:grpSp>
        </p:grpSp>
        <p:sp>
          <p:nvSpPr>
            <p:cNvPr id="70" name="직사각형 69">
              <a:extLst>
                <a:ext uri="{FF2B5EF4-FFF2-40B4-BE49-F238E27FC236}">
                  <a16:creationId xmlns:a16="http://schemas.microsoft.com/office/drawing/2014/main" xmlns="" id="{D3B72BB0-E1CC-4E3B-96B3-FEA476FE8CDF}"/>
                </a:ext>
              </a:extLst>
            </p:cNvPr>
            <p:cNvSpPr/>
            <p:nvPr/>
          </p:nvSpPr>
          <p:spPr>
            <a:xfrm>
              <a:off x="8344045" y="3766086"/>
              <a:ext cx="980007"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1,113</a:t>
              </a:r>
            </a:p>
          </p:txBody>
        </p:sp>
        <p:sp>
          <p:nvSpPr>
            <p:cNvPr id="71" name="직사각형 70">
              <a:extLst>
                <a:ext uri="{FF2B5EF4-FFF2-40B4-BE49-F238E27FC236}">
                  <a16:creationId xmlns:a16="http://schemas.microsoft.com/office/drawing/2014/main" xmlns="" id="{C9277CA4-A654-453C-AE20-61B6B1174589}"/>
                </a:ext>
              </a:extLst>
            </p:cNvPr>
            <p:cNvSpPr/>
            <p:nvPr/>
          </p:nvSpPr>
          <p:spPr>
            <a:xfrm>
              <a:off x="8097999" y="3762808"/>
              <a:ext cx="456928" cy="292388"/>
            </a:xfrm>
            <a:prstGeom prst="rect">
              <a:avLst/>
            </a:prstGeom>
          </p:spPr>
          <p:txBody>
            <a:bodyPr wrap="square">
              <a:spAutoFit/>
            </a:bodyPr>
            <a:lstStyle/>
            <a:p>
              <a:pPr algn="ctr">
                <a:spcAft>
                  <a:spcPts val="1200"/>
                </a:spcAft>
              </a:pPr>
              <a:r>
                <a:rPr lang="en-US" altLang="ko-KR" sz="1300" dirty="0">
                  <a:latin typeface="SamsungOne 400" panose="020B0503030303020204" pitchFamily="34" charset="0"/>
                  <a:ea typeface="SamsungOne 400" panose="020B0503030303020204" pitchFamily="34" charset="0"/>
                </a:rPr>
                <a:t>=</a:t>
              </a:r>
            </a:p>
          </p:txBody>
        </p:sp>
        <p:sp>
          <p:nvSpPr>
            <p:cNvPr id="72" name="직사각형 71">
              <a:extLst>
                <a:ext uri="{FF2B5EF4-FFF2-40B4-BE49-F238E27FC236}">
                  <a16:creationId xmlns:a16="http://schemas.microsoft.com/office/drawing/2014/main" xmlns="" id="{5C270DE6-8E6C-4CC9-9D1B-52816BE39B0A}"/>
                </a:ext>
              </a:extLst>
            </p:cNvPr>
            <p:cNvSpPr/>
            <p:nvPr/>
          </p:nvSpPr>
          <p:spPr>
            <a:xfrm>
              <a:off x="805475" y="3210164"/>
              <a:ext cx="1276618" cy="369332"/>
            </a:xfrm>
            <a:prstGeom prst="rect">
              <a:avLst/>
            </a:prstGeom>
          </p:spPr>
          <p:txBody>
            <a:bodyPr wrap="square">
              <a:spAutoFit/>
            </a:bodyPr>
            <a:lstStyle/>
            <a:p>
              <a:pPr algn="r"/>
              <a:r>
                <a:rPr lang="en-US" altLang="ko-KR" dirty="0">
                  <a:solidFill>
                    <a:srgbClr val="002060"/>
                  </a:solidFill>
                  <a:latin typeface="SamsungOne 400" panose="020B0503030303020204" pitchFamily="34" charset="0"/>
                  <a:ea typeface="SamsungOne 400" panose="020B0503030303020204" pitchFamily="34" charset="0"/>
                </a:rPr>
                <a:t>Title</a:t>
              </a:r>
              <a:endParaRPr lang="ko-KR" altLang="en-US" dirty="0">
                <a:solidFill>
                  <a:srgbClr val="002060"/>
                </a:solidFill>
                <a:latin typeface="SamsungOne 400" panose="020B0503030303020204" pitchFamily="34" charset="0"/>
              </a:endParaRPr>
            </a:p>
          </p:txBody>
        </p:sp>
        <p:sp>
          <p:nvSpPr>
            <p:cNvPr id="73" name="직사각형 72">
              <a:extLst>
                <a:ext uri="{FF2B5EF4-FFF2-40B4-BE49-F238E27FC236}">
                  <a16:creationId xmlns:a16="http://schemas.microsoft.com/office/drawing/2014/main" xmlns="" id="{F9A01C7E-3323-4074-9815-25EAD1E6C135}"/>
                </a:ext>
              </a:extLst>
            </p:cNvPr>
            <p:cNvSpPr/>
            <p:nvPr/>
          </p:nvSpPr>
          <p:spPr>
            <a:xfrm>
              <a:off x="307177" y="3692420"/>
              <a:ext cx="1774916" cy="369332"/>
            </a:xfrm>
            <a:prstGeom prst="rect">
              <a:avLst/>
            </a:prstGeom>
          </p:spPr>
          <p:txBody>
            <a:bodyPr wrap="square">
              <a:spAutoFit/>
            </a:bodyPr>
            <a:lstStyle/>
            <a:p>
              <a:pPr algn="r"/>
              <a:r>
                <a:rPr lang="en-US" altLang="ko-KR" dirty="0">
                  <a:solidFill>
                    <a:srgbClr val="002060"/>
                  </a:solidFill>
                  <a:latin typeface="SamsungOne 400" panose="020B0503030303020204" pitchFamily="34" charset="0"/>
                  <a:ea typeface="SamsungOne 400" panose="020B0503030303020204" pitchFamily="34" charset="0"/>
                </a:rPr>
                <a:t>ASCII Codes</a:t>
              </a:r>
              <a:endParaRPr lang="ko-KR" altLang="en-US" dirty="0">
                <a:solidFill>
                  <a:srgbClr val="002060"/>
                </a:solidFill>
                <a:latin typeface="SamsungOne 400" panose="020B0503030303020204" pitchFamily="34" charset="0"/>
              </a:endParaRPr>
            </a:p>
          </p:txBody>
        </p:sp>
        <p:sp>
          <p:nvSpPr>
            <p:cNvPr id="80" name="직사각형 79"/>
            <p:cNvSpPr/>
            <p:nvPr/>
          </p:nvSpPr>
          <p:spPr>
            <a:xfrm>
              <a:off x="580388" y="2776148"/>
              <a:ext cx="8629524" cy="1659835"/>
            </a:xfrm>
            <a:prstGeom prst="rect">
              <a:avLst/>
            </a:prstGeom>
            <a:noFill/>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82" name="그룹 81"/>
          <p:cNvGrpSpPr/>
          <p:nvPr/>
        </p:nvGrpSpPr>
        <p:grpSpPr>
          <a:xfrm>
            <a:off x="361950" y="1322141"/>
            <a:ext cx="9106050" cy="743069"/>
            <a:chOff x="361950" y="1220103"/>
            <a:chExt cx="9106050" cy="743069"/>
          </a:xfrm>
        </p:grpSpPr>
        <p:sp>
          <p:nvSpPr>
            <p:cNvPr id="83" name="직사각형 82">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Hash Table</a:t>
              </a:r>
            </a:p>
          </p:txBody>
        </p:sp>
        <p:sp>
          <p:nvSpPr>
            <p:cNvPr id="84" name="TextBox 83">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An example of the hash table</a:t>
              </a:r>
            </a:p>
          </p:txBody>
        </p:sp>
      </p:grpSp>
    </p:spTree>
    <p:extLst>
      <p:ext uri="{BB962C8B-B14F-4D97-AF65-F5344CB8AC3E}">
        <p14:creationId xmlns:p14="http://schemas.microsoft.com/office/powerpoint/2010/main" val="54546488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9" name="직사각형 1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20" name="직사각형 19">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key value for each book can be calculated with the following code.</a:t>
            </a:r>
          </a:p>
        </p:txBody>
      </p:sp>
      <p:grpSp>
        <p:nvGrpSpPr>
          <p:cNvPr id="21" name="그룹 20">
            <a:extLst>
              <a:ext uri="{FF2B5EF4-FFF2-40B4-BE49-F238E27FC236}">
                <a16:creationId xmlns:a16="http://schemas.microsoft.com/office/drawing/2014/main" xmlns="" id="{A9DB7DD0-AA7A-4B07-8996-7FC36E5F9099}"/>
              </a:ext>
            </a:extLst>
          </p:cNvPr>
          <p:cNvGrpSpPr/>
          <p:nvPr/>
        </p:nvGrpSpPr>
        <p:grpSpPr>
          <a:xfrm>
            <a:off x="667021" y="5165467"/>
            <a:ext cx="8597052" cy="1179918"/>
            <a:chOff x="676852" y="3081411"/>
            <a:chExt cx="8597052" cy="1179918"/>
          </a:xfrm>
        </p:grpSpPr>
        <p:sp>
          <p:nvSpPr>
            <p:cNvPr id="22"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17991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3"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8-10</a:t>
              </a:r>
            </a:p>
          </p:txBody>
        </p:sp>
        <p:sp>
          <p:nvSpPr>
            <p:cNvPr id="25" name="TextBox 21">
              <a:extLst>
                <a:ext uri="{FF2B5EF4-FFF2-40B4-BE49-F238E27FC236}">
                  <a16:creationId xmlns:a16="http://schemas.microsoft.com/office/drawing/2014/main" xmlns="" id="{56521AD1-2372-4709-9497-BC4191E7C8E0}"/>
                </a:ext>
              </a:extLst>
            </p:cNvPr>
            <p:cNvSpPr txBox="1"/>
            <p:nvPr/>
          </p:nvSpPr>
          <p:spPr>
            <a:xfrm>
              <a:off x="1036274" y="3504419"/>
              <a:ext cx="8108322" cy="677108"/>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a:t>
              </a:r>
              <a:r>
                <a:rPr lang="en-US" altLang="ko-KR" sz="1300" dirty="0" err="1">
                  <a:solidFill>
                    <a:prstClr val="black">
                      <a:lumMod val="85000"/>
                      <a:lumOff val="15000"/>
                    </a:prstClr>
                  </a:solidFill>
                  <a:latin typeface="SamsungOne 400" panose="020B0503030303020204" pitchFamily="34" charset="0"/>
                  <a:cs typeface="+mn-cs"/>
                </a:rPr>
                <a:t>ord</a:t>
              </a:r>
              <a:r>
                <a:rPr lang="en-US" altLang="ko-KR" sz="1300" dirty="0">
                  <a:solidFill>
                    <a:prstClr val="black">
                      <a:lumMod val="85000"/>
                      <a:lumOff val="15000"/>
                    </a:prstClr>
                  </a:solidFill>
                  <a:latin typeface="SamsungOne 400" panose="020B0503030303020204" pitchFamily="34" charset="0"/>
                  <a:cs typeface="+mn-cs"/>
                </a:rPr>
                <a:t> function returns ASCII Code values of a specific letter, so obtain the ASCII Value of each letter by using the map function.</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Designate sum of the ASCII Codes of all letters as the key value of the book.</a:t>
              </a:r>
            </a:p>
          </p:txBody>
        </p:sp>
      </p:grpSp>
      <p:grpSp>
        <p:nvGrpSpPr>
          <p:cNvPr id="13" name="그룹 12"/>
          <p:cNvGrpSpPr/>
          <p:nvPr/>
        </p:nvGrpSpPr>
        <p:grpSpPr>
          <a:xfrm>
            <a:off x="361950" y="1322141"/>
            <a:ext cx="9106050" cy="743069"/>
            <a:chOff x="361950" y="1220103"/>
            <a:chExt cx="9106050" cy="743069"/>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Hash Table</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An example of the hash table</a:t>
              </a:r>
            </a:p>
          </p:txBody>
        </p:sp>
      </p:grpSp>
      <p:grpSp>
        <p:nvGrpSpPr>
          <p:cNvPr id="4" name="그룹 3"/>
          <p:cNvGrpSpPr/>
          <p:nvPr/>
        </p:nvGrpSpPr>
        <p:grpSpPr>
          <a:xfrm>
            <a:off x="640023" y="2405256"/>
            <a:ext cx="8457796" cy="2703819"/>
            <a:chOff x="640022" y="2377548"/>
            <a:chExt cx="8654531" cy="2766712"/>
          </a:xfrm>
        </p:grpSpPr>
        <p:pic>
          <p:nvPicPr>
            <p:cNvPr id="2" name="그림 1">
              <a:extLst>
                <a:ext uri="{FF2B5EF4-FFF2-40B4-BE49-F238E27FC236}">
                  <a16:creationId xmlns:a16="http://schemas.microsoft.com/office/drawing/2014/main" xmlns="" id="{3F695DD2-750C-427F-AF55-63D47A989CEC}"/>
                </a:ext>
              </a:extLst>
            </p:cNvPr>
            <p:cNvPicPr>
              <a:picLocks noChangeAspect="1"/>
            </p:cNvPicPr>
            <p:nvPr/>
          </p:nvPicPr>
          <p:blipFill>
            <a:blip r:embed="rId4"/>
            <a:stretch>
              <a:fillRect/>
            </a:stretch>
          </p:blipFill>
          <p:spPr>
            <a:xfrm>
              <a:off x="640022" y="2377548"/>
              <a:ext cx="8034439" cy="2766712"/>
            </a:xfrm>
            <a:prstGeom prst="rect">
              <a:avLst/>
            </a:prstGeom>
          </p:spPr>
        </p:pic>
        <p:pic>
          <p:nvPicPr>
            <p:cNvPr id="26" name="그림 25">
              <a:extLst>
                <a:ext uri="{FF2B5EF4-FFF2-40B4-BE49-F238E27FC236}">
                  <a16:creationId xmlns:a16="http://schemas.microsoft.com/office/drawing/2014/main" xmlns="" id="{3F695DD2-750C-427F-AF55-63D47A989CEC}"/>
                </a:ext>
              </a:extLst>
            </p:cNvPr>
            <p:cNvPicPr>
              <a:picLocks noChangeAspect="1"/>
            </p:cNvPicPr>
            <p:nvPr/>
          </p:nvPicPr>
          <p:blipFill rotWithShape="1">
            <a:blip r:embed="rId4"/>
            <a:srcRect l="90160"/>
            <a:stretch/>
          </p:blipFill>
          <p:spPr>
            <a:xfrm>
              <a:off x="8503920" y="2377548"/>
              <a:ext cx="790633" cy="2766712"/>
            </a:xfrm>
            <a:prstGeom prst="rect">
              <a:avLst/>
            </a:prstGeom>
          </p:spPr>
        </p:pic>
      </p:grpSp>
    </p:spTree>
    <p:extLst>
      <p:ext uri="{BB962C8B-B14F-4D97-AF65-F5344CB8AC3E}">
        <p14:creationId xmlns:p14="http://schemas.microsoft.com/office/powerpoint/2010/main" val="38125835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775915" y="3250448"/>
            <a:ext cx="6354169" cy="3045330"/>
            <a:chOff x="1292289" y="3028274"/>
            <a:chExt cx="7186487" cy="3444231"/>
          </a:xfrm>
        </p:grpSpPr>
        <p:sp>
          <p:nvSpPr>
            <p:cNvPr id="11" name="직사각형 10">
              <a:extLst>
                <a:ext uri="{FF2B5EF4-FFF2-40B4-BE49-F238E27FC236}">
                  <a16:creationId xmlns:a16="http://schemas.microsoft.com/office/drawing/2014/main" xmlns="" id="{9C3C39B2-A765-46BB-A930-FC121C589C39}"/>
                </a:ext>
              </a:extLst>
            </p:cNvPr>
            <p:cNvSpPr/>
            <p:nvPr/>
          </p:nvSpPr>
          <p:spPr>
            <a:xfrm>
              <a:off x="3692558" y="3028274"/>
              <a:ext cx="1296955" cy="2846816"/>
            </a:xfrm>
            <a:prstGeom prst="rect">
              <a:avLst/>
            </a:prstGeom>
            <a:solidFill>
              <a:schemeClr val="accent2">
                <a:lumMod val="20000"/>
                <a:lumOff val="80000"/>
              </a:schemeClr>
            </a:solidFill>
            <a:ln w="1905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12" name="직사각형 11">
              <a:extLst>
                <a:ext uri="{FF2B5EF4-FFF2-40B4-BE49-F238E27FC236}">
                  <a16:creationId xmlns:a16="http://schemas.microsoft.com/office/drawing/2014/main" xmlns="" id="{C018C7AB-0F1D-410E-9E4B-2AA4EE2B938B}"/>
                </a:ext>
              </a:extLst>
            </p:cNvPr>
            <p:cNvSpPr/>
            <p:nvPr/>
          </p:nvSpPr>
          <p:spPr>
            <a:xfrm>
              <a:off x="3483631" y="5915558"/>
              <a:ext cx="1660445" cy="556947"/>
            </a:xfrm>
            <a:prstGeom prst="rect">
              <a:avLst/>
            </a:prstGeom>
          </p:spPr>
          <p:txBody>
            <a:bodyPr wrap="square">
              <a:spAutoFit/>
            </a:bodyPr>
            <a:lstStyle/>
            <a:p>
              <a:pPr algn="ctr"/>
              <a:r>
                <a:rPr lang="en-US" altLang="ko-KR" sz="1300" dirty="0">
                  <a:solidFill>
                    <a:srgbClr val="193EB0"/>
                  </a:solidFill>
                  <a:latin typeface="SamsungOne 400" panose="020B0503030303020204" pitchFamily="34" charset="0"/>
                </a:rPr>
                <a:t>hash function</a:t>
              </a:r>
            </a:p>
            <a:p>
              <a:pPr algn="ctr"/>
              <a:r>
                <a:rPr lang="en-US" altLang="ko-KR" sz="1300" dirty="0">
                  <a:solidFill>
                    <a:srgbClr val="193EB0"/>
                  </a:solidFill>
                  <a:latin typeface="SamsungOne 400" panose="020B0503030303020204" pitchFamily="34" charset="0"/>
                </a:rPr>
                <a:t>f(x) = x % 8</a:t>
              </a:r>
            </a:p>
          </p:txBody>
        </p:sp>
        <p:sp>
          <p:nvSpPr>
            <p:cNvPr id="13" name="직사각형 12">
              <a:extLst>
                <a:ext uri="{FF2B5EF4-FFF2-40B4-BE49-F238E27FC236}">
                  <a16:creationId xmlns:a16="http://schemas.microsoft.com/office/drawing/2014/main" xmlns="" id="{C983D4F6-24C9-47C9-AD01-4D1399BBEA82}"/>
                </a:ext>
              </a:extLst>
            </p:cNvPr>
            <p:cNvSpPr/>
            <p:nvPr/>
          </p:nvSpPr>
          <p:spPr>
            <a:xfrm>
              <a:off x="6449010" y="3028274"/>
              <a:ext cx="662474" cy="298578"/>
            </a:xfrm>
            <a:prstGeom prst="rect">
              <a:avLst/>
            </a:prstGeom>
            <a:solidFill>
              <a:schemeClr val="accent6">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0</a:t>
              </a:r>
              <a:endParaRPr lang="ko-KR" altLang="en-US" sz="1300" dirty="0">
                <a:solidFill>
                  <a:srgbClr val="193EB0"/>
                </a:solidFill>
                <a:latin typeface="SamsungOne 400" panose="020B0503030303020204" pitchFamily="34" charset="0"/>
              </a:endParaRPr>
            </a:p>
          </p:txBody>
        </p:sp>
        <p:sp>
          <p:nvSpPr>
            <p:cNvPr id="14" name="직사각형 13">
              <a:extLst>
                <a:ext uri="{FF2B5EF4-FFF2-40B4-BE49-F238E27FC236}">
                  <a16:creationId xmlns:a16="http://schemas.microsoft.com/office/drawing/2014/main" xmlns="" id="{8F2C4D19-BA42-4F32-ADF3-8460E1758E82}"/>
                </a:ext>
              </a:extLst>
            </p:cNvPr>
            <p:cNvSpPr/>
            <p:nvPr/>
          </p:nvSpPr>
          <p:spPr>
            <a:xfrm>
              <a:off x="6449010" y="3392308"/>
              <a:ext cx="662474" cy="298578"/>
            </a:xfrm>
            <a:prstGeom prst="rect">
              <a:avLst/>
            </a:prstGeom>
            <a:solidFill>
              <a:schemeClr val="accent6">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E37EF485-0305-4274-907B-AFC810CADA5F}"/>
                </a:ext>
              </a:extLst>
            </p:cNvPr>
            <p:cNvSpPr/>
            <p:nvPr/>
          </p:nvSpPr>
          <p:spPr>
            <a:xfrm>
              <a:off x="6449010" y="3756342"/>
              <a:ext cx="662474" cy="298578"/>
            </a:xfrm>
            <a:prstGeom prst="rect">
              <a:avLst/>
            </a:prstGeom>
            <a:solidFill>
              <a:schemeClr val="accent6">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2</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a16="http://schemas.microsoft.com/office/drawing/2014/main" xmlns="" id="{631B5C19-EE09-4704-91AA-2CCFB3253B27}"/>
                </a:ext>
              </a:extLst>
            </p:cNvPr>
            <p:cNvSpPr/>
            <p:nvPr/>
          </p:nvSpPr>
          <p:spPr>
            <a:xfrm>
              <a:off x="6449010" y="4120376"/>
              <a:ext cx="662474" cy="298578"/>
            </a:xfrm>
            <a:prstGeom prst="rect">
              <a:avLst/>
            </a:prstGeom>
            <a:solidFill>
              <a:schemeClr val="accent6">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3</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B5FE1C0C-35FB-4421-904B-E82C6278D7C2}"/>
                </a:ext>
              </a:extLst>
            </p:cNvPr>
            <p:cNvSpPr/>
            <p:nvPr/>
          </p:nvSpPr>
          <p:spPr>
            <a:xfrm>
              <a:off x="6449010" y="4484410"/>
              <a:ext cx="662474" cy="298578"/>
            </a:xfrm>
            <a:prstGeom prst="rect">
              <a:avLst/>
            </a:prstGeom>
            <a:solidFill>
              <a:schemeClr val="accent6">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4</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7B843221-F998-4FFC-9121-1F604FEAA067}"/>
                </a:ext>
              </a:extLst>
            </p:cNvPr>
            <p:cNvSpPr/>
            <p:nvPr/>
          </p:nvSpPr>
          <p:spPr>
            <a:xfrm>
              <a:off x="6449010" y="4848444"/>
              <a:ext cx="662474" cy="298578"/>
            </a:xfrm>
            <a:prstGeom prst="rect">
              <a:avLst/>
            </a:prstGeom>
            <a:solidFill>
              <a:schemeClr val="accent6">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30029215-52C2-455D-B72E-8F3E24B559E0}"/>
                </a:ext>
              </a:extLst>
            </p:cNvPr>
            <p:cNvSpPr/>
            <p:nvPr/>
          </p:nvSpPr>
          <p:spPr>
            <a:xfrm>
              <a:off x="6449010" y="5212478"/>
              <a:ext cx="662474" cy="298578"/>
            </a:xfrm>
            <a:prstGeom prst="rect">
              <a:avLst/>
            </a:prstGeom>
            <a:solidFill>
              <a:schemeClr val="accent6">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6</a:t>
              </a:r>
              <a:endParaRPr lang="ko-KR" altLang="en-US" sz="1300" dirty="0">
                <a:solidFill>
                  <a:srgbClr val="193EB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08F2F465-0CB3-4C2A-82B3-7E7837B6A801}"/>
                </a:ext>
              </a:extLst>
            </p:cNvPr>
            <p:cNvSpPr/>
            <p:nvPr/>
          </p:nvSpPr>
          <p:spPr>
            <a:xfrm>
              <a:off x="6449010" y="5576512"/>
              <a:ext cx="662474" cy="298578"/>
            </a:xfrm>
            <a:prstGeom prst="rect">
              <a:avLst/>
            </a:prstGeom>
            <a:solidFill>
              <a:schemeClr val="accent6">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7</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EC3636E1-32D2-4A38-A67B-F42A52CC1FB9}"/>
                </a:ext>
              </a:extLst>
            </p:cNvPr>
            <p:cNvSpPr/>
            <p:nvPr/>
          </p:nvSpPr>
          <p:spPr>
            <a:xfrm>
              <a:off x="1609530" y="3028274"/>
              <a:ext cx="662474" cy="298578"/>
            </a:xfrm>
            <a:prstGeom prst="rect">
              <a:avLst/>
            </a:prstGeom>
            <a:solidFill>
              <a:schemeClr val="accent5">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1113</a:t>
              </a:r>
              <a:endParaRPr lang="ko-KR" altLang="en-US" sz="1300" dirty="0">
                <a:solidFill>
                  <a:srgbClr val="193EB0"/>
                </a:solidFill>
                <a:latin typeface="SamsungOne 400" panose="020B0503030303020204" pitchFamily="34" charset="0"/>
              </a:endParaRPr>
            </a:p>
          </p:txBody>
        </p:sp>
        <p:sp>
          <p:nvSpPr>
            <p:cNvPr id="22" name="직사각형 21">
              <a:extLst>
                <a:ext uri="{FF2B5EF4-FFF2-40B4-BE49-F238E27FC236}">
                  <a16:creationId xmlns:a16="http://schemas.microsoft.com/office/drawing/2014/main" xmlns="" id="{E6309A3A-BB35-4456-9C0D-34D01CC530E1}"/>
                </a:ext>
              </a:extLst>
            </p:cNvPr>
            <p:cNvSpPr/>
            <p:nvPr/>
          </p:nvSpPr>
          <p:spPr>
            <a:xfrm>
              <a:off x="1609530" y="3665334"/>
              <a:ext cx="662474" cy="298578"/>
            </a:xfrm>
            <a:prstGeom prst="rect">
              <a:avLst/>
            </a:prstGeom>
            <a:solidFill>
              <a:schemeClr val="accent5">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1584</a:t>
              </a:r>
              <a:endParaRPr lang="ko-KR" altLang="en-US" sz="1300" dirty="0">
                <a:solidFill>
                  <a:srgbClr val="193EB0"/>
                </a:solidFill>
                <a:latin typeface="SamsungOne 400" panose="020B0503030303020204" pitchFamily="34" charset="0"/>
              </a:endParaRPr>
            </a:p>
          </p:txBody>
        </p:sp>
        <p:sp>
          <p:nvSpPr>
            <p:cNvPr id="23" name="직사각형 22">
              <a:extLst>
                <a:ext uri="{FF2B5EF4-FFF2-40B4-BE49-F238E27FC236}">
                  <a16:creationId xmlns:a16="http://schemas.microsoft.com/office/drawing/2014/main" xmlns="" id="{8ACA18F2-ED8A-42A6-9BA2-FA2E6AC1D544}"/>
                </a:ext>
              </a:extLst>
            </p:cNvPr>
            <p:cNvSpPr/>
            <p:nvPr/>
          </p:nvSpPr>
          <p:spPr>
            <a:xfrm>
              <a:off x="1609530" y="4302394"/>
              <a:ext cx="662474" cy="298578"/>
            </a:xfrm>
            <a:prstGeom prst="rect">
              <a:avLst/>
            </a:prstGeom>
            <a:solidFill>
              <a:schemeClr val="accent5">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1678</a:t>
              </a:r>
              <a:endParaRPr lang="ko-KR" altLang="en-US" sz="1300" dirty="0">
                <a:solidFill>
                  <a:srgbClr val="193EB0"/>
                </a:solidFill>
                <a:latin typeface="SamsungOne 400" panose="020B0503030303020204" pitchFamily="34" charset="0"/>
              </a:endParaRPr>
            </a:p>
          </p:txBody>
        </p:sp>
        <p:sp>
          <p:nvSpPr>
            <p:cNvPr id="24" name="직사각형 23">
              <a:extLst>
                <a:ext uri="{FF2B5EF4-FFF2-40B4-BE49-F238E27FC236}">
                  <a16:creationId xmlns:a16="http://schemas.microsoft.com/office/drawing/2014/main" xmlns="" id="{1887CACF-D2A0-4B86-9867-3F8DD9B7BB1A}"/>
                </a:ext>
              </a:extLst>
            </p:cNvPr>
            <p:cNvSpPr/>
            <p:nvPr/>
          </p:nvSpPr>
          <p:spPr>
            <a:xfrm>
              <a:off x="1609530" y="4939454"/>
              <a:ext cx="662474" cy="298578"/>
            </a:xfrm>
            <a:prstGeom prst="rect">
              <a:avLst/>
            </a:prstGeom>
            <a:solidFill>
              <a:schemeClr val="accent5">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1837</a:t>
              </a:r>
              <a:endParaRPr lang="ko-KR" altLang="en-US" sz="1300" dirty="0">
                <a:solidFill>
                  <a:srgbClr val="193EB0"/>
                </a:solidFill>
                <a:latin typeface="SamsungOne 400" panose="020B0503030303020204" pitchFamily="34" charset="0"/>
              </a:endParaRPr>
            </a:p>
          </p:txBody>
        </p:sp>
        <p:sp>
          <p:nvSpPr>
            <p:cNvPr id="25" name="직사각형 24">
              <a:extLst>
                <a:ext uri="{FF2B5EF4-FFF2-40B4-BE49-F238E27FC236}">
                  <a16:creationId xmlns:a16="http://schemas.microsoft.com/office/drawing/2014/main" xmlns="" id="{B788E35A-94AB-4791-95DC-E48256C1DD96}"/>
                </a:ext>
              </a:extLst>
            </p:cNvPr>
            <p:cNvSpPr/>
            <p:nvPr/>
          </p:nvSpPr>
          <p:spPr>
            <a:xfrm>
              <a:off x="1609530" y="5576512"/>
              <a:ext cx="662474" cy="298578"/>
            </a:xfrm>
            <a:prstGeom prst="rect">
              <a:avLst/>
            </a:prstGeom>
            <a:solidFill>
              <a:schemeClr val="accent5">
                <a:lumMod val="20000"/>
                <a:lumOff val="80000"/>
              </a:schemeClr>
            </a:solidFill>
            <a:ln w="19050">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1929</a:t>
              </a:r>
              <a:endParaRPr lang="ko-KR" altLang="en-US" sz="1300" dirty="0">
                <a:solidFill>
                  <a:srgbClr val="193EB0"/>
                </a:solidFill>
                <a:latin typeface="SamsungOne 400" panose="020B0503030303020204" pitchFamily="34" charset="0"/>
              </a:endParaRPr>
            </a:p>
          </p:txBody>
        </p:sp>
        <p:cxnSp>
          <p:nvCxnSpPr>
            <p:cNvPr id="30" name="직선 화살표 연결선 29">
              <a:extLst>
                <a:ext uri="{FF2B5EF4-FFF2-40B4-BE49-F238E27FC236}">
                  <a16:creationId xmlns:a16="http://schemas.microsoft.com/office/drawing/2014/main" xmlns="" id="{BCBCD8B3-09D3-42F3-A650-F4523A6B126A}"/>
                </a:ext>
              </a:extLst>
            </p:cNvPr>
            <p:cNvCxnSpPr>
              <a:cxnSpLocks/>
              <a:stCxn id="21" idx="3"/>
            </p:cNvCxnSpPr>
            <p:nvPr/>
          </p:nvCxnSpPr>
          <p:spPr>
            <a:xfrm>
              <a:off x="2272004" y="3177563"/>
              <a:ext cx="1420549" cy="0"/>
            </a:xfrm>
            <a:prstGeom prst="straightConnector1">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xmlns="" id="{AC4B1256-227C-4D6B-9A43-47F1FFD43E0C}"/>
                </a:ext>
              </a:extLst>
            </p:cNvPr>
            <p:cNvCxnSpPr>
              <a:cxnSpLocks/>
              <a:endCxn id="18" idx="1"/>
            </p:cNvCxnSpPr>
            <p:nvPr/>
          </p:nvCxnSpPr>
          <p:spPr>
            <a:xfrm>
              <a:off x="4989512" y="4997733"/>
              <a:ext cx="1459498" cy="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xmlns="" id="{5188E942-667D-46FC-8420-0A8DB325298E}"/>
                </a:ext>
              </a:extLst>
            </p:cNvPr>
            <p:cNvCxnSpPr/>
            <p:nvPr/>
          </p:nvCxnSpPr>
          <p:spPr>
            <a:xfrm>
              <a:off x="3692553" y="3177563"/>
              <a:ext cx="1296959" cy="1820170"/>
            </a:xfrm>
            <a:prstGeom prst="straightConnector1">
              <a:avLst/>
            </a:prstGeom>
            <a:ln w="19050">
              <a:solidFill>
                <a:schemeClr val="tx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xmlns="" id="{395E8D7D-23C8-4A5A-8F57-504E60005854}"/>
                </a:ext>
              </a:extLst>
            </p:cNvPr>
            <p:cNvCxnSpPr>
              <a:cxnSpLocks/>
              <a:stCxn id="22" idx="3"/>
            </p:cNvCxnSpPr>
            <p:nvPr/>
          </p:nvCxnSpPr>
          <p:spPr>
            <a:xfrm flipV="1">
              <a:off x="2272004" y="3802715"/>
              <a:ext cx="1420548" cy="11908"/>
            </a:xfrm>
            <a:prstGeom prst="straightConnector1">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xmlns="" id="{AD7D2028-8426-4F3E-8F29-C611C7ED9402}"/>
                </a:ext>
              </a:extLst>
            </p:cNvPr>
            <p:cNvCxnSpPr>
              <a:cxnSpLocks/>
              <a:stCxn id="23" idx="3"/>
              <a:endCxn id="11" idx="1"/>
            </p:cNvCxnSpPr>
            <p:nvPr/>
          </p:nvCxnSpPr>
          <p:spPr>
            <a:xfrm flipV="1">
              <a:off x="2272004" y="4451682"/>
              <a:ext cx="1420554" cy="1"/>
            </a:xfrm>
            <a:prstGeom prst="straightConnector1">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xmlns="" id="{A290973F-E482-4E79-BBE9-66378FFB660E}"/>
                </a:ext>
              </a:extLst>
            </p:cNvPr>
            <p:cNvCxnSpPr>
              <a:cxnSpLocks/>
              <a:stCxn id="24" idx="3"/>
            </p:cNvCxnSpPr>
            <p:nvPr/>
          </p:nvCxnSpPr>
          <p:spPr>
            <a:xfrm>
              <a:off x="2272004" y="5088743"/>
              <a:ext cx="1420548" cy="0"/>
            </a:xfrm>
            <a:prstGeom prst="straightConnector1">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xmlns="" id="{C87DA684-D788-45C8-B9A6-15720BC8AFAC}"/>
                </a:ext>
              </a:extLst>
            </p:cNvPr>
            <p:cNvCxnSpPr>
              <a:cxnSpLocks/>
              <a:stCxn id="25" idx="3"/>
            </p:cNvCxnSpPr>
            <p:nvPr/>
          </p:nvCxnSpPr>
          <p:spPr>
            <a:xfrm>
              <a:off x="2272004" y="5725801"/>
              <a:ext cx="1420548" cy="0"/>
            </a:xfrm>
            <a:prstGeom prst="straightConnector1">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xmlns="" id="{4C65F360-EAE6-4C48-B429-06CB86F997FA}"/>
                </a:ext>
              </a:extLst>
            </p:cNvPr>
            <p:cNvCxnSpPr>
              <a:cxnSpLocks/>
            </p:cNvCxnSpPr>
            <p:nvPr/>
          </p:nvCxnSpPr>
          <p:spPr>
            <a:xfrm>
              <a:off x="4989512" y="3177563"/>
              <a:ext cx="1459498" cy="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xmlns="" id="{AF2CDF1C-F195-4651-B724-033D008EDB88}"/>
                </a:ext>
              </a:extLst>
            </p:cNvPr>
            <p:cNvCxnSpPr>
              <a:cxnSpLocks/>
            </p:cNvCxnSpPr>
            <p:nvPr/>
          </p:nvCxnSpPr>
          <p:spPr>
            <a:xfrm flipV="1">
              <a:off x="3692552" y="3177563"/>
              <a:ext cx="1296960" cy="625152"/>
            </a:xfrm>
            <a:prstGeom prst="straightConnector1">
              <a:avLst/>
            </a:prstGeom>
            <a:ln w="19050">
              <a:solidFill>
                <a:schemeClr val="tx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xmlns="" id="{26DB1692-03BA-4EBE-A647-80AC8E86ADA8}"/>
                </a:ext>
              </a:extLst>
            </p:cNvPr>
            <p:cNvCxnSpPr>
              <a:cxnSpLocks/>
              <a:endCxn id="19" idx="1"/>
            </p:cNvCxnSpPr>
            <p:nvPr/>
          </p:nvCxnSpPr>
          <p:spPr>
            <a:xfrm>
              <a:off x="4989512" y="5361149"/>
              <a:ext cx="1459498" cy="618"/>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xmlns="" id="{05C26E17-6272-4FEF-9FEF-A10615A00ED3}"/>
                </a:ext>
              </a:extLst>
            </p:cNvPr>
            <p:cNvCxnSpPr>
              <a:cxnSpLocks/>
            </p:cNvCxnSpPr>
            <p:nvPr/>
          </p:nvCxnSpPr>
          <p:spPr>
            <a:xfrm>
              <a:off x="4989512" y="3531145"/>
              <a:ext cx="1459498" cy="618"/>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xmlns="" id="{6889E489-3E3D-4333-B7CF-8ADD3A95D8A6}"/>
                </a:ext>
              </a:extLst>
            </p:cNvPr>
            <p:cNvCxnSpPr>
              <a:cxnSpLocks/>
              <a:stCxn id="11" idx="1"/>
            </p:cNvCxnSpPr>
            <p:nvPr/>
          </p:nvCxnSpPr>
          <p:spPr>
            <a:xfrm>
              <a:off x="3692558" y="4451682"/>
              <a:ext cx="1296953" cy="908054"/>
            </a:xfrm>
            <a:prstGeom prst="straightConnector1">
              <a:avLst/>
            </a:prstGeom>
            <a:ln w="19050">
              <a:solidFill>
                <a:schemeClr val="tx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xmlns="" id="{A13BA65F-D879-4DB2-ADAE-1BB92FE76876}"/>
                </a:ext>
              </a:extLst>
            </p:cNvPr>
            <p:cNvCxnSpPr>
              <a:cxnSpLocks/>
            </p:cNvCxnSpPr>
            <p:nvPr/>
          </p:nvCxnSpPr>
          <p:spPr>
            <a:xfrm flipV="1">
              <a:off x="3692551" y="4997734"/>
              <a:ext cx="1296960" cy="84016"/>
            </a:xfrm>
            <a:prstGeom prst="straightConnector1">
              <a:avLst/>
            </a:prstGeom>
            <a:ln w="19050">
              <a:solidFill>
                <a:schemeClr val="tx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xmlns="" id="{B6188CFD-94F8-41D5-8C83-BC76D515322E}"/>
                </a:ext>
              </a:extLst>
            </p:cNvPr>
            <p:cNvCxnSpPr>
              <a:cxnSpLocks/>
            </p:cNvCxnSpPr>
            <p:nvPr/>
          </p:nvCxnSpPr>
          <p:spPr>
            <a:xfrm flipV="1">
              <a:off x="3692551" y="3507308"/>
              <a:ext cx="1296960" cy="2207090"/>
            </a:xfrm>
            <a:prstGeom prst="straightConnector1">
              <a:avLst/>
            </a:prstGeom>
            <a:ln w="19050">
              <a:solidFill>
                <a:schemeClr val="tx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xmlns="" id="{AE3E3288-7CC3-4ACD-BB50-CE6AE98D440C}"/>
                </a:ext>
              </a:extLst>
            </p:cNvPr>
            <p:cNvSpPr/>
            <p:nvPr/>
          </p:nvSpPr>
          <p:spPr>
            <a:xfrm>
              <a:off x="1292289" y="5915556"/>
              <a:ext cx="1296956" cy="292388"/>
            </a:xfrm>
            <a:prstGeom prst="rect">
              <a:avLst/>
            </a:prstGeom>
          </p:spPr>
          <p:txBody>
            <a:bodyPr wrap="square">
              <a:spAutoFit/>
            </a:bodyPr>
            <a:lstStyle/>
            <a:p>
              <a:pPr algn="ctr"/>
              <a:r>
                <a:rPr lang="en-US" altLang="ko-KR" sz="1300" dirty="0">
                  <a:solidFill>
                    <a:srgbClr val="193EB0"/>
                  </a:solidFill>
                  <a:latin typeface="SamsungOne 400" panose="020B0503030303020204" pitchFamily="34" charset="0"/>
                </a:rPr>
                <a:t>given keys</a:t>
              </a:r>
            </a:p>
          </p:txBody>
        </p:sp>
        <p:sp>
          <p:nvSpPr>
            <p:cNvPr id="74" name="직사각형 73">
              <a:extLst>
                <a:ext uri="{FF2B5EF4-FFF2-40B4-BE49-F238E27FC236}">
                  <a16:creationId xmlns:a16="http://schemas.microsoft.com/office/drawing/2014/main" xmlns="" id="{2640B34F-55B3-4B20-A8B4-1A08EC92DDAF}"/>
                </a:ext>
              </a:extLst>
            </p:cNvPr>
            <p:cNvSpPr/>
            <p:nvPr/>
          </p:nvSpPr>
          <p:spPr>
            <a:xfrm>
              <a:off x="6131769" y="5915555"/>
              <a:ext cx="1296956" cy="292388"/>
            </a:xfrm>
            <a:prstGeom prst="rect">
              <a:avLst/>
            </a:prstGeom>
          </p:spPr>
          <p:txBody>
            <a:bodyPr wrap="square">
              <a:spAutoFit/>
            </a:bodyPr>
            <a:lstStyle/>
            <a:p>
              <a:pPr algn="ctr"/>
              <a:r>
                <a:rPr lang="en-US" altLang="ko-KR" sz="1300" dirty="0">
                  <a:solidFill>
                    <a:srgbClr val="193EB0"/>
                  </a:solidFill>
                  <a:latin typeface="SamsungOne 400" panose="020B0503030303020204" pitchFamily="34" charset="0"/>
                </a:rPr>
                <a:t>hash keys</a:t>
              </a:r>
            </a:p>
          </p:txBody>
        </p:sp>
        <p:sp>
          <p:nvSpPr>
            <p:cNvPr id="78" name="직사각형 77">
              <a:extLst>
                <a:ext uri="{FF2B5EF4-FFF2-40B4-BE49-F238E27FC236}">
                  <a16:creationId xmlns:a16="http://schemas.microsoft.com/office/drawing/2014/main" xmlns="" id="{885D2BF4-5150-4BDF-B117-FD72B0F904FF}"/>
                </a:ext>
              </a:extLst>
            </p:cNvPr>
            <p:cNvSpPr/>
            <p:nvPr/>
          </p:nvSpPr>
          <p:spPr>
            <a:xfrm>
              <a:off x="7181822" y="3030947"/>
              <a:ext cx="1296954" cy="294642"/>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1300" dirty="0">
                  <a:solidFill>
                    <a:srgbClr val="193EB0"/>
                  </a:solidFill>
                  <a:latin typeface="SamsungOne 400" panose="020B0503030303020204" pitchFamily="34" charset="0"/>
                </a:rPr>
                <a:t>①</a:t>
              </a:r>
            </a:p>
          </p:txBody>
        </p:sp>
        <p:sp>
          <p:nvSpPr>
            <p:cNvPr id="79" name="직사각형 78">
              <a:extLst>
                <a:ext uri="{FF2B5EF4-FFF2-40B4-BE49-F238E27FC236}">
                  <a16:creationId xmlns:a16="http://schemas.microsoft.com/office/drawing/2014/main" xmlns="" id="{A98A75EA-FF4E-4BAE-B023-58A953836D07}"/>
                </a:ext>
              </a:extLst>
            </p:cNvPr>
            <p:cNvSpPr/>
            <p:nvPr/>
          </p:nvSpPr>
          <p:spPr>
            <a:xfrm>
              <a:off x="7181822" y="3388325"/>
              <a:ext cx="1296954" cy="292388"/>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1300" dirty="0">
                  <a:solidFill>
                    <a:srgbClr val="193EB0"/>
                  </a:solidFill>
                  <a:latin typeface="SamsungOne 400" panose="020B0503030303020204" pitchFamily="34" charset="0"/>
                </a:rPr>
                <a:t>②</a:t>
              </a:r>
            </a:p>
          </p:txBody>
        </p:sp>
        <p:sp>
          <p:nvSpPr>
            <p:cNvPr id="80" name="직사각형 79">
              <a:extLst>
                <a:ext uri="{FF2B5EF4-FFF2-40B4-BE49-F238E27FC236}">
                  <a16:creationId xmlns:a16="http://schemas.microsoft.com/office/drawing/2014/main" xmlns="" id="{99425D0A-CBB9-4EF6-9557-934B5FE3DD75}"/>
                </a:ext>
              </a:extLst>
            </p:cNvPr>
            <p:cNvSpPr/>
            <p:nvPr/>
          </p:nvSpPr>
          <p:spPr>
            <a:xfrm>
              <a:off x="7181822" y="3753906"/>
              <a:ext cx="1296954" cy="290841"/>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1300" dirty="0">
                  <a:solidFill>
                    <a:srgbClr val="193EB0"/>
                  </a:solidFill>
                  <a:latin typeface="SamsungOne 400" panose="020B0503030303020204" pitchFamily="34" charset="0"/>
                </a:rPr>
                <a:t>③</a:t>
              </a:r>
            </a:p>
          </p:txBody>
        </p:sp>
        <p:sp>
          <p:nvSpPr>
            <p:cNvPr id="81" name="직사각형 80">
              <a:extLst>
                <a:ext uri="{FF2B5EF4-FFF2-40B4-BE49-F238E27FC236}">
                  <a16:creationId xmlns:a16="http://schemas.microsoft.com/office/drawing/2014/main" xmlns="" id="{04F8A05B-159D-4183-B130-0FF1F35EF272}"/>
                </a:ext>
              </a:extLst>
            </p:cNvPr>
            <p:cNvSpPr/>
            <p:nvPr/>
          </p:nvSpPr>
          <p:spPr>
            <a:xfrm>
              <a:off x="7181822" y="4112923"/>
              <a:ext cx="1296954" cy="298578"/>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1300" dirty="0">
                  <a:solidFill>
                    <a:srgbClr val="193EB0"/>
                  </a:solidFill>
                  <a:latin typeface="SamsungOne 400" panose="020B0503030303020204" pitchFamily="34" charset="0"/>
                </a:rPr>
                <a:t>④</a:t>
              </a:r>
            </a:p>
          </p:txBody>
        </p:sp>
        <p:sp>
          <p:nvSpPr>
            <p:cNvPr id="82" name="직사각형 81">
              <a:extLst>
                <a:ext uri="{FF2B5EF4-FFF2-40B4-BE49-F238E27FC236}">
                  <a16:creationId xmlns:a16="http://schemas.microsoft.com/office/drawing/2014/main" xmlns="" id="{FEC12488-9171-4F00-A738-5211C62701DB}"/>
                </a:ext>
              </a:extLst>
            </p:cNvPr>
            <p:cNvSpPr/>
            <p:nvPr/>
          </p:nvSpPr>
          <p:spPr>
            <a:xfrm>
              <a:off x="7181822" y="4489337"/>
              <a:ext cx="1296954" cy="292388"/>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1300" dirty="0">
                  <a:solidFill>
                    <a:srgbClr val="193EB0"/>
                  </a:solidFill>
                  <a:latin typeface="SamsungOne 400" panose="020B0503030303020204" pitchFamily="34" charset="0"/>
                </a:rPr>
                <a:t>⑤</a:t>
              </a:r>
            </a:p>
          </p:txBody>
        </p:sp>
        <p:sp>
          <p:nvSpPr>
            <p:cNvPr id="83" name="직사각형 82">
              <a:extLst>
                <a:ext uri="{FF2B5EF4-FFF2-40B4-BE49-F238E27FC236}">
                  <a16:creationId xmlns:a16="http://schemas.microsoft.com/office/drawing/2014/main" xmlns="" id="{21ABBA94-1360-41C6-913B-DD2735584B81}"/>
                </a:ext>
              </a:extLst>
            </p:cNvPr>
            <p:cNvSpPr/>
            <p:nvPr/>
          </p:nvSpPr>
          <p:spPr>
            <a:xfrm>
              <a:off x="7181822" y="4848219"/>
              <a:ext cx="1296954" cy="298578"/>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1300" dirty="0">
                  <a:solidFill>
                    <a:srgbClr val="193EB0"/>
                  </a:solidFill>
                  <a:latin typeface="SamsungOne 400" panose="020B0503030303020204" pitchFamily="34" charset="0"/>
                </a:rPr>
                <a:t>⑥</a:t>
              </a:r>
            </a:p>
          </p:txBody>
        </p:sp>
        <p:sp>
          <p:nvSpPr>
            <p:cNvPr id="84" name="직사각형 83">
              <a:extLst>
                <a:ext uri="{FF2B5EF4-FFF2-40B4-BE49-F238E27FC236}">
                  <a16:creationId xmlns:a16="http://schemas.microsoft.com/office/drawing/2014/main" xmlns="" id="{1A60E79E-230B-47E0-8385-3D4BD8EA302B}"/>
                </a:ext>
              </a:extLst>
            </p:cNvPr>
            <p:cNvSpPr/>
            <p:nvPr/>
          </p:nvSpPr>
          <p:spPr>
            <a:xfrm>
              <a:off x="7181822" y="5205025"/>
              <a:ext cx="1296954" cy="304768"/>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1300" dirty="0">
                  <a:solidFill>
                    <a:srgbClr val="193EB0"/>
                  </a:solidFill>
                  <a:latin typeface="SamsungOne 400" panose="020B0503030303020204" pitchFamily="34" charset="0"/>
                </a:rPr>
                <a:t>⑦</a:t>
              </a:r>
            </a:p>
          </p:txBody>
        </p:sp>
        <p:sp>
          <p:nvSpPr>
            <p:cNvPr id="85" name="직사각형 84">
              <a:extLst>
                <a:ext uri="{FF2B5EF4-FFF2-40B4-BE49-F238E27FC236}">
                  <a16:creationId xmlns:a16="http://schemas.microsoft.com/office/drawing/2014/main" xmlns="" id="{75C459E3-1894-452A-B599-DC6BBCA40428}"/>
                </a:ext>
              </a:extLst>
            </p:cNvPr>
            <p:cNvSpPr/>
            <p:nvPr/>
          </p:nvSpPr>
          <p:spPr>
            <a:xfrm>
              <a:off x="7181822" y="5578344"/>
              <a:ext cx="1296954" cy="292388"/>
            </a:xfrm>
            <a:prstGeom prst="rect">
              <a:avLst/>
            </a:prstGeom>
            <a:solidFill>
              <a:schemeClr val="accent4">
                <a:lumMod val="20000"/>
                <a:lumOff val="8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1300" dirty="0">
                  <a:solidFill>
                    <a:srgbClr val="193EB0"/>
                  </a:solidFill>
                  <a:latin typeface="SamsungOne 400" panose="020B0503030303020204" pitchFamily="34" charset="0"/>
                </a:rPr>
                <a:t>⑧</a:t>
              </a:r>
            </a:p>
          </p:txBody>
        </p:sp>
      </p:grpSp>
      <p:sp>
        <p:nvSpPr>
          <p:cNvPr id="57" name="직사각형 5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8" name="직사각형 5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grpSp>
        <p:nvGrpSpPr>
          <p:cNvPr id="63" name="그룹 62"/>
          <p:cNvGrpSpPr/>
          <p:nvPr/>
        </p:nvGrpSpPr>
        <p:grpSpPr>
          <a:xfrm>
            <a:off x="361950" y="1322141"/>
            <a:ext cx="9106050" cy="743069"/>
            <a:chOff x="361950" y="1220103"/>
            <a:chExt cx="9106050" cy="743069"/>
          </a:xfrm>
        </p:grpSpPr>
        <p:sp>
          <p:nvSpPr>
            <p:cNvPr id="64" name="직사각형 6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Hash Table</a:t>
              </a:r>
            </a:p>
          </p:txBody>
        </p:sp>
        <p:sp>
          <p:nvSpPr>
            <p:cNvPr id="65" name="TextBox 6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1.3. Hashing and hash functions</a:t>
              </a:r>
            </a:p>
          </p:txBody>
        </p:sp>
      </p:grpSp>
      <p:sp>
        <p:nvSpPr>
          <p:cNvPr id="48" name="직사각형 47">
            <a:extLst>
              <a:ext uri="{FF2B5EF4-FFF2-40B4-BE49-F238E27FC236}">
                <a16:creationId xmlns:a16="http://schemas.microsoft.com/office/drawing/2014/main" xmlns="" id="{90EFA62F-9637-4E5A-AAB1-9E61461D75DD}"/>
              </a:ext>
            </a:extLst>
          </p:cNvPr>
          <p:cNvSpPr/>
          <p:nvPr/>
        </p:nvSpPr>
        <p:spPr>
          <a:xfrm>
            <a:off x="580388" y="2118234"/>
            <a:ext cx="8887612" cy="928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Hashing refers to a process of converting a given key into another key, and hash function refers to a function that converts a random length key into another key that has a fixed length. The key converted by the hash function is called hash key.</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There are 8 slots in the bookshelf, so define the hash function as f(x) = x % 8</a:t>
            </a:r>
            <a:r>
              <a:rPr lang="en-US" altLang="ko-KR" sz="1300" dirty="0" smtClean="0">
                <a:solidFill>
                  <a:schemeClr val="tx1"/>
                </a:solidFill>
                <a:latin typeface="SamsungOne 400" panose="020B0503030303020204" pitchFamily="34" charset="0"/>
                <a:ea typeface="SamsungOne 400" panose="020B0503030303020204" pitchFamily="34" charset="0"/>
              </a:rPr>
              <a:t>.</a:t>
            </a:r>
            <a:endParaRPr lang="en-US" altLang="ko-KR" sz="13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38206067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xmlns="" id="{C025D461-4E2C-46D6-B9B3-1493FDF92575}"/>
              </a:ext>
            </a:extLst>
          </p:cNvPr>
          <p:cNvPicPr>
            <a:picLocks noChangeAspect="1"/>
          </p:cNvPicPr>
          <p:nvPr/>
        </p:nvPicPr>
        <p:blipFill>
          <a:blip r:embed="rId2"/>
          <a:stretch>
            <a:fillRect/>
          </a:stretch>
        </p:blipFill>
        <p:spPr>
          <a:xfrm>
            <a:off x="626568" y="2419318"/>
            <a:ext cx="8629524" cy="3454286"/>
          </a:xfrm>
          <a:prstGeom prst="rect">
            <a:avLst/>
          </a:prstGeom>
        </p:spPr>
      </p:pic>
      <p:sp>
        <p:nvSpPr>
          <p:cNvPr id="15" name="직사각형 1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6" name="직사각형 1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17" name="직사각형 16">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Defining the hash table as a class is as follows.</a:t>
            </a:r>
          </a:p>
        </p:txBody>
      </p:sp>
      <p:grpSp>
        <p:nvGrpSpPr>
          <p:cNvPr id="9" name="그룹 8"/>
          <p:cNvGrpSpPr/>
          <p:nvPr/>
        </p:nvGrpSpPr>
        <p:grpSpPr>
          <a:xfrm>
            <a:off x="361950" y="1322141"/>
            <a:ext cx="9106050" cy="743069"/>
            <a:chOff x="361950" y="1220103"/>
            <a:chExt cx="9106050" cy="743069"/>
          </a:xfrm>
        </p:grpSpPr>
        <p:sp>
          <p:nvSpPr>
            <p:cNvPr id="10" name="직사각형 9">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Hash Table</a:t>
              </a:r>
            </a:p>
          </p:txBody>
        </p:sp>
        <p:sp>
          <p:nvSpPr>
            <p:cNvPr id="11" name="TextBox 10">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1.4. Define a hash table as a class type</a:t>
              </a:r>
            </a:p>
          </p:txBody>
        </p:sp>
      </p:grpSp>
    </p:spTree>
    <p:extLst>
      <p:ext uri="{BB962C8B-B14F-4D97-AF65-F5344CB8AC3E}">
        <p14:creationId xmlns:p14="http://schemas.microsoft.com/office/powerpoint/2010/main" val="423038330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21" name="직사각형 20">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hash table constructor initializes the hash table in the size of the given key.</a:t>
            </a:r>
          </a:p>
        </p:txBody>
      </p:sp>
      <p:grpSp>
        <p:nvGrpSpPr>
          <p:cNvPr id="22" name="그룹 21">
            <a:extLst>
              <a:ext uri="{FF2B5EF4-FFF2-40B4-BE49-F238E27FC236}">
                <a16:creationId xmlns:a16="http://schemas.microsoft.com/office/drawing/2014/main" xmlns="" id="{A9DB7DD0-AA7A-4B07-8996-7FC36E5F9099}"/>
              </a:ext>
            </a:extLst>
          </p:cNvPr>
          <p:cNvGrpSpPr/>
          <p:nvPr/>
        </p:nvGrpSpPr>
        <p:grpSpPr>
          <a:xfrm>
            <a:off x="667021" y="3897412"/>
            <a:ext cx="8597052" cy="1018993"/>
            <a:chOff x="676852" y="3081411"/>
            <a:chExt cx="8597052" cy="1018993"/>
          </a:xfrm>
        </p:grpSpPr>
        <p:sp>
          <p:nvSpPr>
            <p:cNvPr id="23"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0189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4"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3-7</a:t>
              </a:r>
            </a:p>
          </p:txBody>
        </p:sp>
        <p:sp>
          <p:nvSpPr>
            <p:cNvPr id="26" name="TextBox 21">
              <a:extLst>
                <a:ext uri="{FF2B5EF4-FFF2-40B4-BE49-F238E27FC236}">
                  <a16:creationId xmlns:a16="http://schemas.microsoft.com/office/drawing/2014/main" xmlns=""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‘size’ as input parameter is the size of the hash table, and hash table is defined by </a:t>
              </a:r>
              <a:r>
                <a:rPr lang="en-US" altLang="ko-KR" sz="1300" dirty="0" smtClean="0">
                  <a:solidFill>
                    <a:prstClr val="black">
                      <a:lumMod val="85000"/>
                      <a:lumOff val="15000"/>
                    </a:prstClr>
                  </a:solidFill>
                  <a:latin typeface="SamsungOne 400" panose="020B0503030303020204" pitchFamily="34" charset="0"/>
                  <a:cs typeface="+mn-cs"/>
                </a:rPr>
                <a:t>Python </a:t>
              </a:r>
              <a:r>
                <a:rPr lang="en-US" altLang="ko-KR" sz="1300" dirty="0">
                  <a:solidFill>
                    <a:prstClr val="black">
                      <a:lumMod val="85000"/>
                      <a:lumOff val="15000"/>
                    </a:prstClr>
                  </a:solidFill>
                  <a:latin typeface="SamsungOne 400" panose="020B0503030303020204" pitchFamily="34" charset="0"/>
                  <a:cs typeface="+mn-cs"/>
                </a:rPr>
                <a:t>dictionary. </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In the dictionary, initialize the bucket in number of size. At first, the bucket becomes an empty list. </a:t>
              </a:r>
            </a:p>
          </p:txBody>
        </p:sp>
      </p:grpSp>
      <p:grpSp>
        <p:nvGrpSpPr>
          <p:cNvPr id="13" name="그룹 12"/>
          <p:cNvGrpSpPr/>
          <p:nvPr/>
        </p:nvGrpSpPr>
        <p:grpSpPr>
          <a:xfrm>
            <a:off x="361950" y="1322141"/>
            <a:ext cx="9106050" cy="743069"/>
            <a:chOff x="361950" y="1220103"/>
            <a:chExt cx="9106050" cy="743069"/>
          </a:xfrm>
        </p:grpSpPr>
        <p:sp>
          <p:nvSpPr>
            <p:cNvPr id="15" name="직사각형 14">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Hash Table</a:t>
              </a:r>
            </a:p>
          </p:txBody>
        </p:sp>
        <p:sp>
          <p:nvSpPr>
            <p:cNvPr id="16" name="TextBox 15">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1.4. Define a hash table as a class type</a:t>
              </a:r>
            </a:p>
          </p:txBody>
        </p:sp>
      </p:grpSp>
      <p:grpSp>
        <p:nvGrpSpPr>
          <p:cNvPr id="4" name="그룹 3"/>
          <p:cNvGrpSpPr/>
          <p:nvPr/>
        </p:nvGrpSpPr>
        <p:grpSpPr>
          <a:xfrm>
            <a:off x="634549" y="2391469"/>
            <a:ext cx="8676000" cy="1384032"/>
            <a:chOff x="634549" y="2391469"/>
            <a:chExt cx="8676000" cy="1384032"/>
          </a:xfrm>
        </p:grpSpPr>
        <p:pic>
          <p:nvPicPr>
            <p:cNvPr id="14" name="그림 13">
              <a:extLst>
                <a:ext uri="{FF2B5EF4-FFF2-40B4-BE49-F238E27FC236}">
                  <a16:creationId xmlns:a16="http://schemas.microsoft.com/office/drawing/2014/main" xmlns="" id="{C025D461-4E2C-46D6-B9B3-1493FDF92575}"/>
                </a:ext>
              </a:extLst>
            </p:cNvPr>
            <p:cNvPicPr>
              <a:picLocks noChangeAspect="1"/>
            </p:cNvPicPr>
            <p:nvPr/>
          </p:nvPicPr>
          <p:blipFill rotWithShape="1">
            <a:blip r:embed="rId4"/>
            <a:srcRect b="60148"/>
            <a:stretch/>
          </p:blipFill>
          <p:spPr>
            <a:xfrm>
              <a:off x="634549" y="2391469"/>
              <a:ext cx="8676000" cy="1384032"/>
            </a:xfrm>
            <a:prstGeom prst="rect">
              <a:avLst/>
            </a:prstGeom>
          </p:spPr>
        </p:pic>
        <p:cxnSp>
          <p:nvCxnSpPr>
            <p:cNvPr id="3" name="직선 연결선 2"/>
            <p:cNvCxnSpPr/>
            <p:nvPr/>
          </p:nvCxnSpPr>
          <p:spPr>
            <a:xfrm>
              <a:off x="680771" y="3768626"/>
              <a:ext cx="8568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05353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21" name="직사각형 20">
            <a:extLst>
              <a:ext uri="{FF2B5EF4-FFF2-40B4-BE49-F238E27FC236}">
                <a16:creationId xmlns:a16="http://schemas.microsoft.com/office/drawing/2014/main" xmlns="" id="{90EFA62F-9637-4E5A-AAB1-9E61461D75DD}"/>
              </a:ext>
            </a:extLst>
          </p:cNvPr>
          <p:cNvSpPr/>
          <p:nvPr/>
        </p:nvSpPr>
        <p:spPr>
          <a:xfrm>
            <a:off x="580388" y="2118234"/>
            <a:ext cx="913362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In the hash table, define the hash function as a function that</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performs</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modular</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arithmetic</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with</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the</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size</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of</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given</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key. </a:t>
            </a:r>
          </a:p>
        </p:txBody>
      </p:sp>
      <p:grpSp>
        <p:nvGrpSpPr>
          <p:cNvPr id="22" name="그룹 21">
            <a:extLst>
              <a:ext uri="{FF2B5EF4-FFF2-40B4-BE49-F238E27FC236}">
                <a16:creationId xmlns:a16="http://schemas.microsoft.com/office/drawing/2014/main" xmlns="" id="{A9DB7DD0-AA7A-4B07-8996-7FC36E5F9099}"/>
              </a:ext>
            </a:extLst>
          </p:cNvPr>
          <p:cNvGrpSpPr/>
          <p:nvPr/>
        </p:nvGrpSpPr>
        <p:grpSpPr>
          <a:xfrm>
            <a:off x="667021" y="4550753"/>
            <a:ext cx="8597052" cy="1018993"/>
            <a:chOff x="676852" y="3081411"/>
            <a:chExt cx="8597052" cy="1018993"/>
          </a:xfrm>
        </p:grpSpPr>
        <p:sp>
          <p:nvSpPr>
            <p:cNvPr id="23"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0189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4"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3-7</a:t>
              </a:r>
            </a:p>
          </p:txBody>
        </p:sp>
        <p:sp>
          <p:nvSpPr>
            <p:cNvPr id="26" name="TextBox 21">
              <a:extLst>
                <a:ext uri="{FF2B5EF4-FFF2-40B4-BE49-F238E27FC236}">
                  <a16:creationId xmlns:a16="http://schemas.microsoft.com/office/drawing/2014/main" xmlns=""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‘size’ as input parameter is the size of the hash table, and hash table is defined by </a:t>
              </a:r>
              <a:r>
                <a:rPr lang="en-US" altLang="ko-KR" sz="1300" dirty="0" smtClean="0">
                  <a:solidFill>
                    <a:prstClr val="black">
                      <a:lumMod val="85000"/>
                      <a:lumOff val="15000"/>
                    </a:prstClr>
                  </a:solidFill>
                  <a:latin typeface="SamsungOne 400" panose="020B0503030303020204" pitchFamily="34" charset="0"/>
                </a:rPr>
                <a:t>Python </a:t>
              </a:r>
              <a:r>
                <a:rPr lang="en-US" altLang="ko-KR" sz="1300" dirty="0">
                  <a:solidFill>
                    <a:prstClr val="black">
                      <a:lumMod val="85000"/>
                      <a:lumOff val="15000"/>
                    </a:prstClr>
                  </a:solidFill>
                  <a:latin typeface="SamsungOne 400" panose="020B0503030303020204" pitchFamily="34" charset="0"/>
                </a:rPr>
                <a:t>dictionary. </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the dictionary, initialize the bucket in number of size. At first, the bucket becomes an empty list. </a:t>
              </a:r>
            </a:p>
          </p:txBody>
        </p:sp>
      </p:grpSp>
      <p:grpSp>
        <p:nvGrpSpPr>
          <p:cNvPr id="13" name="그룹 12"/>
          <p:cNvGrpSpPr/>
          <p:nvPr/>
        </p:nvGrpSpPr>
        <p:grpSpPr>
          <a:xfrm>
            <a:off x="361950" y="1322141"/>
            <a:ext cx="9106050" cy="743069"/>
            <a:chOff x="361950" y="1220103"/>
            <a:chExt cx="9106050" cy="743069"/>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Hash Table</a:t>
              </a:r>
            </a:p>
          </p:txBody>
        </p:sp>
        <p:sp>
          <p:nvSpPr>
            <p:cNvPr id="16" name="TextBox 15">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1.4. Define a hash table as a class type</a:t>
              </a:r>
            </a:p>
          </p:txBody>
        </p:sp>
      </p:grpSp>
      <p:grpSp>
        <p:nvGrpSpPr>
          <p:cNvPr id="2" name="그룹 1"/>
          <p:cNvGrpSpPr/>
          <p:nvPr/>
        </p:nvGrpSpPr>
        <p:grpSpPr>
          <a:xfrm>
            <a:off x="634549" y="2399564"/>
            <a:ext cx="8676000" cy="2024654"/>
            <a:chOff x="634549" y="2399564"/>
            <a:chExt cx="8676000" cy="2024654"/>
          </a:xfrm>
        </p:grpSpPr>
        <p:pic>
          <p:nvPicPr>
            <p:cNvPr id="15" name="그림 14">
              <a:extLst>
                <a:ext uri="{FF2B5EF4-FFF2-40B4-BE49-F238E27FC236}">
                  <a16:creationId xmlns:a16="http://schemas.microsoft.com/office/drawing/2014/main" xmlns="" id="{7973E50B-F6BB-4173-A36A-6094EABA5F05}"/>
                </a:ext>
              </a:extLst>
            </p:cNvPr>
            <p:cNvPicPr>
              <a:picLocks noChangeAspect="1"/>
            </p:cNvPicPr>
            <p:nvPr/>
          </p:nvPicPr>
          <p:blipFill rotWithShape="1">
            <a:blip r:embed="rId4"/>
            <a:srcRect b="41701"/>
            <a:stretch/>
          </p:blipFill>
          <p:spPr>
            <a:xfrm>
              <a:off x="634549" y="2399564"/>
              <a:ext cx="8676000" cy="2024654"/>
            </a:xfrm>
            <a:prstGeom prst="rect">
              <a:avLst/>
            </a:prstGeom>
          </p:spPr>
        </p:pic>
        <p:cxnSp>
          <p:nvCxnSpPr>
            <p:cNvPr id="17" name="직선 연결선 16"/>
            <p:cNvCxnSpPr/>
            <p:nvPr/>
          </p:nvCxnSpPr>
          <p:spPr>
            <a:xfrm>
              <a:off x="680771" y="4424218"/>
              <a:ext cx="8568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7720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015701" y="3039995"/>
            <a:ext cx="7959502" cy="2730452"/>
            <a:chOff x="1015701" y="3019214"/>
            <a:chExt cx="7959502" cy="2730452"/>
          </a:xfrm>
        </p:grpSpPr>
        <p:grpSp>
          <p:nvGrpSpPr>
            <p:cNvPr id="30" name="그룹 29">
              <a:extLst>
                <a:ext uri="{FF2B5EF4-FFF2-40B4-BE49-F238E27FC236}">
                  <a16:creationId xmlns:a16="http://schemas.microsoft.com/office/drawing/2014/main" xmlns="" id="{C96DFA59-1DE2-481D-A903-15DBF219A8F3}"/>
                </a:ext>
              </a:extLst>
            </p:cNvPr>
            <p:cNvGrpSpPr/>
            <p:nvPr/>
          </p:nvGrpSpPr>
          <p:grpSpPr>
            <a:xfrm>
              <a:off x="1015701" y="3019214"/>
              <a:ext cx="4454783" cy="1302779"/>
              <a:chOff x="1015700" y="3953039"/>
              <a:chExt cx="4454783" cy="1302779"/>
            </a:xfrm>
          </p:grpSpPr>
          <p:sp>
            <p:nvSpPr>
              <p:cNvPr id="32" name="직사각형 31">
                <a:extLst>
                  <a:ext uri="{FF2B5EF4-FFF2-40B4-BE49-F238E27FC236}">
                    <a16:creationId xmlns:a16="http://schemas.microsoft.com/office/drawing/2014/main" xmlns="" id="{11DF9E74-B88E-4F58-A6DF-C21F47AB3E23}"/>
                  </a:ext>
                </a:extLst>
              </p:cNvPr>
              <p:cNvSpPr/>
              <p:nvPr/>
            </p:nvSpPr>
            <p:spPr>
              <a:xfrm rot="5400000">
                <a:off x="787103" y="4181636"/>
                <a:ext cx="545118" cy="87923"/>
              </a:xfrm>
              <a:prstGeom prst="rect">
                <a:avLst/>
              </a:prstGeom>
              <a:solidFill>
                <a:schemeClr val="tx1"/>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33" name="그룹 32">
                <a:extLst>
                  <a:ext uri="{FF2B5EF4-FFF2-40B4-BE49-F238E27FC236}">
                    <a16:creationId xmlns:a16="http://schemas.microsoft.com/office/drawing/2014/main" xmlns="" id="{DF77390A-528B-40E3-9573-4100953638A1}"/>
                  </a:ext>
                </a:extLst>
              </p:cNvPr>
              <p:cNvGrpSpPr/>
              <p:nvPr/>
            </p:nvGrpSpPr>
            <p:grpSpPr>
              <a:xfrm>
                <a:off x="1103624" y="4065870"/>
                <a:ext cx="3083171" cy="319454"/>
                <a:chOff x="1178430" y="2857500"/>
                <a:chExt cx="3551832" cy="319454"/>
              </a:xfrm>
            </p:grpSpPr>
            <p:cxnSp>
              <p:nvCxnSpPr>
                <p:cNvPr id="62" name="직선 연결선 61">
                  <a:extLst>
                    <a:ext uri="{FF2B5EF4-FFF2-40B4-BE49-F238E27FC236}">
                      <a16:creationId xmlns:a16="http://schemas.microsoft.com/office/drawing/2014/main" xmlns="" id="{3754FEDB-38AC-4961-ABFD-3BB06C184D63}"/>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xmlns="" id="{0F3C1444-96BB-4436-B084-31311437BE7D}"/>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xmlns="" id="{E8FF6975-0023-4A18-ACE6-A444B9ABDC4B}"/>
                  </a:ext>
                </a:extLst>
              </p:cNvPr>
              <p:cNvGrpSpPr/>
              <p:nvPr/>
            </p:nvGrpSpPr>
            <p:grpSpPr>
              <a:xfrm>
                <a:off x="4796407" y="4065870"/>
                <a:ext cx="674076" cy="319454"/>
                <a:chOff x="1178430" y="2857500"/>
                <a:chExt cx="3551832" cy="319454"/>
              </a:xfrm>
            </p:grpSpPr>
            <p:cxnSp>
              <p:nvCxnSpPr>
                <p:cNvPr id="58" name="직선 연결선 57">
                  <a:extLst>
                    <a:ext uri="{FF2B5EF4-FFF2-40B4-BE49-F238E27FC236}">
                      <a16:creationId xmlns:a16="http://schemas.microsoft.com/office/drawing/2014/main" xmlns="" id="{C9F5BA2E-BA6E-42BA-A3A5-767FA136B669}"/>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xmlns="" id="{E3F18FF8-BE90-4F47-8960-E9C1636CB2C4}"/>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원호 35">
                <a:extLst>
                  <a:ext uri="{FF2B5EF4-FFF2-40B4-BE49-F238E27FC236}">
                    <a16:creationId xmlns:a16="http://schemas.microsoft.com/office/drawing/2014/main" xmlns="" id="{697583EA-32FD-44A1-8041-037F894E891B}"/>
                  </a:ext>
                </a:extLst>
              </p:cNvPr>
              <p:cNvSpPr/>
              <p:nvPr/>
            </p:nvSpPr>
            <p:spPr>
              <a:xfrm>
                <a:off x="3942105" y="4385325"/>
                <a:ext cx="369246" cy="31945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7" name="원호 36">
                <a:extLst>
                  <a:ext uri="{FF2B5EF4-FFF2-40B4-BE49-F238E27FC236}">
                    <a16:creationId xmlns:a16="http://schemas.microsoft.com/office/drawing/2014/main" xmlns="" id="{C10E3E06-E059-4AF3-9866-E4F75E1D9398}"/>
                  </a:ext>
                </a:extLst>
              </p:cNvPr>
              <p:cNvSpPr/>
              <p:nvPr/>
            </p:nvSpPr>
            <p:spPr>
              <a:xfrm flipH="1">
                <a:off x="4630807" y="4385324"/>
                <a:ext cx="369246" cy="31945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8" name="직선 연결선 37">
                <a:extLst>
                  <a:ext uri="{FF2B5EF4-FFF2-40B4-BE49-F238E27FC236}">
                    <a16:creationId xmlns:a16="http://schemas.microsoft.com/office/drawing/2014/main" xmlns="" id="{C91B9F69-CD31-4D00-A350-413A4EE7F38C}"/>
                  </a:ext>
                </a:extLst>
              </p:cNvPr>
              <p:cNvCxnSpPr/>
              <p:nvPr/>
            </p:nvCxnSpPr>
            <p:spPr>
              <a:xfrm>
                <a:off x="4122331" y="4065870"/>
                <a:ext cx="6740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xmlns="" id="{6FD5FB10-8537-4431-A2EA-ABBA7E1282E3}"/>
                  </a:ext>
                </a:extLst>
              </p:cNvPr>
              <p:cNvSpPr/>
              <p:nvPr/>
            </p:nvSpPr>
            <p:spPr>
              <a:xfrm>
                <a:off x="1190575" y="4111296"/>
                <a:ext cx="472830"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D3F670C0-0FB3-4E51-B98B-34ACE0484DBD}"/>
                  </a:ext>
                </a:extLst>
              </p:cNvPr>
              <p:cNvSpPr/>
              <p:nvPr/>
            </p:nvSpPr>
            <p:spPr>
              <a:xfrm rot="5400000">
                <a:off x="4219828" y="4905103"/>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grpSp>
        <p:sp>
          <p:nvSpPr>
            <p:cNvPr id="66" name="직사각형 65">
              <a:extLst>
                <a:ext uri="{FF2B5EF4-FFF2-40B4-BE49-F238E27FC236}">
                  <a16:creationId xmlns:a16="http://schemas.microsoft.com/office/drawing/2014/main" xmlns="" id="{AFE3AFE7-056A-4CB6-B234-ABD0C972CD21}"/>
                </a:ext>
              </a:extLst>
            </p:cNvPr>
            <p:cNvSpPr/>
            <p:nvPr/>
          </p:nvSpPr>
          <p:spPr>
            <a:xfrm>
              <a:off x="8502373" y="3177472"/>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5E9FB1B6-5823-459F-8E15-AA6DE8101007}"/>
                </a:ext>
              </a:extLst>
            </p:cNvPr>
            <p:cNvSpPr/>
            <p:nvPr/>
          </p:nvSpPr>
          <p:spPr>
            <a:xfrm rot="5400000">
              <a:off x="4229159" y="4585666"/>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41" name="직사각형 40">
              <a:extLst>
                <a:ext uri="{FF2B5EF4-FFF2-40B4-BE49-F238E27FC236}">
                  <a16:creationId xmlns:a16="http://schemas.microsoft.com/office/drawing/2014/main" xmlns="" id="{9CB18A28-F974-433F-9BF2-65192704EDA3}"/>
                </a:ext>
              </a:extLst>
            </p:cNvPr>
            <p:cNvSpPr/>
            <p:nvPr/>
          </p:nvSpPr>
          <p:spPr>
            <a:xfrm>
              <a:off x="4196141" y="5661743"/>
              <a:ext cx="545118" cy="87923"/>
            </a:xfrm>
            <a:prstGeom prst="rect">
              <a:avLst/>
            </a:prstGeom>
            <a:solidFill>
              <a:schemeClr val="tx1"/>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42" name="그룹 41">
              <a:extLst>
                <a:ext uri="{FF2B5EF4-FFF2-40B4-BE49-F238E27FC236}">
                  <a16:creationId xmlns:a16="http://schemas.microsoft.com/office/drawing/2014/main" xmlns="" id="{9E12D175-FD28-4544-9B8F-FB2590EEAA3A}"/>
                </a:ext>
              </a:extLst>
            </p:cNvPr>
            <p:cNvGrpSpPr/>
            <p:nvPr/>
          </p:nvGrpSpPr>
          <p:grpSpPr>
            <a:xfrm rot="5400000">
              <a:off x="3419995" y="4453311"/>
              <a:ext cx="2097410" cy="319454"/>
              <a:chOff x="1178430" y="2857500"/>
              <a:chExt cx="3551832" cy="319454"/>
            </a:xfrm>
          </p:grpSpPr>
          <p:cxnSp>
            <p:nvCxnSpPr>
              <p:cNvPr id="43" name="직선 연결선 42">
                <a:extLst>
                  <a:ext uri="{FF2B5EF4-FFF2-40B4-BE49-F238E27FC236}">
                    <a16:creationId xmlns:a16="http://schemas.microsoft.com/office/drawing/2014/main" xmlns="" id="{46B35106-A62D-44E8-BAEF-34F3713F0CD8}"/>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08F321DC-1904-4D2C-BB1F-509CC12BD157}"/>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직사각형 44">
              <a:extLst>
                <a:ext uri="{FF2B5EF4-FFF2-40B4-BE49-F238E27FC236}">
                  <a16:creationId xmlns:a16="http://schemas.microsoft.com/office/drawing/2014/main" xmlns="" id="{7FF6EB11-4DD4-45BE-A965-96EBC874C5BF}"/>
                </a:ext>
              </a:extLst>
            </p:cNvPr>
            <p:cNvSpPr/>
            <p:nvPr/>
          </p:nvSpPr>
          <p:spPr>
            <a:xfrm rot="5400000">
              <a:off x="4229160" y="5195230"/>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cxnSp>
          <p:nvCxnSpPr>
            <p:cNvPr id="31" name="연결선: 꺾임 30">
              <a:extLst>
                <a:ext uri="{FF2B5EF4-FFF2-40B4-BE49-F238E27FC236}">
                  <a16:creationId xmlns:a16="http://schemas.microsoft.com/office/drawing/2014/main" xmlns="" id="{0E32DAF4-FECE-46C5-830A-8B4E10A1551F}"/>
                </a:ext>
              </a:extLst>
            </p:cNvPr>
            <p:cNvCxnSpPr>
              <a:cxnSpLocks/>
              <a:stCxn id="53" idx="3"/>
              <a:endCxn id="46" idx="1"/>
            </p:cNvCxnSpPr>
            <p:nvPr/>
          </p:nvCxnSpPr>
          <p:spPr>
            <a:xfrm>
              <a:off x="1663406" y="3291771"/>
              <a:ext cx="6279186" cy="1"/>
            </a:xfrm>
            <a:prstGeom prst="bentConnector3">
              <a:avLst>
                <a:gd name="adj1" fmla="val 50000"/>
              </a:avLst>
            </a:prstGeom>
            <a:ln w="19050">
              <a:prstDash val="dash"/>
              <a:headEnd type="oval"/>
              <a:tailEnd type="arrow"/>
            </a:ln>
          </p:spPr>
          <p:style>
            <a:lnRef idx="1">
              <a:schemeClr val="accent1"/>
            </a:lnRef>
            <a:fillRef idx="0">
              <a:schemeClr val="accent1"/>
            </a:fillRef>
            <a:effectRef idx="0">
              <a:schemeClr val="accent1"/>
            </a:effectRef>
            <a:fontRef idx="minor">
              <a:schemeClr val="tx1"/>
            </a:fontRef>
          </p:style>
        </p:cxnSp>
        <p:sp>
          <p:nvSpPr>
            <p:cNvPr id="46" name="직사각형 45">
              <a:extLst>
                <a:ext uri="{FF2B5EF4-FFF2-40B4-BE49-F238E27FC236}">
                  <a16:creationId xmlns:a16="http://schemas.microsoft.com/office/drawing/2014/main" xmlns="" id="{D1D8D0F3-B2A3-4C78-BC38-A28A1F6726B7}"/>
                </a:ext>
              </a:extLst>
            </p:cNvPr>
            <p:cNvSpPr/>
            <p:nvPr/>
          </p:nvSpPr>
          <p:spPr>
            <a:xfrm>
              <a:off x="7942592" y="3177472"/>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grpSp>
      <p:sp>
        <p:nvSpPr>
          <p:cNvPr id="50" name="직사각형 4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1" name="직사각형 5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52" name="직사각형 51">
            <a:extLst>
              <a:ext uri="{FF2B5EF4-FFF2-40B4-BE49-F238E27FC236}">
                <a16:creationId xmlns:a16="http://schemas.microsoft.com/office/drawing/2014/main" xmlns="" id="{90EFA62F-9637-4E5A-AAB1-9E61461D75DD}"/>
              </a:ext>
            </a:extLst>
          </p:cNvPr>
          <p:cNvSpPr/>
          <p:nvPr/>
        </p:nvSpPr>
        <p:spPr>
          <a:xfrm>
            <a:off x="580388" y="212931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Then, the car no.2 can get out of the parking lot followed by car no.1.</a:t>
            </a:r>
          </a:p>
        </p:txBody>
      </p:sp>
      <p:sp>
        <p:nvSpPr>
          <p:cNvPr id="29" name="직사각형 28">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What is a Stack?</a:t>
            </a:r>
          </a:p>
        </p:txBody>
      </p:sp>
      <p:sp>
        <p:nvSpPr>
          <p:cNvPr id="39" name="TextBox 38">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600" b="1">
                <a:solidFill>
                  <a:srgbClr val="000000"/>
                </a:solidFill>
                <a:latin typeface="Samsung Sharp Sans" pitchFamily="2" charset="0"/>
                <a:ea typeface="Samsung Sharp Sans" pitchFamily="2" charset="0"/>
                <a:cs typeface="Samsung Sharp Sans" pitchFamily="2" charset="0"/>
              </a:defRPr>
            </a:lvl1pPr>
          </a:lstStyle>
          <a:p>
            <a:r>
              <a:rPr lang="en-US" altLang="ko-KR" sz="1800" dirty="0"/>
              <a:t>2.3. Applications of a stack</a:t>
            </a:r>
          </a:p>
        </p:txBody>
      </p:sp>
    </p:spTree>
    <p:extLst>
      <p:ext uri="{BB962C8B-B14F-4D97-AF65-F5344CB8AC3E}">
        <p14:creationId xmlns:p14="http://schemas.microsoft.com/office/powerpoint/2010/main" val="300390170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21" name="직사각형 20">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put() method receives key and value as input and stores the value in the hash key bucket.</a:t>
            </a:r>
          </a:p>
        </p:txBody>
      </p:sp>
      <p:grpSp>
        <p:nvGrpSpPr>
          <p:cNvPr id="22" name="그룹 21">
            <a:extLst>
              <a:ext uri="{FF2B5EF4-FFF2-40B4-BE49-F238E27FC236}">
                <a16:creationId xmlns:a16="http://schemas.microsoft.com/office/drawing/2014/main" xmlns="" id="{A9DB7DD0-AA7A-4B07-8996-7FC36E5F9099}"/>
              </a:ext>
            </a:extLst>
          </p:cNvPr>
          <p:cNvGrpSpPr/>
          <p:nvPr/>
        </p:nvGrpSpPr>
        <p:grpSpPr>
          <a:xfrm>
            <a:off x="667021" y="4153510"/>
            <a:ext cx="8597052" cy="1018993"/>
            <a:chOff x="676852" y="3081411"/>
            <a:chExt cx="8597052" cy="1018993"/>
          </a:xfrm>
        </p:grpSpPr>
        <p:sp>
          <p:nvSpPr>
            <p:cNvPr id="23"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0189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4"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15-18</a:t>
              </a:r>
            </a:p>
          </p:txBody>
        </p:sp>
        <p:sp>
          <p:nvSpPr>
            <p:cNvPr id="26" name="TextBox 21">
              <a:extLst>
                <a:ext uri="{FF2B5EF4-FFF2-40B4-BE49-F238E27FC236}">
                  <a16:creationId xmlns:a16="http://schemas.microsoft.com/office/drawing/2014/main" xmlns=""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Find the bucket where the key value is </a:t>
              </a:r>
              <a:r>
                <a:rPr lang="en-US" altLang="ko-KR" sz="1300" dirty="0" err="1">
                  <a:solidFill>
                    <a:prstClr val="black">
                      <a:lumMod val="85000"/>
                      <a:lumOff val="15000"/>
                    </a:prstClr>
                  </a:solidFill>
                  <a:latin typeface="SamsungOne 400" panose="020B0503030303020204" pitchFamily="34" charset="0"/>
                </a:rPr>
                <a:t>self.hash</a:t>
              </a:r>
              <a:r>
                <a:rPr lang="en-US" altLang="ko-KR" sz="1300" dirty="0">
                  <a:solidFill>
                    <a:prstClr val="black">
                      <a:lumMod val="85000"/>
                      <a:lumOff val="15000"/>
                    </a:prstClr>
                  </a:solidFill>
                  <a:latin typeface="SamsungOne 400" panose="020B0503030303020204" pitchFamily="34" charset="0"/>
                </a:rPr>
                <a:t>(key) in the </a:t>
              </a:r>
              <a:r>
                <a:rPr lang="en-US" altLang="ko-KR" sz="1300" dirty="0" err="1">
                  <a:solidFill>
                    <a:prstClr val="black">
                      <a:lumMod val="85000"/>
                      <a:lumOff val="15000"/>
                    </a:prstClr>
                  </a:solidFill>
                  <a:latin typeface="SamsungOne 400" panose="020B0503030303020204" pitchFamily="34" charset="0"/>
                </a:rPr>
                <a:t>self.table</a:t>
              </a:r>
              <a:r>
                <a:rPr lang="en-US" altLang="ko-KR" sz="1300" dirty="0">
                  <a:solidFill>
                    <a:prstClr val="black">
                      <a:lumMod val="85000"/>
                      <a:lumOff val="15000"/>
                    </a:prstClr>
                  </a:solidFill>
                  <a:latin typeface="SamsungOne 400" panose="020B0503030303020204" pitchFamily="34" charset="0"/>
                </a:rPr>
                <a:t> dictionary.</a:t>
              </a:r>
              <a:endParaRPr lang="en-US" altLang="ko-KR" sz="1300" dirty="0">
                <a:solidFill>
                  <a:prstClr val="black">
                    <a:lumMod val="85000"/>
                    <a:lumOff val="15000"/>
                  </a:prstClr>
                </a:solidFill>
                <a:latin typeface="SamsungOne 400" panose="020B0503030303020204" pitchFamily="34" charset="0"/>
                <a:cs typeface="+mn-cs"/>
              </a:endParaRP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When duplication is not allowed, add the value in the bucket if the bucket does not have the value.</a:t>
              </a:r>
            </a:p>
          </p:txBody>
        </p:sp>
      </p:grpSp>
      <p:grpSp>
        <p:nvGrpSpPr>
          <p:cNvPr id="13" name="그룹 12"/>
          <p:cNvGrpSpPr/>
          <p:nvPr/>
        </p:nvGrpSpPr>
        <p:grpSpPr>
          <a:xfrm>
            <a:off x="361950" y="1322141"/>
            <a:ext cx="9106050" cy="743069"/>
            <a:chOff x="361950" y="1220103"/>
            <a:chExt cx="9106050" cy="743069"/>
          </a:xfrm>
        </p:grpSpPr>
        <p:sp>
          <p:nvSpPr>
            <p:cNvPr id="15" name="직사각형 14">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Hash Table</a:t>
              </a:r>
            </a:p>
          </p:txBody>
        </p:sp>
        <p:sp>
          <p:nvSpPr>
            <p:cNvPr id="16" name="TextBox 15">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1.4. Define a hash table as a class type</a:t>
              </a:r>
            </a:p>
          </p:txBody>
        </p:sp>
      </p:grpSp>
      <p:grpSp>
        <p:nvGrpSpPr>
          <p:cNvPr id="2" name="그룹 1"/>
          <p:cNvGrpSpPr/>
          <p:nvPr/>
        </p:nvGrpSpPr>
        <p:grpSpPr>
          <a:xfrm>
            <a:off x="634549" y="2479122"/>
            <a:ext cx="8676000" cy="1584997"/>
            <a:chOff x="634549" y="2479122"/>
            <a:chExt cx="8676000" cy="1584997"/>
          </a:xfrm>
        </p:grpSpPr>
        <p:pic>
          <p:nvPicPr>
            <p:cNvPr id="14" name="그림 13">
              <a:extLst>
                <a:ext uri="{FF2B5EF4-FFF2-40B4-BE49-F238E27FC236}">
                  <a16:creationId xmlns:a16="http://schemas.microsoft.com/office/drawing/2014/main" xmlns="" id="{F18847C5-95E6-4AA2-B6DC-2077B7D560D7}"/>
                </a:ext>
              </a:extLst>
            </p:cNvPr>
            <p:cNvPicPr>
              <a:picLocks noChangeAspect="1"/>
            </p:cNvPicPr>
            <p:nvPr/>
          </p:nvPicPr>
          <p:blipFill rotWithShape="1">
            <a:blip r:embed="rId4"/>
            <a:srcRect t="54361"/>
            <a:stretch/>
          </p:blipFill>
          <p:spPr>
            <a:xfrm>
              <a:off x="634549" y="2479122"/>
              <a:ext cx="8676000" cy="1584997"/>
            </a:xfrm>
            <a:prstGeom prst="rect">
              <a:avLst/>
            </a:prstGeom>
          </p:spPr>
        </p:pic>
        <p:cxnSp>
          <p:nvCxnSpPr>
            <p:cNvPr id="17" name="직선 연결선 16"/>
            <p:cNvCxnSpPr/>
            <p:nvPr/>
          </p:nvCxnSpPr>
          <p:spPr>
            <a:xfrm>
              <a:off x="680771" y="2480145"/>
              <a:ext cx="8568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838064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21" name="직사각형 20">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get() method receives key as input and returns the hash key bucket.</a:t>
            </a:r>
          </a:p>
        </p:txBody>
      </p:sp>
      <p:grpSp>
        <p:nvGrpSpPr>
          <p:cNvPr id="22" name="그룹 21">
            <a:extLst>
              <a:ext uri="{FF2B5EF4-FFF2-40B4-BE49-F238E27FC236}">
                <a16:creationId xmlns:a16="http://schemas.microsoft.com/office/drawing/2014/main" xmlns="" id="{A9DB7DD0-AA7A-4B07-8996-7FC36E5F9099}"/>
              </a:ext>
            </a:extLst>
          </p:cNvPr>
          <p:cNvGrpSpPr/>
          <p:nvPr/>
        </p:nvGrpSpPr>
        <p:grpSpPr>
          <a:xfrm>
            <a:off x="667021" y="4087663"/>
            <a:ext cx="8597052" cy="773095"/>
            <a:chOff x="676852" y="3081411"/>
            <a:chExt cx="8597052" cy="773095"/>
          </a:xfrm>
        </p:grpSpPr>
        <p:sp>
          <p:nvSpPr>
            <p:cNvPr id="23"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77309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4"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12-13</a:t>
              </a:r>
            </a:p>
          </p:txBody>
        </p:sp>
        <p:sp>
          <p:nvSpPr>
            <p:cNvPr id="26" name="TextBox 21">
              <a:extLst>
                <a:ext uri="{FF2B5EF4-FFF2-40B4-BE49-F238E27FC236}">
                  <a16:creationId xmlns:a16="http://schemas.microsoft.com/office/drawing/2014/main" xmlns="" id="{56521AD1-2372-4709-9497-BC4191E7C8E0}"/>
                </a:ext>
              </a:extLst>
            </p:cNvPr>
            <p:cNvSpPr txBox="1"/>
            <p:nvPr/>
          </p:nvSpPr>
          <p:spPr>
            <a:xfrm>
              <a:off x="1036274" y="3504419"/>
              <a:ext cx="8108322" cy="200055"/>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Return the bucket where the key value is </a:t>
              </a:r>
              <a:r>
                <a:rPr lang="en-US" altLang="ko-KR" sz="1300" dirty="0" err="1">
                  <a:solidFill>
                    <a:prstClr val="black">
                      <a:lumMod val="85000"/>
                      <a:lumOff val="15000"/>
                    </a:prstClr>
                  </a:solidFill>
                  <a:latin typeface="SamsungOne 400" panose="020B0503030303020204" pitchFamily="34" charset="0"/>
                </a:rPr>
                <a:t>self.hash</a:t>
              </a:r>
              <a:r>
                <a:rPr lang="en-US" altLang="ko-KR" sz="1300" dirty="0">
                  <a:solidFill>
                    <a:prstClr val="black">
                      <a:lumMod val="85000"/>
                      <a:lumOff val="15000"/>
                    </a:prstClr>
                  </a:solidFill>
                  <a:latin typeface="SamsungOne 400" panose="020B0503030303020204" pitchFamily="34" charset="0"/>
                </a:rPr>
                <a:t>(key) in the </a:t>
              </a:r>
              <a:r>
                <a:rPr lang="en-US" altLang="ko-KR" sz="1300" dirty="0" err="1">
                  <a:solidFill>
                    <a:prstClr val="black">
                      <a:lumMod val="85000"/>
                      <a:lumOff val="15000"/>
                    </a:prstClr>
                  </a:solidFill>
                  <a:latin typeface="SamsungOne 400" panose="020B0503030303020204" pitchFamily="34" charset="0"/>
                </a:rPr>
                <a:t>self.table</a:t>
              </a:r>
              <a:r>
                <a:rPr lang="en-US" altLang="ko-KR" sz="1300" dirty="0">
                  <a:solidFill>
                    <a:prstClr val="black">
                      <a:lumMod val="85000"/>
                      <a:lumOff val="15000"/>
                    </a:prstClr>
                  </a:solidFill>
                  <a:latin typeface="SamsungOne 400" panose="020B0503030303020204" pitchFamily="34" charset="0"/>
                </a:rPr>
                <a:t> dictionary.</a:t>
              </a:r>
              <a:endParaRPr lang="en-US" altLang="ko-KR" sz="1300" dirty="0">
                <a:solidFill>
                  <a:prstClr val="black">
                    <a:lumMod val="85000"/>
                    <a:lumOff val="15000"/>
                  </a:prstClr>
                </a:solidFill>
                <a:latin typeface="SamsungOne 400" panose="020B0503030303020204" pitchFamily="34" charset="0"/>
                <a:cs typeface="+mn-cs"/>
              </a:endParaRPr>
            </a:p>
          </p:txBody>
        </p:sp>
      </p:grpSp>
      <p:grpSp>
        <p:nvGrpSpPr>
          <p:cNvPr id="13" name="그룹 12"/>
          <p:cNvGrpSpPr/>
          <p:nvPr/>
        </p:nvGrpSpPr>
        <p:grpSpPr>
          <a:xfrm>
            <a:off x="361950" y="1322141"/>
            <a:ext cx="9106050" cy="743069"/>
            <a:chOff x="361950" y="1220103"/>
            <a:chExt cx="9106050" cy="743069"/>
          </a:xfrm>
        </p:grpSpPr>
        <p:sp>
          <p:nvSpPr>
            <p:cNvPr id="15" name="직사각형 14">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Hash Table</a:t>
              </a:r>
            </a:p>
          </p:txBody>
        </p:sp>
        <p:sp>
          <p:nvSpPr>
            <p:cNvPr id="16" name="TextBox 15">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1.4. Define a hash table as a class type</a:t>
              </a:r>
            </a:p>
          </p:txBody>
        </p:sp>
      </p:grpSp>
      <p:grpSp>
        <p:nvGrpSpPr>
          <p:cNvPr id="2" name="그룹 1"/>
          <p:cNvGrpSpPr/>
          <p:nvPr/>
        </p:nvGrpSpPr>
        <p:grpSpPr>
          <a:xfrm>
            <a:off x="627265" y="2445410"/>
            <a:ext cx="8676000" cy="1584997"/>
            <a:chOff x="627265" y="2445410"/>
            <a:chExt cx="8676000" cy="1584997"/>
          </a:xfrm>
        </p:grpSpPr>
        <p:pic>
          <p:nvPicPr>
            <p:cNvPr id="14" name="그림 13">
              <a:extLst>
                <a:ext uri="{FF2B5EF4-FFF2-40B4-BE49-F238E27FC236}">
                  <a16:creationId xmlns:a16="http://schemas.microsoft.com/office/drawing/2014/main" xmlns="" id="{F18847C5-95E6-4AA2-B6DC-2077B7D560D7}"/>
                </a:ext>
              </a:extLst>
            </p:cNvPr>
            <p:cNvPicPr>
              <a:picLocks noChangeAspect="1"/>
            </p:cNvPicPr>
            <p:nvPr/>
          </p:nvPicPr>
          <p:blipFill rotWithShape="1">
            <a:blip r:embed="rId4"/>
            <a:srcRect t="54361"/>
            <a:stretch/>
          </p:blipFill>
          <p:spPr>
            <a:xfrm>
              <a:off x="627265" y="2445410"/>
              <a:ext cx="8676000" cy="1584997"/>
            </a:xfrm>
            <a:prstGeom prst="rect">
              <a:avLst/>
            </a:prstGeom>
          </p:spPr>
        </p:pic>
        <p:cxnSp>
          <p:nvCxnSpPr>
            <p:cNvPr id="17" name="직선 연결선 16"/>
            <p:cNvCxnSpPr/>
            <p:nvPr/>
          </p:nvCxnSpPr>
          <p:spPr>
            <a:xfrm>
              <a:off x="680771" y="2453308"/>
              <a:ext cx="8568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0908689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xmlns="" id="{29051518-428C-4481-ABD5-B533F2D6D8C4}"/>
              </a:ext>
            </a:extLst>
          </p:cNvPr>
          <p:cNvPicPr>
            <a:picLocks noChangeAspect="1"/>
          </p:cNvPicPr>
          <p:nvPr/>
        </p:nvPicPr>
        <p:blipFill>
          <a:blip r:embed="rId2"/>
          <a:stretch>
            <a:fillRect/>
          </a:stretch>
        </p:blipFill>
        <p:spPr>
          <a:xfrm>
            <a:off x="580388" y="2411347"/>
            <a:ext cx="8775191" cy="2350159"/>
          </a:xfrm>
          <a:prstGeom prst="rect">
            <a:avLst/>
          </a:prstGeom>
        </p:spPr>
      </p:pic>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16" name="직사각형 15">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Initialize the hash table that was previously defined into a table with 8 buckets. </a:t>
            </a:r>
          </a:p>
        </p:txBody>
      </p:sp>
      <p:grpSp>
        <p:nvGrpSpPr>
          <p:cNvPr id="8" name="그룹 7"/>
          <p:cNvGrpSpPr/>
          <p:nvPr/>
        </p:nvGrpSpPr>
        <p:grpSpPr>
          <a:xfrm>
            <a:off x="361950" y="1322141"/>
            <a:ext cx="9106050" cy="743069"/>
            <a:chOff x="361950" y="1220103"/>
            <a:chExt cx="9106050" cy="743069"/>
          </a:xfrm>
        </p:grpSpPr>
        <p:sp>
          <p:nvSpPr>
            <p:cNvPr id="9" name="직사각형 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Hash Table</a:t>
              </a:r>
            </a:p>
          </p:txBody>
        </p:sp>
        <p:sp>
          <p:nvSpPr>
            <p:cNvPr id="10" name="TextBox 9">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1.5. Example of using the hash table</a:t>
              </a:r>
            </a:p>
          </p:txBody>
        </p:sp>
      </p:grpSp>
    </p:spTree>
    <p:extLst>
      <p:ext uri="{BB962C8B-B14F-4D97-AF65-F5344CB8AC3E}">
        <p14:creationId xmlns:p14="http://schemas.microsoft.com/office/powerpoint/2010/main" val="370614835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xmlns="" id="{185A9369-7F9D-40E7-99F0-9F8A06BEFBF9}"/>
              </a:ext>
            </a:extLst>
          </p:cNvPr>
          <p:cNvPicPr>
            <a:picLocks noChangeAspect="1"/>
          </p:cNvPicPr>
          <p:nvPr/>
        </p:nvPicPr>
        <p:blipFill>
          <a:blip r:embed="rId2"/>
          <a:stretch>
            <a:fillRect/>
          </a:stretch>
        </p:blipFill>
        <p:spPr>
          <a:xfrm>
            <a:off x="580387" y="2417679"/>
            <a:ext cx="8745091" cy="2860661"/>
          </a:xfrm>
          <a:prstGeom prst="rect">
            <a:avLst/>
          </a:prstGeom>
        </p:spPr>
      </p:pic>
      <p:sp>
        <p:nvSpPr>
          <p:cNvPr id="15" name="직사각형 1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6" name="직사각형 1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17" name="직사각형 16">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Add </a:t>
            </a:r>
            <a:r>
              <a:rPr lang="ko-KR" altLang="en-US" sz="1300" dirty="0">
                <a:solidFill>
                  <a:schemeClr val="tx1"/>
                </a:solidFill>
                <a:latin typeface="SamsungOne 400" panose="020B0503030303020204" pitchFamily="34" charset="0"/>
              </a:rPr>
              <a:t>“</a:t>
            </a:r>
            <a:r>
              <a:rPr lang="en-US" altLang="ko-KR" sz="1300" dirty="0">
                <a:solidFill>
                  <a:schemeClr val="tx1"/>
                </a:solidFill>
                <a:latin typeface="SamsungOne 400" panose="020B0503030303020204" pitchFamily="34" charset="0"/>
                <a:ea typeface="SamsungOne 400" panose="020B0503030303020204" pitchFamily="34" charset="0"/>
              </a:rPr>
              <a:t>The Little Prince” in the created hash table, and it will be stored in bucket 0.</a:t>
            </a:r>
          </a:p>
        </p:txBody>
      </p:sp>
      <p:grpSp>
        <p:nvGrpSpPr>
          <p:cNvPr id="8" name="그룹 7"/>
          <p:cNvGrpSpPr/>
          <p:nvPr/>
        </p:nvGrpSpPr>
        <p:grpSpPr>
          <a:xfrm>
            <a:off x="361950" y="1322141"/>
            <a:ext cx="9106050" cy="743069"/>
            <a:chOff x="361950" y="1220103"/>
            <a:chExt cx="9106050" cy="743069"/>
          </a:xfrm>
        </p:grpSpPr>
        <p:sp>
          <p:nvSpPr>
            <p:cNvPr id="9" name="직사각형 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Hash Table</a:t>
              </a:r>
            </a:p>
          </p:txBody>
        </p:sp>
        <p:sp>
          <p:nvSpPr>
            <p:cNvPr id="10" name="TextBox 9">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1.5. Example of using the hash table</a:t>
              </a:r>
            </a:p>
          </p:txBody>
        </p:sp>
      </p:grpSp>
    </p:spTree>
    <p:extLst>
      <p:ext uri="{BB962C8B-B14F-4D97-AF65-F5344CB8AC3E}">
        <p14:creationId xmlns:p14="http://schemas.microsoft.com/office/powerpoint/2010/main" val="34687011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xmlns="" id="{761284D4-CC19-496D-8B1B-E5B1DDD71722}"/>
              </a:ext>
            </a:extLst>
          </p:cNvPr>
          <p:cNvPicPr>
            <a:picLocks noChangeAspect="1"/>
          </p:cNvPicPr>
          <p:nvPr/>
        </p:nvPicPr>
        <p:blipFill>
          <a:blip r:embed="rId2"/>
          <a:stretch>
            <a:fillRect/>
          </a:stretch>
        </p:blipFill>
        <p:spPr>
          <a:xfrm>
            <a:off x="580388" y="2411347"/>
            <a:ext cx="8617143" cy="3701905"/>
          </a:xfrm>
          <a:prstGeom prst="rect">
            <a:avLst/>
          </a:prstGeom>
        </p:spPr>
      </p:pic>
      <p:sp>
        <p:nvSpPr>
          <p:cNvPr id="15" name="직사각형 1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6" name="직사각형 1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17" name="직사각형 16">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Put other four books in the bookshelf as follows. </a:t>
            </a:r>
          </a:p>
        </p:txBody>
      </p:sp>
      <p:grpSp>
        <p:nvGrpSpPr>
          <p:cNvPr id="8" name="그룹 7"/>
          <p:cNvGrpSpPr/>
          <p:nvPr/>
        </p:nvGrpSpPr>
        <p:grpSpPr>
          <a:xfrm>
            <a:off x="361950" y="1322141"/>
            <a:ext cx="9106050" cy="743069"/>
            <a:chOff x="361950" y="1220103"/>
            <a:chExt cx="9106050" cy="743069"/>
          </a:xfrm>
        </p:grpSpPr>
        <p:sp>
          <p:nvSpPr>
            <p:cNvPr id="9" name="직사각형 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Hash Table</a:t>
              </a:r>
            </a:p>
          </p:txBody>
        </p:sp>
        <p:sp>
          <p:nvSpPr>
            <p:cNvPr id="10" name="TextBox 9">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1.5. Example of using the hash table</a:t>
              </a:r>
            </a:p>
          </p:txBody>
        </p:sp>
      </p:grpSp>
    </p:spTree>
    <p:extLst>
      <p:ext uri="{BB962C8B-B14F-4D97-AF65-F5344CB8AC3E}">
        <p14:creationId xmlns:p14="http://schemas.microsoft.com/office/powerpoint/2010/main" val="347644350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xmlns="" id="{C3F068D6-DA28-4076-B2FE-C68562EABDC6}"/>
              </a:ext>
            </a:extLst>
          </p:cNvPr>
          <p:cNvPicPr>
            <a:picLocks noChangeAspect="1"/>
          </p:cNvPicPr>
          <p:nvPr/>
        </p:nvPicPr>
        <p:blipFill>
          <a:blip r:embed="rId2"/>
          <a:stretch>
            <a:fillRect/>
          </a:stretch>
        </p:blipFill>
        <p:spPr>
          <a:xfrm>
            <a:off x="580388" y="2353075"/>
            <a:ext cx="8629524" cy="1238095"/>
          </a:xfrm>
          <a:prstGeom prst="rect">
            <a:avLst/>
          </a:prstGeom>
        </p:spPr>
      </p:pic>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17" name="직사각형 16">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To find the slot where the </a:t>
            </a:r>
            <a:r>
              <a:rPr lang="ko-KR" altLang="en-US" sz="1300" dirty="0">
                <a:solidFill>
                  <a:schemeClr val="tx1"/>
                </a:solidFill>
                <a:latin typeface="SamsungOne 400" panose="020B0503030303020204" pitchFamily="34" charset="0"/>
              </a:rPr>
              <a:t>“</a:t>
            </a:r>
            <a:r>
              <a:rPr lang="en-US" altLang="ko-KR" sz="1300" dirty="0">
                <a:solidFill>
                  <a:schemeClr val="tx1"/>
                </a:solidFill>
                <a:latin typeface="SamsungOne 400" panose="020B0503030303020204" pitchFamily="34" charset="0"/>
                <a:ea typeface="SamsungOne 400" panose="020B0503030303020204" pitchFamily="34" charset="0"/>
              </a:rPr>
              <a:t>The Last Leaf” is located, use the get() method. </a:t>
            </a:r>
          </a:p>
        </p:txBody>
      </p:sp>
      <p:grpSp>
        <p:nvGrpSpPr>
          <p:cNvPr id="8" name="그룹 7"/>
          <p:cNvGrpSpPr/>
          <p:nvPr/>
        </p:nvGrpSpPr>
        <p:grpSpPr>
          <a:xfrm>
            <a:off x="361950" y="1322141"/>
            <a:ext cx="9106050" cy="743069"/>
            <a:chOff x="361950" y="1220103"/>
            <a:chExt cx="9106050" cy="743069"/>
          </a:xfrm>
        </p:grpSpPr>
        <p:sp>
          <p:nvSpPr>
            <p:cNvPr id="9" name="직사각형 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Hash Table</a:t>
              </a:r>
            </a:p>
          </p:txBody>
        </p:sp>
        <p:sp>
          <p:nvSpPr>
            <p:cNvPr id="10" name="TextBox 9">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1.5. Example of using the hash table</a:t>
              </a:r>
            </a:p>
          </p:txBody>
        </p:sp>
      </p:grpSp>
    </p:spTree>
    <p:extLst>
      <p:ext uri="{BB962C8B-B14F-4D97-AF65-F5344CB8AC3E}">
        <p14:creationId xmlns:p14="http://schemas.microsoft.com/office/powerpoint/2010/main" val="17385210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Let’s</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code</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7" name="그룹 6">
            <a:extLst>
              <a:ext uri="{FF2B5EF4-FFF2-40B4-BE49-F238E27FC236}">
                <a16:creationId xmlns:a16="http://schemas.microsoft.com/office/drawing/2014/main" xmlns="" id="{5CCAF01D-30E4-4D0C-AA78-81EB9D07EB2C}"/>
              </a:ext>
            </a:extLst>
          </p:cNvPr>
          <p:cNvGrpSpPr/>
          <p:nvPr/>
        </p:nvGrpSpPr>
        <p:grpSpPr>
          <a:xfrm>
            <a:off x="451456" y="435608"/>
            <a:ext cx="4718598" cy="276999"/>
            <a:chOff x="558800" y="1148583"/>
            <a:chExt cx="4718598" cy="276999"/>
          </a:xfrm>
        </p:grpSpPr>
        <p:sp>
          <p:nvSpPr>
            <p:cNvPr id="8"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26.</a:t>
              </a:r>
            </a:p>
          </p:txBody>
        </p:sp>
        <p:sp>
          <p:nvSpPr>
            <p:cNvPr id="9" name="직사각형 8">
              <a:extLst>
                <a:ext uri="{FF2B5EF4-FFF2-40B4-BE49-F238E27FC236}">
                  <a16:creationId xmlns:a16="http://schemas.microsoft.com/office/drawing/2014/main" xmlns="" id="{B640FC7E-A899-44A0-93CD-28A2FA14072E}"/>
                </a:ext>
              </a:extLst>
            </p:cNvPr>
            <p:cNvSpPr/>
            <p:nvPr/>
          </p:nvSpPr>
          <p:spPr>
            <a:xfrm>
              <a:off x="1402744" y="1148583"/>
              <a:ext cx="38746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Hash</a:t>
              </a:r>
              <a:r>
                <a:rPr kumimoji="0" lang="ko-KR" altLang="en-US"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 </a:t>
              </a: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Table</a:t>
              </a:r>
            </a:p>
          </p:txBody>
        </p:sp>
      </p:grpSp>
    </p:spTree>
    <p:extLst>
      <p:ext uri="{BB962C8B-B14F-4D97-AF65-F5344CB8AC3E}">
        <p14:creationId xmlns:p14="http://schemas.microsoft.com/office/powerpoint/2010/main" val="163025625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xmlns="" id="{87C33CED-4272-46FE-9080-51650A8DA273}"/>
              </a:ext>
            </a:extLst>
          </p:cNvPr>
          <p:cNvPicPr>
            <a:picLocks noChangeAspect="1"/>
          </p:cNvPicPr>
          <p:nvPr/>
        </p:nvPicPr>
        <p:blipFill rotWithShape="1">
          <a:blip r:embed="rId2"/>
          <a:srcRect b="79018"/>
          <a:stretch/>
        </p:blipFill>
        <p:spPr>
          <a:xfrm>
            <a:off x="663126" y="2618708"/>
            <a:ext cx="8604762" cy="446811"/>
          </a:xfrm>
          <a:prstGeom prst="rect">
            <a:avLst/>
          </a:prstGeom>
        </p:spPr>
      </p:pic>
      <p:grpSp>
        <p:nvGrpSpPr>
          <p:cNvPr id="2" name="그룹 1"/>
          <p:cNvGrpSpPr/>
          <p:nvPr/>
        </p:nvGrpSpPr>
        <p:grpSpPr>
          <a:xfrm>
            <a:off x="2373289" y="3528065"/>
            <a:ext cx="4882275" cy="1194319"/>
            <a:chOff x="2373289" y="3528065"/>
            <a:chExt cx="4882275" cy="1194319"/>
          </a:xfrm>
        </p:grpSpPr>
        <p:sp>
          <p:nvSpPr>
            <p:cNvPr id="20" name="직사각형 19">
              <a:extLst>
                <a:ext uri="{FF2B5EF4-FFF2-40B4-BE49-F238E27FC236}">
                  <a16:creationId xmlns:a16="http://schemas.microsoft.com/office/drawing/2014/main" xmlns="" id="{035CC3FA-5E2E-47C7-9042-A4D84301356B}"/>
                </a:ext>
              </a:extLst>
            </p:cNvPr>
            <p:cNvSpPr/>
            <p:nvPr/>
          </p:nvSpPr>
          <p:spPr>
            <a:xfrm>
              <a:off x="2450297" y="3528065"/>
              <a:ext cx="354564" cy="354564"/>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M</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CEC44FE9-19D6-4D7F-AA54-0DB18CDDCDD7}"/>
                </a:ext>
              </a:extLst>
            </p:cNvPr>
            <p:cNvSpPr/>
            <p:nvPr/>
          </p:nvSpPr>
          <p:spPr>
            <a:xfrm>
              <a:off x="3181195" y="3528065"/>
              <a:ext cx="354564" cy="354564"/>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D</a:t>
              </a:r>
              <a:endParaRPr lang="ko-KR" altLang="en-US" sz="1300" dirty="0">
                <a:solidFill>
                  <a:srgbClr val="193EB0"/>
                </a:solidFill>
                <a:latin typeface="SamsungOne 400" panose="020B0503030303020204" pitchFamily="34" charset="0"/>
              </a:endParaRPr>
            </a:p>
          </p:txBody>
        </p:sp>
        <p:sp>
          <p:nvSpPr>
            <p:cNvPr id="22" name="직사각형 21">
              <a:extLst>
                <a:ext uri="{FF2B5EF4-FFF2-40B4-BE49-F238E27FC236}">
                  <a16:creationId xmlns:a16="http://schemas.microsoft.com/office/drawing/2014/main" xmlns="" id="{2CE8CF6A-A6B3-48EB-8854-0BDEF023A733}"/>
                </a:ext>
              </a:extLst>
            </p:cNvPr>
            <p:cNvSpPr/>
            <p:nvPr/>
          </p:nvSpPr>
          <p:spPr>
            <a:xfrm>
              <a:off x="3912093" y="3528065"/>
              <a:ext cx="354564" cy="354564"/>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C</a:t>
              </a:r>
              <a:endParaRPr lang="ko-KR" altLang="en-US" sz="1300" dirty="0">
                <a:solidFill>
                  <a:srgbClr val="193EB0"/>
                </a:solidFill>
                <a:latin typeface="SamsungOne 400" panose="020B0503030303020204" pitchFamily="34" charset="0"/>
              </a:endParaRPr>
            </a:p>
          </p:txBody>
        </p:sp>
        <p:sp>
          <p:nvSpPr>
            <p:cNvPr id="23" name="직사각형 22">
              <a:extLst>
                <a:ext uri="{FF2B5EF4-FFF2-40B4-BE49-F238E27FC236}">
                  <a16:creationId xmlns:a16="http://schemas.microsoft.com/office/drawing/2014/main" xmlns="" id="{5F812DB4-F670-4C59-A57E-EEDE6DFE8232}"/>
                </a:ext>
              </a:extLst>
            </p:cNvPr>
            <p:cNvSpPr/>
            <p:nvPr/>
          </p:nvSpPr>
          <p:spPr>
            <a:xfrm>
              <a:off x="4642991" y="3528065"/>
              <a:ext cx="354564" cy="354564"/>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L</a:t>
              </a:r>
              <a:endParaRPr lang="ko-KR" altLang="en-US" sz="1300" dirty="0">
                <a:solidFill>
                  <a:srgbClr val="193EB0"/>
                </a:solidFill>
                <a:latin typeface="SamsungOne 400" panose="020B0503030303020204" pitchFamily="34" charset="0"/>
              </a:endParaRPr>
            </a:p>
          </p:txBody>
        </p:sp>
        <p:sp>
          <p:nvSpPr>
            <p:cNvPr id="24" name="직사각형 23">
              <a:extLst>
                <a:ext uri="{FF2B5EF4-FFF2-40B4-BE49-F238E27FC236}">
                  <a16:creationId xmlns:a16="http://schemas.microsoft.com/office/drawing/2014/main" xmlns="" id="{A1305B2A-03B2-47AE-AF1A-7581A2D6B1B2}"/>
                </a:ext>
              </a:extLst>
            </p:cNvPr>
            <p:cNvSpPr/>
            <p:nvPr/>
          </p:nvSpPr>
          <p:spPr>
            <a:xfrm>
              <a:off x="5373889" y="3528065"/>
              <a:ext cx="354564" cy="354564"/>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X</a:t>
              </a:r>
              <a:endParaRPr lang="ko-KR" altLang="en-US" sz="1300" dirty="0">
                <a:solidFill>
                  <a:srgbClr val="193EB0"/>
                </a:solidFill>
                <a:latin typeface="SamsungOne 400" panose="020B0503030303020204" pitchFamily="34" charset="0"/>
              </a:endParaRPr>
            </a:p>
          </p:txBody>
        </p:sp>
        <p:sp>
          <p:nvSpPr>
            <p:cNvPr id="25" name="직사각형 24">
              <a:extLst>
                <a:ext uri="{FF2B5EF4-FFF2-40B4-BE49-F238E27FC236}">
                  <a16:creationId xmlns:a16="http://schemas.microsoft.com/office/drawing/2014/main" xmlns="" id="{1EF35DAC-6642-4FA6-90C7-417BCCA3F7A3}"/>
                </a:ext>
              </a:extLst>
            </p:cNvPr>
            <p:cNvSpPr/>
            <p:nvPr/>
          </p:nvSpPr>
          <p:spPr>
            <a:xfrm>
              <a:off x="6104787" y="3528065"/>
              <a:ext cx="354564" cy="354564"/>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V</a:t>
              </a:r>
              <a:endParaRPr lang="ko-KR" altLang="en-US" sz="1300" dirty="0">
                <a:solidFill>
                  <a:srgbClr val="193EB0"/>
                </a:solidFill>
                <a:latin typeface="SamsungOne 400" panose="020B0503030303020204" pitchFamily="34" charset="0"/>
              </a:endParaRPr>
            </a:p>
          </p:txBody>
        </p:sp>
        <p:sp>
          <p:nvSpPr>
            <p:cNvPr id="26" name="직사각형 25">
              <a:extLst>
                <a:ext uri="{FF2B5EF4-FFF2-40B4-BE49-F238E27FC236}">
                  <a16:creationId xmlns:a16="http://schemas.microsoft.com/office/drawing/2014/main" xmlns="" id="{9F0012D5-F504-4033-801C-6EEB975BEB78}"/>
                </a:ext>
              </a:extLst>
            </p:cNvPr>
            <p:cNvSpPr/>
            <p:nvPr/>
          </p:nvSpPr>
          <p:spPr>
            <a:xfrm>
              <a:off x="6835685" y="3528065"/>
              <a:ext cx="354564" cy="354564"/>
            </a:xfrm>
            <a:prstGeom prst="rect">
              <a:avLst/>
            </a:prstGeom>
            <a:solidFill>
              <a:srgbClr val="ECEFF6"/>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I</a:t>
              </a:r>
              <a:endParaRPr lang="ko-KR" altLang="en-US" sz="1300" dirty="0">
                <a:solidFill>
                  <a:srgbClr val="193EB0"/>
                </a:solidFill>
                <a:latin typeface="SamsungOne 400" panose="020B0503030303020204" pitchFamily="34" charset="0"/>
              </a:endParaRPr>
            </a:p>
          </p:txBody>
        </p:sp>
        <p:cxnSp>
          <p:nvCxnSpPr>
            <p:cNvPr id="27" name="직선 연결선 26">
              <a:extLst>
                <a:ext uri="{FF2B5EF4-FFF2-40B4-BE49-F238E27FC236}">
                  <a16:creationId xmlns:a16="http://schemas.microsoft.com/office/drawing/2014/main" xmlns="" id="{5D54D9E1-9351-4A4D-9330-1E2F37DCCF9A}"/>
                </a:ext>
              </a:extLst>
            </p:cNvPr>
            <p:cNvCxnSpPr>
              <a:cxnSpLocks/>
              <a:stCxn id="28" idx="0"/>
              <a:endCxn id="20" idx="2"/>
            </p:cNvCxnSpPr>
            <p:nvPr/>
          </p:nvCxnSpPr>
          <p:spPr>
            <a:xfrm flipV="1">
              <a:off x="2621733" y="3882629"/>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xmlns="" id="{DF3CEB7A-85A1-4C4B-BEB5-C47339228CF8}"/>
                </a:ext>
              </a:extLst>
            </p:cNvPr>
            <p:cNvSpPr/>
            <p:nvPr/>
          </p:nvSpPr>
          <p:spPr>
            <a:xfrm>
              <a:off x="2373289" y="4367820"/>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1000</a:t>
              </a:r>
              <a:endParaRPr lang="ko-KR" altLang="en-US" sz="1300" dirty="0">
                <a:solidFill>
                  <a:srgbClr val="193EB0"/>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E00CBAB8-37F2-45E0-8E30-335AE3D85077}"/>
                </a:ext>
              </a:extLst>
            </p:cNvPr>
            <p:cNvSpPr/>
            <p:nvPr/>
          </p:nvSpPr>
          <p:spPr>
            <a:xfrm>
              <a:off x="3104187" y="4367820"/>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500</a:t>
              </a:r>
              <a:endParaRPr lang="ko-KR" altLang="en-US" sz="1300" dirty="0">
                <a:solidFill>
                  <a:srgbClr val="193EB0"/>
                </a:solidFill>
                <a:latin typeface="SamsungOne 400" panose="020B0503030303020204" pitchFamily="34" charset="0"/>
              </a:endParaRPr>
            </a:p>
          </p:txBody>
        </p:sp>
        <p:sp>
          <p:nvSpPr>
            <p:cNvPr id="30" name="직사각형 29">
              <a:extLst>
                <a:ext uri="{FF2B5EF4-FFF2-40B4-BE49-F238E27FC236}">
                  <a16:creationId xmlns:a16="http://schemas.microsoft.com/office/drawing/2014/main" xmlns="" id="{FDCDEC38-6014-4BDD-88BB-B1847FF2CAE4}"/>
                </a:ext>
              </a:extLst>
            </p:cNvPr>
            <p:cNvSpPr/>
            <p:nvPr/>
          </p:nvSpPr>
          <p:spPr>
            <a:xfrm>
              <a:off x="3835085" y="4367820"/>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100</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a16="http://schemas.microsoft.com/office/drawing/2014/main" xmlns="" id="{678F66BC-3F2D-42CA-BD1C-7A349B896C8E}"/>
                </a:ext>
              </a:extLst>
            </p:cNvPr>
            <p:cNvSpPr/>
            <p:nvPr/>
          </p:nvSpPr>
          <p:spPr>
            <a:xfrm>
              <a:off x="4565983" y="4367820"/>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50</a:t>
              </a: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FB099ABD-4D5F-4395-AE65-F368699093B9}"/>
                </a:ext>
              </a:extLst>
            </p:cNvPr>
            <p:cNvSpPr/>
            <p:nvPr/>
          </p:nvSpPr>
          <p:spPr>
            <a:xfrm>
              <a:off x="5296881" y="4367820"/>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10</a:t>
              </a: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793A2A03-35FC-4CD5-9FB0-D5A60051EA94}"/>
                </a:ext>
              </a:extLst>
            </p:cNvPr>
            <p:cNvSpPr/>
            <p:nvPr/>
          </p:nvSpPr>
          <p:spPr>
            <a:xfrm>
              <a:off x="6027779" y="4367820"/>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5</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E2EA508A-5D2D-4309-B5F9-61B7E721420B}"/>
                </a:ext>
              </a:extLst>
            </p:cNvPr>
            <p:cNvSpPr/>
            <p:nvPr/>
          </p:nvSpPr>
          <p:spPr>
            <a:xfrm>
              <a:off x="6758677" y="4367820"/>
              <a:ext cx="496887"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rIns="0" rtlCol="0" anchor="ctr"/>
            <a:lstStyle/>
            <a:p>
              <a:pPr algn="ctr"/>
              <a:r>
                <a:rPr lang="en-US" altLang="ko-KR" sz="1300" dirty="0">
                  <a:solidFill>
                    <a:srgbClr val="193EB0"/>
                  </a:solidFill>
                  <a:latin typeface="SamsungOne 400" panose="020B0503030303020204" pitchFamily="34" charset="0"/>
                </a:rPr>
                <a:t>1</a:t>
              </a:r>
              <a:endParaRPr lang="ko-KR" altLang="en-US" sz="1300" dirty="0">
                <a:solidFill>
                  <a:srgbClr val="193EB0"/>
                </a:solidFill>
                <a:latin typeface="SamsungOne 400" panose="020B0503030303020204" pitchFamily="34" charset="0"/>
              </a:endParaRPr>
            </a:p>
          </p:txBody>
        </p:sp>
        <p:cxnSp>
          <p:nvCxnSpPr>
            <p:cNvPr id="35" name="직선 연결선 34">
              <a:extLst>
                <a:ext uri="{FF2B5EF4-FFF2-40B4-BE49-F238E27FC236}">
                  <a16:creationId xmlns:a16="http://schemas.microsoft.com/office/drawing/2014/main" xmlns="" id="{7052CC82-91EF-4D15-BF9E-28EE4204EA53}"/>
                </a:ext>
              </a:extLst>
            </p:cNvPr>
            <p:cNvCxnSpPr>
              <a:cxnSpLocks/>
              <a:stCxn id="29" idx="0"/>
              <a:endCxn id="21" idx="2"/>
            </p:cNvCxnSpPr>
            <p:nvPr/>
          </p:nvCxnSpPr>
          <p:spPr>
            <a:xfrm flipV="1">
              <a:off x="3352631" y="3882629"/>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9401182D-5ED8-43CB-B7F7-C96B6E35AA78}"/>
                </a:ext>
              </a:extLst>
            </p:cNvPr>
            <p:cNvCxnSpPr>
              <a:cxnSpLocks/>
              <a:stCxn id="30" idx="0"/>
              <a:endCxn id="22" idx="2"/>
            </p:cNvCxnSpPr>
            <p:nvPr/>
          </p:nvCxnSpPr>
          <p:spPr>
            <a:xfrm flipV="1">
              <a:off x="4083529" y="3882629"/>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xmlns="" id="{8ADBAEBC-D336-48FD-858A-56D9325D544C}"/>
                </a:ext>
              </a:extLst>
            </p:cNvPr>
            <p:cNvCxnSpPr>
              <a:cxnSpLocks/>
              <a:stCxn id="31" idx="0"/>
              <a:endCxn id="23" idx="2"/>
            </p:cNvCxnSpPr>
            <p:nvPr/>
          </p:nvCxnSpPr>
          <p:spPr>
            <a:xfrm flipV="1">
              <a:off x="4814427" y="3882629"/>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xmlns="" id="{82468019-E515-439C-A549-6D8BA4468D0E}"/>
                </a:ext>
              </a:extLst>
            </p:cNvPr>
            <p:cNvCxnSpPr>
              <a:cxnSpLocks/>
              <a:stCxn id="32" idx="0"/>
              <a:endCxn id="24" idx="2"/>
            </p:cNvCxnSpPr>
            <p:nvPr/>
          </p:nvCxnSpPr>
          <p:spPr>
            <a:xfrm flipV="1">
              <a:off x="5545325" y="3882629"/>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xmlns="" id="{195ABA8F-900A-4718-AF1A-8D6AF3147229}"/>
                </a:ext>
              </a:extLst>
            </p:cNvPr>
            <p:cNvCxnSpPr>
              <a:cxnSpLocks/>
              <a:stCxn id="33" idx="0"/>
              <a:endCxn id="25" idx="2"/>
            </p:cNvCxnSpPr>
            <p:nvPr/>
          </p:nvCxnSpPr>
          <p:spPr>
            <a:xfrm flipV="1">
              <a:off x="6276223" y="3882629"/>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xmlns="" id="{E4E7A9F6-9F62-4AB3-8C46-5B527E20FDE8}"/>
                </a:ext>
              </a:extLst>
            </p:cNvPr>
            <p:cNvCxnSpPr>
              <a:cxnSpLocks/>
              <a:stCxn id="34" idx="0"/>
              <a:endCxn id="26" idx="2"/>
            </p:cNvCxnSpPr>
            <p:nvPr/>
          </p:nvCxnSpPr>
          <p:spPr>
            <a:xfrm flipV="1">
              <a:off x="7007121" y="3882629"/>
              <a:ext cx="5846" cy="485191"/>
            </a:xfrm>
            <a:prstGeom prst="line">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xmlns="" id="{B8851146-773A-45F0-A16E-FE006254CC10}"/>
                </a:ext>
              </a:extLst>
            </p:cNvPr>
            <p:cNvSpPr/>
            <p:nvPr/>
          </p:nvSpPr>
          <p:spPr>
            <a:xfrm>
              <a:off x="2870176" y="4367820"/>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a:t>
              </a:r>
              <a:endParaRPr lang="ko-KR" altLang="en-US" sz="1300" dirty="0">
                <a:solidFill>
                  <a:srgbClr val="193EB0"/>
                </a:solidFill>
                <a:latin typeface="SamsungOne 400" panose="020B0503030303020204" pitchFamily="34" charset="0"/>
              </a:endParaRPr>
            </a:p>
          </p:txBody>
        </p:sp>
        <p:sp>
          <p:nvSpPr>
            <p:cNvPr id="42" name="직사각형 41">
              <a:extLst>
                <a:ext uri="{FF2B5EF4-FFF2-40B4-BE49-F238E27FC236}">
                  <a16:creationId xmlns:a16="http://schemas.microsoft.com/office/drawing/2014/main" xmlns="" id="{C22DFF8B-2359-4127-A5F8-365D02FBBF53}"/>
                </a:ext>
              </a:extLst>
            </p:cNvPr>
            <p:cNvSpPr/>
            <p:nvPr/>
          </p:nvSpPr>
          <p:spPr>
            <a:xfrm>
              <a:off x="3601074" y="4367820"/>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a:t>
              </a:r>
              <a:endParaRPr lang="ko-KR" altLang="en-US" sz="1300" dirty="0">
                <a:solidFill>
                  <a:srgbClr val="193EB0"/>
                </a:solidFill>
                <a:latin typeface="SamsungOne 400" panose="020B0503030303020204" pitchFamily="34" charset="0"/>
              </a:endParaRPr>
            </a:p>
          </p:txBody>
        </p:sp>
        <p:sp>
          <p:nvSpPr>
            <p:cNvPr id="43" name="직사각형 42">
              <a:extLst>
                <a:ext uri="{FF2B5EF4-FFF2-40B4-BE49-F238E27FC236}">
                  <a16:creationId xmlns:a16="http://schemas.microsoft.com/office/drawing/2014/main" xmlns="" id="{55248C45-9356-4C62-9B6C-2F921F028500}"/>
                </a:ext>
              </a:extLst>
            </p:cNvPr>
            <p:cNvSpPr/>
            <p:nvPr/>
          </p:nvSpPr>
          <p:spPr>
            <a:xfrm>
              <a:off x="4331972" y="4367820"/>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a:t>
              </a:r>
              <a:endParaRPr lang="ko-KR" altLang="en-US" sz="1300" dirty="0">
                <a:solidFill>
                  <a:srgbClr val="193EB0"/>
                </a:solidFill>
                <a:latin typeface="SamsungOne 400" panose="020B0503030303020204" pitchFamily="34" charset="0"/>
              </a:endParaRPr>
            </a:p>
          </p:txBody>
        </p:sp>
        <p:sp>
          <p:nvSpPr>
            <p:cNvPr id="44" name="직사각형 43">
              <a:extLst>
                <a:ext uri="{FF2B5EF4-FFF2-40B4-BE49-F238E27FC236}">
                  <a16:creationId xmlns:a16="http://schemas.microsoft.com/office/drawing/2014/main" xmlns="" id="{E1FA6F5A-87C6-4BD4-B2F3-AA30A9C78247}"/>
                </a:ext>
              </a:extLst>
            </p:cNvPr>
            <p:cNvSpPr/>
            <p:nvPr/>
          </p:nvSpPr>
          <p:spPr>
            <a:xfrm>
              <a:off x="5062870" y="4367820"/>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a:t>
              </a:r>
              <a:endParaRPr lang="ko-KR" altLang="en-US" sz="1300" dirty="0">
                <a:solidFill>
                  <a:srgbClr val="193EB0"/>
                </a:solidFill>
                <a:latin typeface="SamsungOne 400" panose="020B0503030303020204" pitchFamily="34" charset="0"/>
              </a:endParaRPr>
            </a:p>
          </p:txBody>
        </p:sp>
        <p:sp>
          <p:nvSpPr>
            <p:cNvPr id="45" name="직사각형 44">
              <a:extLst>
                <a:ext uri="{FF2B5EF4-FFF2-40B4-BE49-F238E27FC236}">
                  <a16:creationId xmlns:a16="http://schemas.microsoft.com/office/drawing/2014/main" xmlns="" id="{ED3B36BE-4745-4E95-8969-BF27BED436D1}"/>
                </a:ext>
              </a:extLst>
            </p:cNvPr>
            <p:cNvSpPr/>
            <p:nvPr/>
          </p:nvSpPr>
          <p:spPr>
            <a:xfrm>
              <a:off x="5793768" y="4367820"/>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a:t>
              </a:r>
              <a:endParaRPr lang="ko-KR" altLang="en-US" sz="1300" dirty="0">
                <a:solidFill>
                  <a:srgbClr val="193EB0"/>
                </a:solidFill>
                <a:latin typeface="SamsungOne 400" panose="020B0503030303020204" pitchFamily="34" charset="0"/>
              </a:endParaRPr>
            </a:p>
          </p:txBody>
        </p:sp>
        <p:sp>
          <p:nvSpPr>
            <p:cNvPr id="46" name="직사각형 45">
              <a:extLst>
                <a:ext uri="{FF2B5EF4-FFF2-40B4-BE49-F238E27FC236}">
                  <a16:creationId xmlns:a16="http://schemas.microsoft.com/office/drawing/2014/main" xmlns="" id="{C2E1F128-CB95-42A2-A26A-66A62F956A50}"/>
                </a:ext>
              </a:extLst>
            </p:cNvPr>
            <p:cNvSpPr/>
            <p:nvPr/>
          </p:nvSpPr>
          <p:spPr>
            <a:xfrm>
              <a:off x="6524666" y="4367820"/>
              <a:ext cx="354564" cy="354564"/>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a:t>
              </a:r>
              <a:endParaRPr lang="ko-KR" altLang="en-US" sz="1300" dirty="0">
                <a:solidFill>
                  <a:srgbClr val="193EB0"/>
                </a:solidFill>
                <a:latin typeface="SamsungOne 400" panose="020B0503030303020204" pitchFamily="34" charset="0"/>
              </a:endParaRPr>
            </a:p>
          </p:txBody>
        </p:sp>
      </p:grpSp>
      <p:sp>
        <p:nvSpPr>
          <p:cNvPr id="51" name="직사각형 5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52" name="직사각형 5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grpSp>
        <p:nvGrpSpPr>
          <p:cNvPr id="54" name="그룹 53"/>
          <p:cNvGrpSpPr/>
          <p:nvPr/>
        </p:nvGrpSpPr>
        <p:grpSpPr>
          <a:xfrm>
            <a:off x="361950" y="1322141"/>
            <a:ext cx="9106050" cy="743069"/>
            <a:chOff x="361950" y="1220103"/>
            <a:chExt cx="9106050" cy="743069"/>
          </a:xfrm>
        </p:grpSpPr>
        <p:sp>
          <p:nvSpPr>
            <p:cNvPr id="55" name="직사각형 54">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Roman Numerals Converter</a:t>
              </a:r>
            </a:p>
          </p:txBody>
        </p:sp>
        <p:sp>
          <p:nvSpPr>
            <p:cNvPr id="56" name="TextBox 55">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Define a hash table with a dictionary type</a:t>
              </a:r>
            </a:p>
          </p:txBody>
        </p:sp>
      </p:grpSp>
      <p:sp>
        <p:nvSpPr>
          <p:cNvPr id="47" name="직사각형 46">
            <a:extLst>
              <a:ext uri="{FF2B5EF4-FFF2-40B4-BE49-F238E27FC236}">
                <a16:creationId xmlns:a16="http://schemas.microsoft.com/office/drawing/2014/main" xmlns="" id="{90EFA62F-9637-4E5A-AAB1-9E61461D75DD}"/>
              </a:ext>
            </a:extLst>
          </p:cNvPr>
          <p:cNvSpPr/>
          <p:nvPr/>
        </p:nvSpPr>
        <p:spPr>
          <a:xfrm>
            <a:off x="580388" y="2118234"/>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Take a look at the Roman numerals converter. Python dictionary can be considered as a hash table or hash map that converts Roman numerals into numbers by using the hash code of letters. </a:t>
            </a:r>
          </a:p>
        </p:txBody>
      </p:sp>
    </p:spTree>
    <p:extLst>
      <p:ext uri="{BB962C8B-B14F-4D97-AF65-F5344CB8AC3E}">
        <p14:creationId xmlns:p14="http://schemas.microsoft.com/office/powerpoint/2010/main" val="412953624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xmlns="" id="{81528A9D-8E62-4C79-9B3D-AAB00799EBE3}"/>
              </a:ext>
            </a:extLst>
          </p:cNvPr>
          <p:cNvPicPr>
            <a:picLocks noChangeAspect="1"/>
          </p:cNvPicPr>
          <p:nvPr/>
        </p:nvPicPr>
        <p:blipFill rotWithShape="1">
          <a:blip r:embed="rId2"/>
          <a:srcRect t="21395"/>
          <a:stretch/>
        </p:blipFill>
        <p:spPr>
          <a:xfrm>
            <a:off x="615818" y="2380983"/>
            <a:ext cx="8676000" cy="1687779"/>
          </a:xfrm>
          <a:prstGeom prst="rect">
            <a:avLst/>
          </a:prstGeom>
        </p:spPr>
      </p:pic>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23" name="직사각형 22">
            <a:extLst>
              <a:ext uri="{FF2B5EF4-FFF2-40B4-BE49-F238E27FC236}">
                <a16:creationId xmlns:a16="http://schemas.microsoft.com/office/drawing/2014/main" xmlns="" id="{90EFA62F-9637-4E5A-AAB1-9E61461D75DD}"/>
              </a:ext>
            </a:extLst>
          </p:cNvPr>
          <p:cNvSpPr/>
          <p:nvPr/>
        </p:nvSpPr>
        <p:spPr>
          <a:xfrm>
            <a:off x="580388" y="211823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Converting Roman numerals can be implemented as follows by using the hash table.</a:t>
            </a:r>
          </a:p>
        </p:txBody>
      </p:sp>
      <p:grpSp>
        <p:nvGrpSpPr>
          <p:cNvPr id="24" name="그룹 23">
            <a:extLst>
              <a:ext uri="{FF2B5EF4-FFF2-40B4-BE49-F238E27FC236}">
                <a16:creationId xmlns:a16="http://schemas.microsoft.com/office/drawing/2014/main" xmlns="" id="{A9DB7DD0-AA7A-4B07-8996-7FC36E5F9099}"/>
              </a:ext>
            </a:extLst>
          </p:cNvPr>
          <p:cNvGrpSpPr/>
          <p:nvPr/>
        </p:nvGrpSpPr>
        <p:grpSpPr>
          <a:xfrm>
            <a:off x="667021" y="4150278"/>
            <a:ext cx="8597052" cy="1018993"/>
            <a:chOff x="676852" y="3081411"/>
            <a:chExt cx="8597052" cy="1018993"/>
          </a:xfrm>
        </p:grpSpPr>
        <p:sp>
          <p:nvSpPr>
            <p:cNvPr id="25"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0189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6"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a:t>
              </a:r>
            </a:p>
          </p:txBody>
        </p:sp>
        <p:sp>
          <p:nvSpPr>
            <p:cNvPr id="28" name="TextBox 21">
              <a:extLst>
                <a:ext uri="{FF2B5EF4-FFF2-40B4-BE49-F238E27FC236}">
                  <a16:creationId xmlns:a16="http://schemas.microsoft.com/office/drawing/2014/main" xmlns=""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a:t>
              </a:r>
              <a:r>
                <a:rPr lang="en-US" altLang="ko-KR" sz="1300" dirty="0" err="1">
                  <a:solidFill>
                    <a:prstClr val="black">
                      <a:lumMod val="85000"/>
                      <a:lumOff val="15000"/>
                    </a:prstClr>
                  </a:solidFill>
                  <a:latin typeface="SamsungOne 400" panose="020B0503030303020204" pitchFamily="34" charset="0"/>
                </a:rPr>
                <a:t>roman_to_int</a:t>
              </a:r>
              <a:r>
                <a:rPr lang="en-US" altLang="ko-KR" sz="1300" dirty="0">
                  <a:solidFill>
                    <a:prstClr val="black">
                      <a:lumMod val="85000"/>
                      <a:lumOff val="15000"/>
                    </a:prstClr>
                  </a:solidFill>
                  <a:latin typeface="SamsungOne 400" panose="020B0503030303020204" pitchFamily="34" charset="0"/>
                </a:rPr>
                <a:t>() function converts the str, which is input parameter, into Arabic numerals.</a:t>
              </a:r>
              <a:r>
                <a:rPr lang="en-US" altLang="ko-KR" sz="1300" dirty="0">
                  <a:solidFill>
                    <a:prstClr val="black">
                      <a:lumMod val="85000"/>
                      <a:lumOff val="15000"/>
                    </a:prstClr>
                  </a:solidFill>
                  <a:latin typeface="SamsungOne 400" panose="020B0503030303020204" pitchFamily="34" charset="0"/>
                  <a:cs typeface="+mn-cs"/>
                </a:rPr>
                <a:t> </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result value is initialized to 0 at first. Perform addition or subtraction to all letters.</a:t>
              </a:r>
            </a:p>
          </p:txBody>
        </p:sp>
      </p:grpSp>
      <p:grpSp>
        <p:nvGrpSpPr>
          <p:cNvPr id="13" name="그룹 12"/>
          <p:cNvGrpSpPr/>
          <p:nvPr/>
        </p:nvGrpSpPr>
        <p:grpSpPr>
          <a:xfrm>
            <a:off x="361950" y="1322141"/>
            <a:ext cx="9106050" cy="743069"/>
            <a:chOff x="361950" y="1220103"/>
            <a:chExt cx="9106050" cy="743069"/>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Roman Numerals Converter</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Implementation and coding</a:t>
              </a:r>
            </a:p>
          </p:txBody>
        </p:sp>
      </p:grpSp>
    </p:spTree>
    <p:extLst>
      <p:ext uri="{BB962C8B-B14F-4D97-AF65-F5344CB8AC3E}">
        <p14:creationId xmlns:p14="http://schemas.microsoft.com/office/powerpoint/2010/main" val="291211869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9" name="직사각형 1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pic>
        <p:nvPicPr>
          <p:cNvPr id="20" name="그림 19">
            <a:extLst>
              <a:ext uri="{FF2B5EF4-FFF2-40B4-BE49-F238E27FC236}">
                <a16:creationId xmlns:a16="http://schemas.microsoft.com/office/drawing/2014/main" xmlns="" id="{81528A9D-8E62-4C79-9B3D-AAB00799EBE3}"/>
              </a:ext>
            </a:extLst>
          </p:cNvPr>
          <p:cNvPicPr>
            <a:picLocks noChangeAspect="1"/>
          </p:cNvPicPr>
          <p:nvPr/>
        </p:nvPicPr>
        <p:blipFill rotWithShape="1">
          <a:blip r:embed="rId2"/>
          <a:srcRect t="21395"/>
          <a:stretch/>
        </p:blipFill>
        <p:spPr>
          <a:xfrm>
            <a:off x="615818" y="2063598"/>
            <a:ext cx="8676000" cy="1687779"/>
          </a:xfrm>
          <a:prstGeom prst="rect">
            <a:avLst/>
          </a:prstGeom>
        </p:spPr>
      </p:pic>
      <p:grpSp>
        <p:nvGrpSpPr>
          <p:cNvPr id="21" name="그룹 20">
            <a:extLst>
              <a:ext uri="{FF2B5EF4-FFF2-40B4-BE49-F238E27FC236}">
                <a16:creationId xmlns:a16="http://schemas.microsoft.com/office/drawing/2014/main" xmlns="" id="{A9DB7DD0-AA7A-4B07-8996-7FC36E5F9099}"/>
              </a:ext>
            </a:extLst>
          </p:cNvPr>
          <p:cNvGrpSpPr/>
          <p:nvPr/>
        </p:nvGrpSpPr>
        <p:grpSpPr>
          <a:xfrm>
            <a:off x="667021" y="3822950"/>
            <a:ext cx="8597052" cy="1018993"/>
            <a:chOff x="676852" y="3081411"/>
            <a:chExt cx="8597052" cy="1018993"/>
          </a:xfrm>
        </p:grpSpPr>
        <p:sp>
          <p:nvSpPr>
            <p:cNvPr id="22"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0189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3"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4-7</a:t>
              </a:r>
            </a:p>
          </p:txBody>
        </p:sp>
        <p:sp>
          <p:nvSpPr>
            <p:cNvPr id="25" name="TextBox 21">
              <a:extLst>
                <a:ext uri="{FF2B5EF4-FFF2-40B4-BE49-F238E27FC236}">
                  <a16:creationId xmlns:a16="http://schemas.microsoft.com/office/drawing/2014/main" xmlns=""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If the letter value that is behind is greater than the current letter value, subtract it from the current value.</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If not, add the letter value to the current value.</a:t>
              </a:r>
            </a:p>
          </p:txBody>
        </p:sp>
      </p:grpSp>
      <p:grpSp>
        <p:nvGrpSpPr>
          <p:cNvPr id="12" name="그룹 11"/>
          <p:cNvGrpSpPr/>
          <p:nvPr/>
        </p:nvGrpSpPr>
        <p:grpSpPr>
          <a:xfrm>
            <a:off x="361950" y="1322141"/>
            <a:ext cx="9106050" cy="743069"/>
            <a:chOff x="361950" y="1220103"/>
            <a:chExt cx="9106050" cy="743069"/>
          </a:xfrm>
        </p:grpSpPr>
        <p:sp>
          <p:nvSpPr>
            <p:cNvPr id="13" name="직사각형 12">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Roman Numerals Converter</a:t>
              </a:r>
            </a:p>
          </p:txBody>
        </p:sp>
        <p:sp>
          <p:nvSpPr>
            <p:cNvPr id="14" name="TextBox 13">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Implementation and coding</a:t>
              </a:r>
            </a:p>
          </p:txBody>
        </p:sp>
      </p:grpSp>
    </p:spTree>
    <p:extLst>
      <p:ext uri="{BB962C8B-B14F-4D97-AF65-F5344CB8AC3E}">
        <p14:creationId xmlns:p14="http://schemas.microsoft.com/office/powerpoint/2010/main" val="2223994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015701" y="3041070"/>
            <a:ext cx="7959502" cy="2730452"/>
            <a:chOff x="1015701" y="3068776"/>
            <a:chExt cx="7959502" cy="2730452"/>
          </a:xfrm>
        </p:grpSpPr>
        <p:grpSp>
          <p:nvGrpSpPr>
            <p:cNvPr id="30" name="그룹 29">
              <a:extLst>
                <a:ext uri="{FF2B5EF4-FFF2-40B4-BE49-F238E27FC236}">
                  <a16:creationId xmlns:a16="http://schemas.microsoft.com/office/drawing/2014/main" xmlns="" id="{C96DFA59-1DE2-481D-A903-15DBF219A8F3}"/>
                </a:ext>
              </a:extLst>
            </p:cNvPr>
            <p:cNvGrpSpPr/>
            <p:nvPr/>
          </p:nvGrpSpPr>
          <p:grpSpPr>
            <a:xfrm>
              <a:off x="1015701" y="3068776"/>
              <a:ext cx="4454783" cy="1302779"/>
              <a:chOff x="1015700" y="3953039"/>
              <a:chExt cx="4454783" cy="1302779"/>
            </a:xfrm>
          </p:grpSpPr>
          <p:sp>
            <p:nvSpPr>
              <p:cNvPr id="32" name="직사각형 31">
                <a:extLst>
                  <a:ext uri="{FF2B5EF4-FFF2-40B4-BE49-F238E27FC236}">
                    <a16:creationId xmlns:a16="http://schemas.microsoft.com/office/drawing/2014/main" xmlns="" id="{11DF9E74-B88E-4F58-A6DF-C21F47AB3E23}"/>
                  </a:ext>
                </a:extLst>
              </p:cNvPr>
              <p:cNvSpPr/>
              <p:nvPr/>
            </p:nvSpPr>
            <p:spPr>
              <a:xfrm rot="5400000">
                <a:off x="787103" y="4181636"/>
                <a:ext cx="545118" cy="87923"/>
              </a:xfrm>
              <a:prstGeom prst="rect">
                <a:avLst/>
              </a:prstGeom>
              <a:solidFill>
                <a:schemeClr val="tx1"/>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33" name="그룹 32">
                <a:extLst>
                  <a:ext uri="{FF2B5EF4-FFF2-40B4-BE49-F238E27FC236}">
                    <a16:creationId xmlns:a16="http://schemas.microsoft.com/office/drawing/2014/main" xmlns="" id="{DF77390A-528B-40E3-9573-4100953638A1}"/>
                  </a:ext>
                </a:extLst>
              </p:cNvPr>
              <p:cNvGrpSpPr/>
              <p:nvPr/>
            </p:nvGrpSpPr>
            <p:grpSpPr>
              <a:xfrm>
                <a:off x="1103624" y="4065870"/>
                <a:ext cx="3083171" cy="319454"/>
                <a:chOff x="1178430" y="2857500"/>
                <a:chExt cx="3551832" cy="319454"/>
              </a:xfrm>
            </p:grpSpPr>
            <p:cxnSp>
              <p:nvCxnSpPr>
                <p:cNvPr id="62" name="직선 연결선 61">
                  <a:extLst>
                    <a:ext uri="{FF2B5EF4-FFF2-40B4-BE49-F238E27FC236}">
                      <a16:creationId xmlns:a16="http://schemas.microsoft.com/office/drawing/2014/main" xmlns="" id="{3754FEDB-38AC-4961-ABFD-3BB06C184D63}"/>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xmlns="" id="{0F3C1444-96BB-4436-B084-31311437BE7D}"/>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xmlns="" id="{E8FF6975-0023-4A18-ACE6-A444B9ABDC4B}"/>
                  </a:ext>
                </a:extLst>
              </p:cNvPr>
              <p:cNvGrpSpPr/>
              <p:nvPr/>
            </p:nvGrpSpPr>
            <p:grpSpPr>
              <a:xfrm>
                <a:off x="4796407" y="4065870"/>
                <a:ext cx="674076" cy="319454"/>
                <a:chOff x="1178430" y="2857500"/>
                <a:chExt cx="3551832" cy="319454"/>
              </a:xfrm>
            </p:grpSpPr>
            <p:cxnSp>
              <p:nvCxnSpPr>
                <p:cNvPr id="58" name="직선 연결선 57">
                  <a:extLst>
                    <a:ext uri="{FF2B5EF4-FFF2-40B4-BE49-F238E27FC236}">
                      <a16:creationId xmlns:a16="http://schemas.microsoft.com/office/drawing/2014/main" xmlns="" id="{C9F5BA2E-BA6E-42BA-A3A5-767FA136B669}"/>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xmlns="" id="{E3F18FF8-BE90-4F47-8960-E9C1636CB2C4}"/>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원호 35">
                <a:extLst>
                  <a:ext uri="{FF2B5EF4-FFF2-40B4-BE49-F238E27FC236}">
                    <a16:creationId xmlns:a16="http://schemas.microsoft.com/office/drawing/2014/main" xmlns="" id="{697583EA-32FD-44A1-8041-037F894E891B}"/>
                  </a:ext>
                </a:extLst>
              </p:cNvPr>
              <p:cNvSpPr/>
              <p:nvPr/>
            </p:nvSpPr>
            <p:spPr>
              <a:xfrm>
                <a:off x="3942105" y="4385325"/>
                <a:ext cx="369246" cy="31945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7" name="원호 36">
                <a:extLst>
                  <a:ext uri="{FF2B5EF4-FFF2-40B4-BE49-F238E27FC236}">
                    <a16:creationId xmlns:a16="http://schemas.microsoft.com/office/drawing/2014/main" xmlns="" id="{C10E3E06-E059-4AF3-9866-E4F75E1D9398}"/>
                  </a:ext>
                </a:extLst>
              </p:cNvPr>
              <p:cNvSpPr/>
              <p:nvPr/>
            </p:nvSpPr>
            <p:spPr>
              <a:xfrm flipH="1">
                <a:off x="4630807" y="4385324"/>
                <a:ext cx="369246" cy="31945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8" name="직선 연결선 37">
                <a:extLst>
                  <a:ext uri="{FF2B5EF4-FFF2-40B4-BE49-F238E27FC236}">
                    <a16:creationId xmlns:a16="http://schemas.microsoft.com/office/drawing/2014/main" xmlns="" id="{C91B9F69-CD31-4D00-A350-413A4EE7F38C}"/>
                  </a:ext>
                </a:extLst>
              </p:cNvPr>
              <p:cNvCxnSpPr/>
              <p:nvPr/>
            </p:nvCxnSpPr>
            <p:spPr>
              <a:xfrm>
                <a:off x="4122331" y="4065870"/>
                <a:ext cx="6740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xmlns="" id="{D3F670C0-0FB3-4E51-B98B-34ACE0484DBD}"/>
                  </a:ext>
                </a:extLst>
              </p:cNvPr>
              <p:cNvSpPr/>
              <p:nvPr/>
            </p:nvSpPr>
            <p:spPr>
              <a:xfrm rot="5400000">
                <a:off x="4219828" y="4905103"/>
                <a:ext cx="472830"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grpSp>
        <p:sp>
          <p:nvSpPr>
            <p:cNvPr id="66" name="직사각형 65">
              <a:extLst>
                <a:ext uri="{FF2B5EF4-FFF2-40B4-BE49-F238E27FC236}">
                  <a16:creationId xmlns:a16="http://schemas.microsoft.com/office/drawing/2014/main" xmlns="" id="{AFE3AFE7-056A-4CB6-B234-ABD0C972CD21}"/>
                </a:ext>
              </a:extLst>
            </p:cNvPr>
            <p:cNvSpPr/>
            <p:nvPr/>
          </p:nvSpPr>
          <p:spPr>
            <a:xfrm>
              <a:off x="8502373" y="3227034"/>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5E9FB1B6-5823-459F-8E15-AA6DE8101007}"/>
                </a:ext>
              </a:extLst>
            </p:cNvPr>
            <p:cNvSpPr/>
            <p:nvPr/>
          </p:nvSpPr>
          <p:spPr>
            <a:xfrm rot="5400000">
              <a:off x="4229159" y="4635228"/>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41" name="직사각형 40">
              <a:extLst>
                <a:ext uri="{FF2B5EF4-FFF2-40B4-BE49-F238E27FC236}">
                  <a16:creationId xmlns:a16="http://schemas.microsoft.com/office/drawing/2014/main" xmlns="" id="{9CB18A28-F974-433F-9BF2-65192704EDA3}"/>
                </a:ext>
              </a:extLst>
            </p:cNvPr>
            <p:cNvSpPr/>
            <p:nvPr/>
          </p:nvSpPr>
          <p:spPr>
            <a:xfrm>
              <a:off x="4196141" y="5711305"/>
              <a:ext cx="545118" cy="87923"/>
            </a:xfrm>
            <a:prstGeom prst="rect">
              <a:avLst/>
            </a:prstGeom>
            <a:solidFill>
              <a:schemeClr val="tx1"/>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42" name="그룹 41">
              <a:extLst>
                <a:ext uri="{FF2B5EF4-FFF2-40B4-BE49-F238E27FC236}">
                  <a16:creationId xmlns:a16="http://schemas.microsoft.com/office/drawing/2014/main" xmlns="" id="{9E12D175-FD28-4544-9B8F-FB2590EEAA3A}"/>
                </a:ext>
              </a:extLst>
            </p:cNvPr>
            <p:cNvGrpSpPr/>
            <p:nvPr/>
          </p:nvGrpSpPr>
          <p:grpSpPr>
            <a:xfrm rot="5400000">
              <a:off x="3419995" y="4502873"/>
              <a:ext cx="2097410" cy="319454"/>
              <a:chOff x="1178430" y="2857500"/>
              <a:chExt cx="3551832" cy="319454"/>
            </a:xfrm>
          </p:grpSpPr>
          <p:cxnSp>
            <p:nvCxnSpPr>
              <p:cNvPr id="43" name="직선 연결선 42">
                <a:extLst>
                  <a:ext uri="{FF2B5EF4-FFF2-40B4-BE49-F238E27FC236}">
                    <a16:creationId xmlns:a16="http://schemas.microsoft.com/office/drawing/2014/main" xmlns="" id="{46B35106-A62D-44E8-BAEF-34F3713F0CD8}"/>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08F321DC-1904-4D2C-BB1F-509CC12BD157}"/>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직사각형 44">
              <a:extLst>
                <a:ext uri="{FF2B5EF4-FFF2-40B4-BE49-F238E27FC236}">
                  <a16:creationId xmlns:a16="http://schemas.microsoft.com/office/drawing/2014/main" xmlns="" id="{7FF6EB11-4DD4-45BE-A965-96EBC874C5BF}"/>
                </a:ext>
              </a:extLst>
            </p:cNvPr>
            <p:cNvSpPr/>
            <p:nvPr/>
          </p:nvSpPr>
          <p:spPr>
            <a:xfrm rot="5400000">
              <a:off x="4229160" y="5244792"/>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cxnSp>
          <p:nvCxnSpPr>
            <p:cNvPr id="31" name="연결선: 꺾임 30">
              <a:extLst>
                <a:ext uri="{FF2B5EF4-FFF2-40B4-BE49-F238E27FC236}">
                  <a16:creationId xmlns:a16="http://schemas.microsoft.com/office/drawing/2014/main" xmlns="" id="{0E32DAF4-FECE-46C5-830A-8B4E10A1551F}"/>
                </a:ext>
              </a:extLst>
            </p:cNvPr>
            <p:cNvCxnSpPr>
              <a:cxnSpLocks/>
              <a:stCxn id="34" idx="1"/>
              <a:endCxn id="47" idx="1"/>
            </p:cNvCxnSpPr>
            <p:nvPr/>
          </p:nvCxnSpPr>
          <p:spPr>
            <a:xfrm rot="5400000" flipH="1" flipV="1">
              <a:off x="5640832" y="2156747"/>
              <a:ext cx="557391" cy="2926567"/>
            </a:xfrm>
            <a:prstGeom prst="bentConnector2">
              <a:avLst/>
            </a:prstGeom>
            <a:ln w="19050">
              <a:prstDash val="dash"/>
              <a:headEnd type="oval"/>
              <a:tailEnd type="arrow"/>
            </a:ln>
          </p:spPr>
          <p:style>
            <a:lnRef idx="1">
              <a:schemeClr val="accent1"/>
            </a:lnRef>
            <a:fillRef idx="0">
              <a:schemeClr val="accent1"/>
            </a:fillRef>
            <a:effectRef idx="0">
              <a:schemeClr val="accent1"/>
            </a:effectRef>
            <a:fontRef idx="minor">
              <a:schemeClr val="tx1"/>
            </a:fontRef>
          </p:style>
        </p:cxnSp>
        <p:sp>
          <p:nvSpPr>
            <p:cNvPr id="46" name="직사각형 45">
              <a:extLst>
                <a:ext uri="{FF2B5EF4-FFF2-40B4-BE49-F238E27FC236}">
                  <a16:creationId xmlns:a16="http://schemas.microsoft.com/office/drawing/2014/main" xmlns="" id="{D1D8D0F3-B2A3-4C78-BC38-A28A1F6726B7}"/>
                </a:ext>
              </a:extLst>
            </p:cNvPr>
            <p:cNvSpPr/>
            <p:nvPr/>
          </p:nvSpPr>
          <p:spPr>
            <a:xfrm>
              <a:off x="7942592" y="3227034"/>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47" name="직사각형 46">
              <a:extLst>
                <a:ext uri="{FF2B5EF4-FFF2-40B4-BE49-F238E27FC236}">
                  <a16:creationId xmlns:a16="http://schemas.microsoft.com/office/drawing/2014/main" xmlns="" id="{3D6E24E8-6F99-4E5A-8AD9-79199659D03A}"/>
                </a:ext>
              </a:extLst>
            </p:cNvPr>
            <p:cNvSpPr/>
            <p:nvPr/>
          </p:nvSpPr>
          <p:spPr>
            <a:xfrm>
              <a:off x="7382811" y="3227034"/>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grpSp>
      <p:sp>
        <p:nvSpPr>
          <p:cNvPr id="51" name="직사각형 5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2" name="직사각형 5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53" name="직사각형 52">
            <a:extLst>
              <a:ext uri="{FF2B5EF4-FFF2-40B4-BE49-F238E27FC236}">
                <a16:creationId xmlns:a16="http://schemas.microsoft.com/office/drawing/2014/main" xmlns="" id="{90EFA62F-9637-4E5A-AAB1-9E61461D75DD}"/>
              </a:ext>
            </a:extLst>
          </p:cNvPr>
          <p:cNvSpPr/>
          <p:nvPr/>
        </p:nvSpPr>
        <p:spPr>
          <a:xfrm>
            <a:off x="580388" y="2129318"/>
            <a:ext cx="8887612" cy="72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Because the bottom alley is parked with right order of cars that need to get out, the car no.3 can get</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out followed by car no.2.</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It is important to understand that the car no.3 is the last car parked in the bottom alley.</a:t>
            </a:r>
          </a:p>
        </p:txBody>
      </p:sp>
      <p:sp>
        <p:nvSpPr>
          <p:cNvPr id="29" name="직사각형 28">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What is a Stack?</a:t>
            </a:r>
          </a:p>
        </p:txBody>
      </p:sp>
      <p:sp>
        <p:nvSpPr>
          <p:cNvPr id="39" name="TextBox 38">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600" b="1">
                <a:solidFill>
                  <a:srgbClr val="000000"/>
                </a:solidFill>
                <a:latin typeface="Samsung Sharp Sans" pitchFamily="2" charset="0"/>
                <a:ea typeface="Samsung Sharp Sans" pitchFamily="2" charset="0"/>
                <a:cs typeface="Samsung Sharp Sans" pitchFamily="2" charset="0"/>
              </a:defRPr>
            </a:lvl1pPr>
          </a:lstStyle>
          <a:p>
            <a:r>
              <a:rPr lang="en-US" altLang="ko-KR" sz="1800" dirty="0"/>
              <a:t>2.3. Applications of a stack</a:t>
            </a:r>
          </a:p>
        </p:txBody>
      </p:sp>
    </p:spTree>
    <p:extLst>
      <p:ext uri="{BB962C8B-B14F-4D97-AF65-F5344CB8AC3E}">
        <p14:creationId xmlns:p14="http://schemas.microsoft.com/office/powerpoint/2010/main" val="389602300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9" name="직사각형 1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pic>
        <p:nvPicPr>
          <p:cNvPr id="20" name="그림 19">
            <a:extLst>
              <a:ext uri="{FF2B5EF4-FFF2-40B4-BE49-F238E27FC236}">
                <a16:creationId xmlns:a16="http://schemas.microsoft.com/office/drawing/2014/main" xmlns="" id="{81528A9D-8E62-4C79-9B3D-AAB00799EBE3}"/>
              </a:ext>
            </a:extLst>
          </p:cNvPr>
          <p:cNvPicPr>
            <a:picLocks noChangeAspect="1"/>
          </p:cNvPicPr>
          <p:nvPr/>
        </p:nvPicPr>
        <p:blipFill rotWithShape="1">
          <a:blip r:embed="rId2"/>
          <a:srcRect t="21395"/>
          <a:stretch/>
        </p:blipFill>
        <p:spPr>
          <a:xfrm>
            <a:off x="615818" y="2055978"/>
            <a:ext cx="8676000" cy="1687779"/>
          </a:xfrm>
          <a:prstGeom prst="rect">
            <a:avLst/>
          </a:prstGeom>
        </p:spPr>
      </p:pic>
      <p:grpSp>
        <p:nvGrpSpPr>
          <p:cNvPr id="21" name="그룹 20">
            <a:extLst>
              <a:ext uri="{FF2B5EF4-FFF2-40B4-BE49-F238E27FC236}">
                <a16:creationId xmlns:a16="http://schemas.microsoft.com/office/drawing/2014/main" xmlns="" id="{A9DB7DD0-AA7A-4B07-8996-7FC36E5F9099}"/>
              </a:ext>
            </a:extLst>
          </p:cNvPr>
          <p:cNvGrpSpPr/>
          <p:nvPr/>
        </p:nvGrpSpPr>
        <p:grpSpPr>
          <a:xfrm>
            <a:off x="667021" y="3807710"/>
            <a:ext cx="8597052" cy="1018993"/>
            <a:chOff x="676852" y="3081411"/>
            <a:chExt cx="8597052" cy="1018993"/>
          </a:xfrm>
        </p:grpSpPr>
        <p:sp>
          <p:nvSpPr>
            <p:cNvPr id="22"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0189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3"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a:t>
              </a:r>
            </a:p>
          </p:txBody>
        </p:sp>
        <p:sp>
          <p:nvSpPr>
            <p:cNvPr id="25" name="TextBox 21">
              <a:extLst>
                <a:ext uri="{FF2B5EF4-FFF2-40B4-BE49-F238E27FC236}">
                  <a16:creationId xmlns:a16="http://schemas.microsoft.com/office/drawing/2014/main" xmlns=""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When breaking the for-loop, all of the letters except of the last one are added or subtracted.</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So, return the sum of the values of </a:t>
              </a:r>
              <a:r>
                <a:rPr lang="en-US" altLang="ko-KR" sz="1300" dirty="0">
                  <a:solidFill>
                    <a:prstClr val="black">
                      <a:lumMod val="85000"/>
                      <a:lumOff val="15000"/>
                    </a:prstClr>
                  </a:solidFill>
                  <a:latin typeface="SamsungOne 400" panose="020B0503030303020204" pitchFamily="34" charset="0"/>
                </a:rPr>
                <a:t>str[-1] (the last letter) and result.</a:t>
              </a:r>
              <a:endParaRPr lang="en-US" altLang="ko-KR" sz="1300" dirty="0">
                <a:solidFill>
                  <a:prstClr val="black">
                    <a:lumMod val="85000"/>
                    <a:lumOff val="15000"/>
                  </a:prstClr>
                </a:solidFill>
                <a:latin typeface="SamsungOne 400" panose="020B0503030303020204" pitchFamily="34" charset="0"/>
                <a:cs typeface="+mn-cs"/>
              </a:endParaRPr>
            </a:p>
          </p:txBody>
        </p:sp>
      </p:grpSp>
      <p:grpSp>
        <p:nvGrpSpPr>
          <p:cNvPr id="12" name="그룹 11"/>
          <p:cNvGrpSpPr/>
          <p:nvPr/>
        </p:nvGrpSpPr>
        <p:grpSpPr>
          <a:xfrm>
            <a:off x="361950" y="1322141"/>
            <a:ext cx="9106050" cy="743069"/>
            <a:chOff x="361950" y="1220103"/>
            <a:chExt cx="9106050" cy="743069"/>
          </a:xfrm>
        </p:grpSpPr>
        <p:sp>
          <p:nvSpPr>
            <p:cNvPr id="13" name="직사각형 12">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Roman Numerals Converter</a:t>
              </a:r>
            </a:p>
          </p:txBody>
        </p:sp>
        <p:sp>
          <p:nvSpPr>
            <p:cNvPr id="14" name="TextBox 13">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Implementation and coding</a:t>
              </a:r>
            </a:p>
          </p:txBody>
        </p:sp>
      </p:grpSp>
    </p:spTree>
    <p:extLst>
      <p:ext uri="{BB962C8B-B14F-4D97-AF65-F5344CB8AC3E}">
        <p14:creationId xmlns:p14="http://schemas.microsoft.com/office/powerpoint/2010/main" val="305599283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Pop</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quiz</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7" name="그룹 6">
            <a:extLst>
              <a:ext uri="{FF2B5EF4-FFF2-40B4-BE49-F238E27FC236}">
                <a16:creationId xmlns:a16="http://schemas.microsoft.com/office/drawing/2014/main" xmlns="" id="{5CCAF01D-30E4-4D0C-AA78-81EB9D07EB2C}"/>
              </a:ext>
            </a:extLst>
          </p:cNvPr>
          <p:cNvGrpSpPr/>
          <p:nvPr/>
        </p:nvGrpSpPr>
        <p:grpSpPr>
          <a:xfrm>
            <a:off x="451456" y="435608"/>
            <a:ext cx="4718598" cy="276999"/>
            <a:chOff x="558800" y="1148583"/>
            <a:chExt cx="4718598" cy="276999"/>
          </a:xfrm>
        </p:grpSpPr>
        <p:sp>
          <p:nvSpPr>
            <p:cNvPr id="8"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26.</a:t>
              </a:r>
            </a:p>
          </p:txBody>
        </p:sp>
        <p:sp>
          <p:nvSpPr>
            <p:cNvPr id="9" name="직사각형 8">
              <a:extLst>
                <a:ext uri="{FF2B5EF4-FFF2-40B4-BE49-F238E27FC236}">
                  <a16:creationId xmlns:a16="http://schemas.microsoft.com/office/drawing/2014/main" xmlns="" id="{B640FC7E-A899-44A0-93CD-28A2FA14072E}"/>
                </a:ext>
              </a:extLst>
            </p:cNvPr>
            <p:cNvSpPr/>
            <p:nvPr/>
          </p:nvSpPr>
          <p:spPr>
            <a:xfrm>
              <a:off x="1402744" y="1148583"/>
              <a:ext cx="38746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Hash</a:t>
              </a:r>
              <a:r>
                <a:rPr kumimoji="0" lang="ko-KR" altLang="en-US"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 </a:t>
              </a: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Table</a:t>
              </a:r>
            </a:p>
          </p:txBody>
        </p:sp>
      </p:grpSp>
    </p:spTree>
    <p:extLst>
      <p:ext uri="{BB962C8B-B14F-4D97-AF65-F5344CB8AC3E}">
        <p14:creationId xmlns:p14="http://schemas.microsoft.com/office/powerpoint/2010/main" val="415722059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xmlns="" id="{2F5F86E0-2A8F-4BDD-BEB5-E42BA5AF4A1D}"/>
              </a:ext>
            </a:extLst>
          </p:cNvPr>
          <p:cNvPicPr>
            <a:picLocks noChangeAspect="1"/>
          </p:cNvPicPr>
          <p:nvPr/>
        </p:nvPicPr>
        <p:blipFill rotWithShape="1">
          <a:blip r:embed="rId3"/>
          <a:srcRect b="20595"/>
          <a:stretch/>
        </p:blipFill>
        <p:spPr>
          <a:xfrm>
            <a:off x="650110" y="2338581"/>
            <a:ext cx="8604762" cy="948700"/>
          </a:xfrm>
          <a:prstGeom prst="rect">
            <a:avLst/>
          </a:prstGeom>
        </p:spPr>
      </p:pic>
      <p:sp>
        <p:nvSpPr>
          <p:cNvPr id="10" name="직사각형 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Pop quiz</a:t>
            </a:r>
          </a:p>
        </p:txBody>
      </p:sp>
      <p:sp>
        <p:nvSpPr>
          <p:cNvPr id="11" name="직사각형 1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15" name="직사각형 14">
            <a:extLst>
              <a:ext uri="{FF2B5EF4-FFF2-40B4-BE49-F238E27FC236}">
                <a16:creationId xmlns:a16="http://schemas.microsoft.com/office/drawing/2014/main" xmlns="" id="{33A40A66-00A6-4CFE-A3EA-D141C33C0E3B}"/>
              </a:ext>
            </a:extLst>
          </p:cNvPr>
          <p:cNvSpPr/>
          <p:nvPr/>
        </p:nvSpPr>
        <p:spPr>
          <a:xfrm>
            <a:off x="449998" y="1323658"/>
            <a:ext cx="900498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tx1">
                    <a:lumMod val="95000"/>
                    <a:lumOff val="5000"/>
                  </a:schemeClr>
                </a:solidFill>
                <a:latin typeface="Samsung Sharp Sans" pitchFamily="2" charset="0"/>
                <a:ea typeface="Samsung Sharp Sans" pitchFamily="2" charset="0"/>
                <a:cs typeface="Samsung Sharp Sans" pitchFamily="2" charset="0"/>
              </a:rPr>
              <a:t>Quiz. #1</a:t>
            </a:r>
          </a:p>
        </p:txBody>
      </p:sp>
      <p:sp>
        <p:nvSpPr>
          <p:cNvPr id="7" name="직사각형 6">
            <a:extLst>
              <a:ext uri="{FF2B5EF4-FFF2-40B4-BE49-F238E27FC236}">
                <a16:creationId xmlns:a16="http://schemas.microsoft.com/office/drawing/2014/main" xmlns="" id="{5D0FA3B9-5FEB-458E-BC94-AB11CC4B58C9}"/>
              </a:ext>
            </a:extLst>
          </p:cNvPr>
          <p:cNvSpPr/>
          <p:nvPr/>
        </p:nvSpPr>
        <p:spPr>
          <a:xfrm>
            <a:off x="598860" y="1978802"/>
            <a:ext cx="873910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Use the hash function of the hash table to calculate the key and </a:t>
            </a:r>
            <a:r>
              <a:rPr lang="en-US" altLang="ko-KR" sz="1300" dirty="0" err="1">
                <a:solidFill>
                  <a:schemeClr val="tx1"/>
                </a:solidFill>
                <a:latin typeface="SamsungOne 400" panose="020B0503030303020204" pitchFamily="34" charset="0"/>
                <a:ea typeface="SamsungOne 400" panose="020B0503030303020204" pitchFamily="34" charset="0"/>
              </a:rPr>
              <a:t>hashkey</a:t>
            </a:r>
            <a:r>
              <a:rPr lang="en-US" altLang="ko-KR" sz="1300" dirty="0">
                <a:solidFill>
                  <a:schemeClr val="tx1"/>
                </a:solidFill>
                <a:latin typeface="SamsungOne 400" panose="020B0503030303020204" pitchFamily="34" charset="0"/>
                <a:ea typeface="SamsungOne 400" panose="020B0503030303020204" pitchFamily="34" charset="0"/>
              </a:rPr>
              <a:t> of </a:t>
            </a:r>
            <a:r>
              <a:rPr lang="ko-KR" altLang="en-US" sz="1300" dirty="0">
                <a:solidFill>
                  <a:schemeClr val="tx1"/>
                </a:solidFill>
                <a:latin typeface="SamsungOne 400" panose="020B0503030303020204" pitchFamily="34" charset="0"/>
              </a:rPr>
              <a:t>“</a:t>
            </a:r>
            <a:r>
              <a:rPr lang="en-US" altLang="ko-KR" sz="1300" dirty="0">
                <a:solidFill>
                  <a:schemeClr val="tx1"/>
                </a:solidFill>
                <a:latin typeface="SamsungOne 400" panose="020B0503030303020204" pitchFamily="34" charset="0"/>
                <a:ea typeface="SamsungOne 400" panose="020B0503030303020204" pitchFamily="34" charset="0"/>
              </a:rPr>
              <a:t>Alice in Wonderland.”</a:t>
            </a:r>
          </a:p>
        </p:txBody>
      </p:sp>
    </p:spTree>
    <p:extLst>
      <p:ext uri="{BB962C8B-B14F-4D97-AF65-F5344CB8AC3E}">
        <p14:creationId xmlns:p14="http://schemas.microsoft.com/office/powerpoint/2010/main" val="428505209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xmlns="" id="{478384E6-BB27-4643-A768-38AB8BB6C2FD}"/>
              </a:ext>
            </a:extLst>
          </p:cNvPr>
          <p:cNvPicPr>
            <a:picLocks noChangeAspect="1"/>
          </p:cNvPicPr>
          <p:nvPr/>
        </p:nvPicPr>
        <p:blipFill>
          <a:blip r:embed="rId3"/>
          <a:stretch>
            <a:fillRect/>
          </a:stretch>
        </p:blipFill>
        <p:spPr>
          <a:xfrm>
            <a:off x="650110" y="2449418"/>
            <a:ext cx="8604762" cy="2730000"/>
          </a:xfrm>
          <a:prstGeom prst="rect">
            <a:avLst/>
          </a:prstGeom>
        </p:spPr>
      </p:pic>
      <p:sp>
        <p:nvSpPr>
          <p:cNvPr id="10" name="직사각형 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Pop quiz</a:t>
            </a:r>
          </a:p>
        </p:txBody>
      </p:sp>
      <p:sp>
        <p:nvSpPr>
          <p:cNvPr id="11" name="직사각형 1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26</a:t>
            </a:r>
          </a:p>
        </p:txBody>
      </p:sp>
      <p:sp>
        <p:nvSpPr>
          <p:cNvPr id="15" name="직사각형 14">
            <a:extLst>
              <a:ext uri="{FF2B5EF4-FFF2-40B4-BE49-F238E27FC236}">
                <a16:creationId xmlns:a16="http://schemas.microsoft.com/office/drawing/2014/main" xmlns="" id="{33A40A66-00A6-4CFE-A3EA-D141C33C0E3B}"/>
              </a:ext>
            </a:extLst>
          </p:cNvPr>
          <p:cNvSpPr/>
          <p:nvPr/>
        </p:nvSpPr>
        <p:spPr>
          <a:xfrm>
            <a:off x="449998" y="1323658"/>
            <a:ext cx="900498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tx1">
                    <a:lumMod val="95000"/>
                    <a:lumOff val="5000"/>
                  </a:schemeClr>
                </a:solidFill>
                <a:latin typeface="Samsung Sharp Sans" pitchFamily="2" charset="0"/>
                <a:ea typeface="Samsung Sharp Sans" pitchFamily="2" charset="0"/>
                <a:cs typeface="Samsung Sharp Sans" pitchFamily="2" charset="0"/>
              </a:rPr>
              <a:t>Quiz. #2</a:t>
            </a:r>
          </a:p>
        </p:txBody>
      </p:sp>
      <p:sp>
        <p:nvSpPr>
          <p:cNvPr id="8" name="직사각형 7">
            <a:extLst>
              <a:ext uri="{FF2B5EF4-FFF2-40B4-BE49-F238E27FC236}">
                <a16:creationId xmlns:a16="http://schemas.microsoft.com/office/drawing/2014/main" xmlns="" id="{5D0FA3B9-5FEB-458E-BC94-AB11CC4B58C9}"/>
              </a:ext>
            </a:extLst>
          </p:cNvPr>
          <p:cNvSpPr/>
          <p:nvPr/>
        </p:nvSpPr>
        <p:spPr>
          <a:xfrm>
            <a:off x="598860" y="1978802"/>
            <a:ext cx="873910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If there are 10 slots in the bookshelf, calculate with the following code to find slots where each of the </a:t>
            </a:r>
            <a:r>
              <a:rPr lang="en-US" altLang="ko-KR" sz="1300" dirty="0" err="1">
                <a:solidFill>
                  <a:schemeClr val="tx1"/>
                </a:solidFill>
                <a:latin typeface="SamsungOne 400" panose="020B0503030303020204" pitchFamily="34" charset="0"/>
                <a:ea typeface="SamsungOne 400" panose="020B0503030303020204" pitchFamily="34" charset="0"/>
              </a:rPr>
              <a:t>the</a:t>
            </a:r>
            <a:r>
              <a:rPr lang="en-US" altLang="ko-KR" sz="1300" dirty="0">
                <a:solidFill>
                  <a:schemeClr val="tx1"/>
                </a:solidFill>
                <a:latin typeface="SamsungOne 400" panose="020B0503030303020204" pitchFamily="34" charset="0"/>
                <a:ea typeface="SamsungOne 400" panose="020B0503030303020204" pitchFamily="34" charset="0"/>
              </a:rPr>
              <a:t> following books will be put.</a:t>
            </a:r>
          </a:p>
        </p:txBody>
      </p:sp>
    </p:spTree>
    <p:extLst>
      <p:ext uri="{BB962C8B-B14F-4D97-AF65-F5344CB8AC3E}">
        <p14:creationId xmlns:p14="http://schemas.microsoft.com/office/powerpoint/2010/main" val="128881445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dirty="0">
                <a:solidFill>
                  <a:prstClr val="white"/>
                </a:solidFill>
                <a:latin typeface="Samsung Sharp Sans" pitchFamily="2" charset="0"/>
                <a:ea typeface="Samsung Sharp Sans" pitchFamily="2" charset="0"/>
                <a:cs typeface="Samsung Sharp Sans" pitchFamily="2" charset="0"/>
              </a:rPr>
              <a:t>Pair programming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7" name="그룹 6">
            <a:extLst>
              <a:ext uri="{FF2B5EF4-FFF2-40B4-BE49-F238E27FC236}">
                <a16:creationId xmlns:a16="http://schemas.microsoft.com/office/drawing/2014/main" xmlns="" id="{5CCAF01D-30E4-4D0C-AA78-81EB9D07EB2C}"/>
              </a:ext>
            </a:extLst>
          </p:cNvPr>
          <p:cNvGrpSpPr/>
          <p:nvPr/>
        </p:nvGrpSpPr>
        <p:grpSpPr>
          <a:xfrm>
            <a:off x="451456" y="435608"/>
            <a:ext cx="4718598" cy="276999"/>
            <a:chOff x="558800" y="1148583"/>
            <a:chExt cx="4718598" cy="276999"/>
          </a:xfrm>
        </p:grpSpPr>
        <p:sp>
          <p:nvSpPr>
            <p:cNvPr id="8"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26.</a:t>
              </a:r>
            </a:p>
          </p:txBody>
        </p:sp>
        <p:sp>
          <p:nvSpPr>
            <p:cNvPr id="9" name="직사각형 8">
              <a:extLst>
                <a:ext uri="{FF2B5EF4-FFF2-40B4-BE49-F238E27FC236}">
                  <a16:creationId xmlns:a16="http://schemas.microsoft.com/office/drawing/2014/main" xmlns="" id="{B640FC7E-A899-44A0-93CD-28A2FA14072E}"/>
                </a:ext>
              </a:extLst>
            </p:cNvPr>
            <p:cNvSpPr/>
            <p:nvPr/>
          </p:nvSpPr>
          <p:spPr>
            <a:xfrm>
              <a:off x="1402744" y="1148583"/>
              <a:ext cx="38746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Hash</a:t>
              </a:r>
              <a:r>
                <a:rPr kumimoji="0" lang="ko-KR" altLang="en-US"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 </a:t>
              </a: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Table</a:t>
              </a:r>
            </a:p>
          </p:txBody>
        </p:sp>
      </p:grpSp>
    </p:spTree>
    <p:extLst>
      <p:ext uri="{BB962C8B-B14F-4D97-AF65-F5344CB8AC3E}">
        <p14:creationId xmlns:p14="http://schemas.microsoft.com/office/powerpoint/2010/main" val="326728549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xmlns="" id="{3E3076BC-E83D-4F9A-AF96-0B1EACE7125F}"/>
              </a:ext>
            </a:extLst>
          </p:cNvPr>
          <p:cNvGrpSpPr/>
          <p:nvPr/>
        </p:nvGrpSpPr>
        <p:grpSpPr>
          <a:xfrm>
            <a:off x="449999" y="450000"/>
            <a:ext cx="9018001" cy="276999"/>
            <a:chOff x="449999" y="450000"/>
            <a:chExt cx="9018001" cy="276999"/>
          </a:xfrm>
        </p:grpSpPr>
        <p:sp>
          <p:nvSpPr>
            <p:cNvPr id="26" name="직사각형 25">
              <a:extLst>
                <a:ext uri="{FF2B5EF4-FFF2-40B4-BE49-F238E27FC236}">
                  <a16:creationId xmlns:a16="http://schemas.microsoft.com/office/drawing/2014/main" xmlns=""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33" name="직사각형 32">
              <a:extLst>
                <a:ext uri="{FF2B5EF4-FFF2-40B4-BE49-F238E27FC236}">
                  <a16:creationId xmlns:a16="http://schemas.microsoft.com/office/drawing/2014/main" xmlns=""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26</a:t>
              </a:r>
            </a:p>
          </p:txBody>
        </p:sp>
      </p:grpSp>
    </p:spTree>
    <p:extLst>
      <p:ext uri="{BB962C8B-B14F-4D97-AF65-F5344CB8AC3E}">
        <p14:creationId xmlns:p14="http://schemas.microsoft.com/office/powerpoint/2010/main" val="38575831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a16="http://schemas.microsoft.com/office/drawing/2014/main" xmlns="" id="{3888C6C0-CA74-4927-B9A0-C0471D30B07A}"/>
              </a:ext>
            </a:extLst>
          </p:cNvPr>
          <p:cNvGrpSpPr/>
          <p:nvPr/>
        </p:nvGrpSpPr>
        <p:grpSpPr>
          <a:xfrm>
            <a:off x="449999" y="450000"/>
            <a:ext cx="9018001" cy="276999"/>
            <a:chOff x="449999" y="450000"/>
            <a:chExt cx="9018001" cy="276999"/>
          </a:xfrm>
        </p:grpSpPr>
        <p:sp>
          <p:nvSpPr>
            <p:cNvPr id="25" name="직사각형 24">
              <a:extLst>
                <a:ext uri="{FF2B5EF4-FFF2-40B4-BE49-F238E27FC236}">
                  <a16:creationId xmlns:a16="http://schemas.microsoft.com/office/drawing/2014/main" xmlns="" id="{4F9239F1-5BD2-40F4-8310-890F3C454AE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26" name="직사각형 25">
              <a:extLst>
                <a:ext uri="{FF2B5EF4-FFF2-40B4-BE49-F238E27FC236}">
                  <a16:creationId xmlns:a16="http://schemas.microsoft.com/office/drawing/2014/main" xmlns="" id="{C5D6BD7A-FF9F-4114-89BE-AFB462DED1CE}"/>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26</a:t>
              </a:r>
            </a:p>
          </p:txBody>
        </p:sp>
      </p:grpSp>
    </p:spTree>
    <p:extLst>
      <p:ext uri="{BB962C8B-B14F-4D97-AF65-F5344CB8AC3E}">
        <p14:creationId xmlns:p14="http://schemas.microsoft.com/office/powerpoint/2010/main" val="146840396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xmlns="" id="{84E1736F-53C1-47E4-9683-9A4D9E7CDE6A}"/>
              </a:ext>
            </a:extLst>
          </p:cNvPr>
          <p:cNvGrpSpPr/>
          <p:nvPr/>
        </p:nvGrpSpPr>
        <p:grpSpPr>
          <a:xfrm>
            <a:off x="449999" y="450000"/>
            <a:ext cx="9018001" cy="276999"/>
            <a:chOff x="449999" y="450000"/>
            <a:chExt cx="9018001" cy="276999"/>
          </a:xfrm>
        </p:grpSpPr>
        <p:sp>
          <p:nvSpPr>
            <p:cNvPr id="9" name="직사각형 8">
              <a:extLst>
                <a:ext uri="{FF2B5EF4-FFF2-40B4-BE49-F238E27FC236}">
                  <a16:creationId xmlns:a16="http://schemas.microsoft.com/office/drawing/2014/main" xmlns="" id="{C32D9EA2-1ED8-48FD-8F81-A1A46A99325F}"/>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0" name="직사각형 9">
              <a:extLst>
                <a:ext uri="{FF2B5EF4-FFF2-40B4-BE49-F238E27FC236}">
                  <a16:creationId xmlns:a16="http://schemas.microsoft.com/office/drawing/2014/main" xmlns="" id="{8C98DE74-C1E8-462A-B03C-F34D8A00829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26</a:t>
              </a:r>
            </a:p>
          </p:txBody>
        </p:sp>
      </p:grpSp>
      <p:pic>
        <p:nvPicPr>
          <p:cNvPr id="14" name="그림 13">
            <a:extLst>
              <a:ext uri="{FF2B5EF4-FFF2-40B4-BE49-F238E27FC236}">
                <a16:creationId xmlns:a16="http://schemas.microsoft.com/office/drawing/2014/main" xmlns="" id="{BA70A1CC-05F6-452F-90B1-74C1B87DEDE3}"/>
              </a:ext>
            </a:extLst>
          </p:cNvPr>
          <p:cNvPicPr>
            <a:picLocks noChangeAspect="1"/>
          </p:cNvPicPr>
          <p:nvPr/>
        </p:nvPicPr>
        <p:blipFill>
          <a:blip r:embed="rId3"/>
          <a:stretch>
            <a:fillRect/>
          </a:stretch>
        </p:blipFill>
        <p:spPr>
          <a:xfrm>
            <a:off x="656300" y="2205219"/>
            <a:ext cx="8592381" cy="749048"/>
          </a:xfrm>
          <a:prstGeom prst="rect">
            <a:avLst/>
          </a:prstGeom>
        </p:spPr>
      </p:pic>
      <p:pic>
        <p:nvPicPr>
          <p:cNvPr id="18" name="그림 17">
            <a:extLst>
              <a:ext uri="{FF2B5EF4-FFF2-40B4-BE49-F238E27FC236}">
                <a16:creationId xmlns:a16="http://schemas.microsoft.com/office/drawing/2014/main" xmlns="" id="{B05CC361-3084-47F2-AC54-3E0A91DDB321}"/>
              </a:ext>
            </a:extLst>
          </p:cNvPr>
          <p:cNvPicPr>
            <a:picLocks noChangeAspect="1"/>
          </p:cNvPicPr>
          <p:nvPr/>
        </p:nvPicPr>
        <p:blipFill>
          <a:blip r:embed="rId4"/>
          <a:stretch>
            <a:fillRect/>
          </a:stretch>
        </p:blipFill>
        <p:spPr>
          <a:xfrm>
            <a:off x="656300" y="2997672"/>
            <a:ext cx="8586191" cy="996666"/>
          </a:xfrm>
          <a:prstGeom prst="rect">
            <a:avLst/>
          </a:prstGeom>
        </p:spPr>
      </p:pic>
      <p:grpSp>
        <p:nvGrpSpPr>
          <p:cNvPr id="3" name="그룹 2"/>
          <p:cNvGrpSpPr/>
          <p:nvPr/>
        </p:nvGrpSpPr>
        <p:grpSpPr>
          <a:xfrm>
            <a:off x="650110" y="4229340"/>
            <a:ext cx="8690367" cy="893479"/>
            <a:chOff x="650110" y="4229340"/>
            <a:chExt cx="8690367" cy="893479"/>
          </a:xfrm>
        </p:grpSpPr>
        <p:sp>
          <p:nvSpPr>
            <p:cNvPr id="16" name="직사각형 15">
              <a:extLst>
                <a:ext uri="{FF2B5EF4-FFF2-40B4-BE49-F238E27FC236}">
                  <a16:creationId xmlns:a16="http://schemas.microsoft.com/office/drawing/2014/main" xmlns="" id="{E6633735-4E75-42F5-852F-363DC8E4BAA1}"/>
                </a:ext>
              </a:extLst>
            </p:cNvPr>
            <p:cNvSpPr/>
            <p:nvPr/>
          </p:nvSpPr>
          <p:spPr>
            <a:xfrm>
              <a:off x="650111" y="4531636"/>
              <a:ext cx="8592380" cy="292388"/>
            </a:xfrm>
            <a:prstGeom prst="rect">
              <a:avLst/>
            </a:prstGeom>
          </p:spPr>
          <p:txBody>
            <a:bodyPr wrap="square">
              <a:spAutoFit/>
            </a:bodyPr>
            <a:lstStyle/>
            <a:p>
              <a:r>
                <a:rPr lang="en-US" altLang="ko-KR" sz="1300" dirty="0">
                  <a:solidFill>
                    <a:prstClr val="black">
                      <a:lumMod val="85000"/>
                      <a:lumOff val="15000"/>
                    </a:prstClr>
                  </a:solidFill>
                  <a:latin typeface="SamsungOne 400" panose="020B0503030303020204" pitchFamily="34" charset="0"/>
                  <a:ea typeface="+mn-ea"/>
                  <a:cs typeface="+mn-cs"/>
                </a:rPr>
                <a:t>369, 80, 29, 155, 14, 492, 348, 301, 469, 499</a:t>
              </a:r>
              <a:endParaRPr lang="ko-KR" altLang="en-US" sz="1300" dirty="0">
                <a:solidFill>
                  <a:prstClr val="black">
                    <a:lumMod val="85000"/>
                    <a:lumOff val="15000"/>
                  </a:prstClr>
                </a:solidFill>
                <a:latin typeface="SamsungOne 400" panose="020B0503030303020204" pitchFamily="34" charset="0"/>
                <a:ea typeface="+mn-ea"/>
                <a:cs typeface="+mn-cs"/>
              </a:endParaRPr>
            </a:p>
          </p:txBody>
        </p:sp>
        <p:sp>
          <p:nvSpPr>
            <p:cNvPr id="17" name="직사각형 16">
              <a:extLst>
                <a:ext uri="{FF2B5EF4-FFF2-40B4-BE49-F238E27FC236}">
                  <a16:creationId xmlns:a16="http://schemas.microsoft.com/office/drawing/2014/main" xmlns="" id="{7784EFF4-2FAB-40EE-A95E-95EC194B5223}"/>
                </a:ext>
              </a:extLst>
            </p:cNvPr>
            <p:cNvSpPr/>
            <p:nvPr/>
          </p:nvSpPr>
          <p:spPr>
            <a:xfrm>
              <a:off x="650110" y="4830431"/>
              <a:ext cx="8690367" cy="292388"/>
            </a:xfrm>
            <a:prstGeom prst="rect">
              <a:avLst/>
            </a:prstGeom>
          </p:spPr>
          <p:txBody>
            <a:bodyPr wrap="square">
              <a:spAutoFit/>
            </a:bodyPr>
            <a:lstStyle/>
            <a:p>
              <a:r>
                <a:rPr lang="en-US" altLang="ko-KR" sz="1300" dirty="0">
                  <a:solidFill>
                    <a:prstClr val="black">
                      <a:lumMod val="85000"/>
                      <a:lumOff val="15000"/>
                    </a:prstClr>
                  </a:solidFill>
                  <a:latin typeface="SamsungOne 400" panose="020B0503030303020204" pitchFamily="34" charset="0"/>
                  <a:ea typeface="+mn-ea"/>
                  <a:cs typeface="+mn-cs"/>
                </a:rPr>
                <a:t>CCCLXIX, LXXX, XXIX, CLV, XIV, CDXCII, CCCXLVIII, CCCI, CDLXIX, CDXCIX,</a:t>
              </a:r>
              <a:endParaRPr lang="ko-KR" altLang="en-US" sz="1300" dirty="0">
                <a:solidFill>
                  <a:prstClr val="black">
                    <a:lumMod val="85000"/>
                    <a:lumOff val="15000"/>
                  </a:prstClr>
                </a:solidFill>
                <a:latin typeface="SamsungOne 400" panose="020B0503030303020204" pitchFamily="34" charset="0"/>
                <a:ea typeface="+mn-ea"/>
                <a:cs typeface="+mn-cs"/>
              </a:endParaRPr>
            </a:p>
          </p:txBody>
        </p:sp>
        <p:sp>
          <p:nvSpPr>
            <p:cNvPr id="19" name="직사각형 18">
              <a:extLst>
                <a:ext uri="{FF2B5EF4-FFF2-40B4-BE49-F238E27FC236}">
                  <a16:creationId xmlns:a16="http://schemas.microsoft.com/office/drawing/2014/main" xmlns="" id="{4CB9B193-1E1F-4278-A30F-EBDEF395BDD2}"/>
                </a:ext>
              </a:extLst>
            </p:cNvPr>
            <p:cNvSpPr/>
            <p:nvPr/>
          </p:nvSpPr>
          <p:spPr>
            <a:xfrm>
              <a:off x="650111" y="4229340"/>
              <a:ext cx="8592380" cy="292388"/>
            </a:xfrm>
            <a:prstGeom prst="rect">
              <a:avLst/>
            </a:prstGeom>
          </p:spPr>
          <p:txBody>
            <a:bodyPr wrap="square">
              <a:spAutoFit/>
            </a:bodyPr>
            <a:lstStyle/>
            <a:p>
              <a:r>
                <a:rPr lang="en-US" altLang="ko-KR" sz="1300" dirty="0">
                  <a:solidFill>
                    <a:prstClr val="black">
                      <a:lumMod val="85000"/>
                      <a:lumOff val="15000"/>
                    </a:prstClr>
                  </a:solidFill>
                  <a:latin typeface="SamsungOne 400" panose="020B0503030303020204" pitchFamily="34" charset="0"/>
                  <a:ea typeface="+mn-ea"/>
                  <a:cs typeface="+mn-cs"/>
                </a:rPr>
                <a:t>Examples of roman numbers:</a:t>
              </a:r>
              <a:endParaRPr lang="ko-KR" altLang="en-US" sz="1300" dirty="0">
                <a:solidFill>
                  <a:prstClr val="black">
                    <a:lumMod val="85000"/>
                    <a:lumOff val="15000"/>
                  </a:prstClr>
                </a:solidFill>
                <a:latin typeface="SamsungOne 400" panose="020B0503030303020204" pitchFamily="34" charset="0"/>
                <a:ea typeface="+mn-ea"/>
                <a:cs typeface="+mn-cs"/>
              </a:endParaRPr>
            </a:p>
          </p:txBody>
        </p:sp>
      </p:grpSp>
      <p:sp>
        <p:nvSpPr>
          <p:cNvPr id="15" name="직사각형 14">
            <a:extLst>
              <a:ext uri="{FF2B5EF4-FFF2-40B4-BE49-F238E27FC236}">
                <a16:creationId xmlns:a16="http://schemas.microsoft.com/office/drawing/2014/main" xmlns="" id="{90EFA62F-9637-4E5A-AAB1-9E61461D75DD}"/>
              </a:ext>
            </a:extLst>
          </p:cNvPr>
          <p:cNvSpPr/>
          <p:nvPr/>
        </p:nvSpPr>
        <p:spPr>
          <a:xfrm>
            <a:off x="1330725" y="1435506"/>
            <a:ext cx="7194440" cy="402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1000"/>
              </a:spcAft>
              <a:buSzPct val="120000"/>
              <a:defRPr/>
            </a:pPr>
            <a:r>
              <a:rPr lang="en-US" altLang="ko-KR" sz="1300" dirty="0">
                <a:solidFill>
                  <a:schemeClr val="tx1"/>
                </a:solidFill>
                <a:latin typeface="+mn-ea"/>
              </a:rPr>
              <a:t>Create a converter that converts Arabic numerals to Roman numerals by using the hash table</a:t>
            </a:r>
            <a:r>
              <a:rPr lang="ko-KR" altLang="en-US" sz="1300" dirty="0">
                <a:solidFill>
                  <a:schemeClr val="tx1"/>
                </a:solidFill>
                <a:latin typeface="+mn-ea"/>
              </a:rPr>
              <a:t> </a:t>
            </a:r>
            <a:r>
              <a:rPr lang="en-US" altLang="ko-KR" sz="1300" dirty="0">
                <a:solidFill>
                  <a:schemeClr val="tx1"/>
                </a:solidFill>
                <a:latin typeface="+mn-ea"/>
              </a:rPr>
              <a:t>provided</a:t>
            </a:r>
            <a:r>
              <a:rPr lang="ko-KR" altLang="en-US" sz="1300" dirty="0">
                <a:solidFill>
                  <a:schemeClr val="tx1"/>
                </a:solidFill>
                <a:latin typeface="+mn-ea"/>
              </a:rPr>
              <a:t> </a:t>
            </a:r>
            <a:r>
              <a:rPr lang="en-US" altLang="ko-KR" sz="1300" dirty="0">
                <a:solidFill>
                  <a:schemeClr val="tx1"/>
                </a:solidFill>
                <a:latin typeface="+mn-ea"/>
              </a:rPr>
              <a:t>below. </a:t>
            </a:r>
          </a:p>
        </p:txBody>
      </p:sp>
    </p:spTree>
    <p:extLst>
      <p:ext uri="{BB962C8B-B14F-4D97-AF65-F5344CB8AC3E}">
        <p14:creationId xmlns:p14="http://schemas.microsoft.com/office/powerpoint/2010/main" val="424816943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3174" y="0"/>
            <a:ext cx="9902826" cy="6858000"/>
            <a:chOff x="-1" y="0"/>
            <a:chExt cx="9902826" cy="6858000"/>
          </a:xfrm>
        </p:grpSpPr>
        <p:pic>
          <p:nvPicPr>
            <p:cNvPr id="11" name="그림 2">
              <a:extLst>
                <a:ext uri="{FF2B5EF4-FFF2-40B4-BE49-F238E27FC236}">
                  <a16:creationId xmlns:a16="http://schemas.microsoft.com/office/drawing/2014/main" xmlns=""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xmlns=""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a16="http://schemas.microsoft.com/office/drawing/2014/main" xmlns=""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xmlns=""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End of</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Document</a:t>
              </a:r>
            </a:p>
          </p:txBody>
        </p:sp>
      </p:grpSp>
      <p:sp>
        <p:nvSpPr>
          <p:cNvPr id="9" name="직사각형 7">
            <a:extLst>
              <a:ext uri="{FF2B5EF4-FFF2-40B4-BE49-F238E27FC236}">
                <a16:creationId xmlns:a16="http://schemas.microsoft.com/office/drawing/2014/main" xmlns="" id="{46508A48-DEB7-4F9A-BCA0-9B60D6948E77}"/>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24085896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7851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015701" y="3044365"/>
            <a:ext cx="7959502" cy="2730452"/>
            <a:chOff x="1015701" y="3428999"/>
            <a:chExt cx="7959502" cy="2730452"/>
          </a:xfrm>
        </p:grpSpPr>
        <p:grpSp>
          <p:nvGrpSpPr>
            <p:cNvPr id="30" name="그룹 29">
              <a:extLst>
                <a:ext uri="{FF2B5EF4-FFF2-40B4-BE49-F238E27FC236}">
                  <a16:creationId xmlns:a16="http://schemas.microsoft.com/office/drawing/2014/main" xmlns="" id="{C96DFA59-1DE2-481D-A903-15DBF219A8F3}"/>
                </a:ext>
              </a:extLst>
            </p:cNvPr>
            <p:cNvGrpSpPr/>
            <p:nvPr/>
          </p:nvGrpSpPr>
          <p:grpSpPr>
            <a:xfrm>
              <a:off x="1015701" y="3428999"/>
              <a:ext cx="4454783" cy="751736"/>
              <a:chOff x="1015700" y="3953039"/>
              <a:chExt cx="4454783" cy="751736"/>
            </a:xfrm>
          </p:grpSpPr>
          <p:sp>
            <p:nvSpPr>
              <p:cNvPr id="32" name="직사각형 31">
                <a:extLst>
                  <a:ext uri="{FF2B5EF4-FFF2-40B4-BE49-F238E27FC236}">
                    <a16:creationId xmlns:a16="http://schemas.microsoft.com/office/drawing/2014/main" xmlns="" id="{11DF9E74-B88E-4F58-A6DF-C21F47AB3E23}"/>
                  </a:ext>
                </a:extLst>
              </p:cNvPr>
              <p:cNvSpPr/>
              <p:nvPr/>
            </p:nvSpPr>
            <p:spPr>
              <a:xfrm rot="5400000">
                <a:off x="787103" y="4181636"/>
                <a:ext cx="545118" cy="87923"/>
              </a:xfrm>
              <a:prstGeom prst="rect">
                <a:avLst/>
              </a:prstGeom>
              <a:solidFill>
                <a:schemeClr val="tx1"/>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33" name="그룹 32">
                <a:extLst>
                  <a:ext uri="{FF2B5EF4-FFF2-40B4-BE49-F238E27FC236}">
                    <a16:creationId xmlns:a16="http://schemas.microsoft.com/office/drawing/2014/main" xmlns="" id="{DF77390A-528B-40E3-9573-4100953638A1}"/>
                  </a:ext>
                </a:extLst>
              </p:cNvPr>
              <p:cNvGrpSpPr/>
              <p:nvPr/>
            </p:nvGrpSpPr>
            <p:grpSpPr>
              <a:xfrm>
                <a:off x="1103624" y="4065870"/>
                <a:ext cx="3083171" cy="319454"/>
                <a:chOff x="1178430" y="2857500"/>
                <a:chExt cx="3551832" cy="319454"/>
              </a:xfrm>
            </p:grpSpPr>
            <p:cxnSp>
              <p:nvCxnSpPr>
                <p:cNvPr id="62" name="직선 연결선 61">
                  <a:extLst>
                    <a:ext uri="{FF2B5EF4-FFF2-40B4-BE49-F238E27FC236}">
                      <a16:creationId xmlns:a16="http://schemas.microsoft.com/office/drawing/2014/main" xmlns="" id="{3754FEDB-38AC-4961-ABFD-3BB06C184D63}"/>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xmlns="" id="{0F3C1444-96BB-4436-B084-31311437BE7D}"/>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xmlns="" id="{E8FF6975-0023-4A18-ACE6-A444B9ABDC4B}"/>
                  </a:ext>
                </a:extLst>
              </p:cNvPr>
              <p:cNvGrpSpPr/>
              <p:nvPr/>
            </p:nvGrpSpPr>
            <p:grpSpPr>
              <a:xfrm>
                <a:off x="4796407" y="4065870"/>
                <a:ext cx="674076" cy="319454"/>
                <a:chOff x="1178430" y="2857500"/>
                <a:chExt cx="3551832" cy="319454"/>
              </a:xfrm>
            </p:grpSpPr>
            <p:cxnSp>
              <p:nvCxnSpPr>
                <p:cNvPr id="58" name="직선 연결선 57">
                  <a:extLst>
                    <a:ext uri="{FF2B5EF4-FFF2-40B4-BE49-F238E27FC236}">
                      <a16:creationId xmlns:a16="http://schemas.microsoft.com/office/drawing/2014/main" xmlns="" id="{C9F5BA2E-BA6E-42BA-A3A5-767FA136B669}"/>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xmlns="" id="{E3F18FF8-BE90-4F47-8960-E9C1636CB2C4}"/>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원호 35">
                <a:extLst>
                  <a:ext uri="{FF2B5EF4-FFF2-40B4-BE49-F238E27FC236}">
                    <a16:creationId xmlns:a16="http://schemas.microsoft.com/office/drawing/2014/main" xmlns="" id="{697583EA-32FD-44A1-8041-037F894E891B}"/>
                  </a:ext>
                </a:extLst>
              </p:cNvPr>
              <p:cNvSpPr/>
              <p:nvPr/>
            </p:nvSpPr>
            <p:spPr>
              <a:xfrm>
                <a:off x="3942105" y="4385325"/>
                <a:ext cx="369246" cy="31945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7" name="원호 36">
                <a:extLst>
                  <a:ext uri="{FF2B5EF4-FFF2-40B4-BE49-F238E27FC236}">
                    <a16:creationId xmlns:a16="http://schemas.microsoft.com/office/drawing/2014/main" xmlns="" id="{C10E3E06-E059-4AF3-9866-E4F75E1D9398}"/>
                  </a:ext>
                </a:extLst>
              </p:cNvPr>
              <p:cNvSpPr/>
              <p:nvPr/>
            </p:nvSpPr>
            <p:spPr>
              <a:xfrm flipH="1">
                <a:off x="4630807" y="4385324"/>
                <a:ext cx="369246" cy="31945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8" name="직선 연결선 37">
                <a:extLst>
                  <a:ext uri="{FF2B5EF4-FFF2-40B4-BE49-F238E27FC236}">
                    <a16:creationId xmlns:a16="http://schemas.microsoft.com/office/drawing/2014/main" xmlns="" id="{C91B9F69-CD31-4D00-A350-413A4EE7F38C}"/>
                  </a:ext>
                </a:extLst>
              </p:cNvPr>
              <p:cNvCxnSpPr/>
              <p:nvPr/>
            </p:nvCxnSpPr>
            <p:spPr>
              <a:xfrm>
                <a:off x="4122331" y="4065870"/>
                <a:ext cx="6740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직사각형 65">
              <a:extLst>
                <a:ext uri="{FF2B5EF4-FFF2-40B4-BE49-F238E27FC236}">
                  <a16:creationId xmlns:a16="http://schemas.microsoft.com/office/drawing/2014/main" xmlns="" id="{AFE3AFE7-056A-4CB6-B234-ABD0C972CD21}"/>
                </a:ext>
              </a:extLst>
            </p:cNvPr>
            <p:cNvSpPr/>
            <p:nvPr/>
          </p:nvSpPr>
          <p:spPr>
            <a:xfrm>
              <a:off x="8502373" y="3587257"/>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5E9FB1B6-5823-459F-8E15-AA6DE8101007}"/>
                </a:ext>
              </a:extLst>
            </p:cNvPr>
            <p:cNvSpPr/>
            <p:nvPr/>
          </p:nvSpPr>
          <p:spPr>
            <a:xfrm rot="5400000">
              <a:off x="4229159" y="4995451"/>
              <a:ext cx="472830"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41" name="직사각형 40">
              <a:extLst>
                <a:ext uri="{FF2B5EF4-FFF2-40B4-BE49-F238E27FC236}">
                  <a16:creationId xmlns:a16="http://schemas.microsoft.com/office/drawing/2014/main" xmlns="" id="{9CB18A28-F974-433F-9BF2-65192704EDA3}"/>
                </a:ext>
              </a:extLst>
            </p:cNvPr>
            <p:cNvSpPr/>
            <p:nvPr/>
          </p:nvSpPr>
          <p:spPr>
            <a:xfrm>
              <a:off x="4196141" y="6071528"/>
              <a:ext cx="545118" cy="87923"/>
            </a:xfrm>
            <a:prstGeom prst="rect">
              <a:avLst/>
            </a:prstGeom>
            <a:solidFill>
              <a:schemeClr val="tx1"/>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42" name="그룹 41">
              <a:extLst>
                <a:ext uri="{FF2B5EF4-FFF2-40B4-BE49-F238E27FC236}">
                  <a16:creationId xmlns:a16="http://schemas.microsoft.com/office/drawing/2014/main" xmlns="" id="{9E12D175-FD28-4544-9B8F-FB2590EEAA3A}"/>
                </a:ext>
              </a:extLst>
            </p:cNvPr>
            <p:cNvGrpSpPr/>
            <p:nvPr/>
          </p:nvGrpSpPr>
          <p:grpSpPr>
            <a:xfrm rot="5400000">
              <a:off x="3419995" y="4863096"/>
              <a:ext cx="2097410" cy="319454"/>
              <a:chOff x="1178430" y="2857500"/>
              <a:chExt cx="3551832" cy="319454"/>
            </a:xfrm>
          </p:grpSpPr>
          <p:cxnSp>
            <p:nvCxnSpPr>
              <p:cNvPr id="43" name="직선 연결선 42">
                <a:extLst>
                  <a:ext uri="{FF2B5EF4-FFF2-40B4-BE49-F238E27FC236}">
                    <a16:creationId xmlns:a16="http://schemas.microsoft.com/office/drawing/2014/main" xmlns="" id="{46B35106-A62D-44E8-BAEF-34F3713F0CD8}"/>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08F321DC-1904-4D2C-BB1F-509CC12BD157}"/>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직사각형 44">
              <a:extLst>
                <a:ext uri="{FF2B5EF4-FFF2-40B4-BE49-F238E27FC236}">
                  <a16:creationId xmlns:a16="http://schemas.microsoft.com/office/drawing/2014/main" xmlns="" id="{7FF6EB11-4DD4-45BE-A965-96EBC874C5BF}"/>
                </a:ext>
              </a:extLst>
            </p:cNvPr>
            <p:cNvSpPr/>
            <p:nvPr/>
          </p:nvSpPr>
          <p:spPr>
            <a:xfrm rot="5400000">
              <a:off x="4229160" y="5605015"/>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cxnSp>
          <p:nvCxnSpPr>
            <p:cNvPr id="31" name="연결선: 꺾임 30">
              <a:extLst>
                <a:ext uri="{FF2B5EF4-FFF2-40B4-BE49-F238E27FC236}">
                  <a16:creationId xmlns:a16="http://schemas.microsoft.com/office/drawing/2014/main" xmlns="" id="{0E32DAF4-FECE-46C5-830A-8B4E10A1551F}"/>
                </a:ext>
              </a:extLst>
            </p:cNvPr>
            <p:cNvCxnSpPr>
              <a:cxnSpLocks/>
              <a:stCxn id="40" idx="1"/>
              <a:endCxn id="48" idx="1"/>
            </p:cNvCxnSpPr>
            <p:nvPr/>
          </p:nvCxnSpPr>
          <p:spPr>
            <a:xfrm rot="5400000" flipH="1" flipV="1">
              <a:off x="5058413" y="3108719"/>
              <a:ext cx="1171779" cy="2357456"/>
            </a:xfrm>
            <a:prstGeom prst="bentConnector2">
              <a:avLst/>
            </a:prstGeom>
            <a:ln w="19050">
              <a:solidFill>
                <a:srgbClr val="5B9BD5"/>
              </a:solidFill>
              <a:prstDash val="dash"/>
              <a:headEnd type="oval"/>
              <a:tailEnd type="arrow"/>
            </a:ln>
          </p:spPr>
          <p:style>
            <a:lnRef idx="1">
              <a:schemeClr val="accent1"/>
            </a:lnRef>
            <a:fillRef idx="0">
              <a:schemeClr val="accent1"/>
            </a:fillRef>
            <a:effectRef idx="0">
              <a:schemeClr val="accent1"/>
            </a:effectRef>
            <a:fontRef idx="minor">
              <a:schemeClr val="tx1"/>
            </a:fontRef>
          </p:style>
        </p:cxnSp>
        <p:sp>
          <p:nvSpPr>
            <p:cNvPr id="46" name="직사각형 45">
              <a:extLst>
                <a:ext uri="{FF2B5EF4-FFF2-40B4-BE49-F238E27FC236}">
                  <a16:creationId xmlns:a16="http://schemas.microsoft.com/office/drawing/2014/main" xmlns="" id="{D1D8D0F3-B2A3-4C78-BC38-A28A1F6726B7}"/>
                </a:ext>
              </a:extLst>
            </p:cNvPr>
            <p:cNvSpPr/>
            <p:nvPr/>
          </p:nvSpPr>
          <p:spPr>
            <a:xfrm>
              <a:off x="7942592" y="3587257"/>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47" name="직사각형 46">
              <a:extLst>
                <a:ext uri="{FF2B5EF4-FFF2-40B4-BE49-F238E27FC236}">
                  <a16:creationId xmlns:a16="http://schemas.microsoft.com/office/drawing/2014/main" xmlns="" id="{3D6E24E8-6F99-4E5A-8AD9-79199659D03A}"/>
                </a:ext>
              </a:extLst>
            </p:cNvPr>
            <p:cNvSpPr/>
            <p:nvPr/>
          </p:nvSpPr>
          <p:spPr>
            <a:xfrm>
              <a:off x="7382811" y="3587257"/>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48" name="직사각형 47">
              <a:extLst>
                <a:ext uri="{FF2B5EF4-FFF2-40B4-BE49-F238E27FC236}">
                  <a16:creationId xmlns:a16="http://schemas.microsoft.com/office/drawing/2014/main" xmlns="" id="{454A4C9C-78AB-4CCC-9133-B791BC8A1C97}"/>
                </a:ext>
              </a:extLst>
            </p:cNvPr>
            <p:cNvSpPr/>
            <p:nvPr/>
          </p:nvSpPr>
          <p:spPr>
            <a:xfrm>
              <a:off x="6823030" y="3587257"/>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grpSp>
      <p:sp>
        <p:nvSpPr>
          <p:cNvPr id="51" name="직사각형 5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2" name="직사각형 5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53" name="직사각형 52">
            <a:extLst>
              <a:ext uri="{FF2B5EF4-FFF2-40B4-BE49-F238E27FC236}">
                <a16:creationId xmlns:a16="http://schemas.microsoft.com/office/drawing/2014/main" xmlns="" id="{90EFA62F-9637-4E5A-AAB1-9E61461D75DD}"/>
              </a:ext>
            </a:extLst>
          </p:cNvPr>
          <p:cNvSpPr/>
          <p:nvPr/>
        </p:nvSpPr>
        <p:spPr>
          <a:xfrm>
            <a:off x="580388" y="2129316"/>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This time, the last car parked in the bottom alley is car no.4. </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car no.4 can get out of the parking lot followed by car no.3. </a:t>
            </a:r>
          </a:p>
        </p:txBody>
      </p:sp>
      <p:sp>
        <p:nvSpPr>
          <p:cNvPr id="29" name="직사각형 28">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What is a Stack?</a:t>
            </a:r>
          </a:p>
        </p:txBody>
      </p:sp>
      <p:sp>
        <p:nvSpPr>
          <p:cNvPr id="34" name="TextBox 33">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600" b="1">
                <a:solidFill>
                  <a:srgbClr val="000000"/>
                </a:solidFill>
                <a:latin typeface="Samsung Sharp Sans" pitchFamily="2" charset="0"/>
                <a:ea typeface="Samsung Sharp Sans" pitchFamily="2" charset="0"/>
                <a:cs typeface="Samsung Sharp Sans" pitchFamily="2" charset="0"/>
              </a:defRPr>
            </a:lvl1pPr>
          </a:lstStyle>
          <a:p>
            <a:r>
              <a:rPr lang="en-US" altLang="ko-KR" sz="1800" dirty="0"/>
              <a:t>2.3. Applications of a stack</a:t>
            </a:r>
          </a:p>
        </p:txBody>
      </p:sp>
    </p:spTree>
    <p:extLst>
      <p:ext uri="{BB962C8B-B14F-4D97-AF65-F5344CB8AC3E}">
        <p14:creationId xmlns:p14="http://schemas.microsoft.com/office/powerpoint/2010/main" val="3497315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015701" y="3041074"/>
            <a:ext cx="7959502" cy="2730452"/>
            <a:chOff x="1015701" y="3428999"/>
            <a:chExt cx="7959502" cy="2730452"/>
          </a:xfrm>
        </p:grpSpPr>
        <p:grpSp>
          <p:nvGrpSpPr>
            <p:cNvPr id="30" name="그룹 29">
              <a:extLst>
                <a:ext uri="{FF2B5EF4-FFF2-40B4-BE49-F238E27FC236}">
                  <a16:creationId xmlns:a16="http://schemas.microsoft.com/office/drawing/2014/main" xmlns="" id="{C96DFA59-1DE2-481D-A903-15DBF219A8F3}"/>
                </a:ext>
              </a:extLst>
            </p:cNvPr>
            <p:cNvGrpSpPr/>
            <p:nvPr/>
          </p:nvGrpSpPr>
          <p:grpSpPr>
            <a:xfrm>
              <a:off x="1015701" y="3428999"/>
              <a:ext cx="4454783" cy="751736"/>
              <a:chOff x="1015700" y="3953039"/>
              <a:chExt cx="4454783" cy="751736"/>
            </a:xfrm>
          </p:grpSpPr>
          <p:sp>
            <p:nvSpPr>
              <p:cNvPr id="32" name="직사각형 31">
                <a:extLst>
                  <a:ext uri="{FF2B5EF4-FFF2-40B4-BE49-F238E27FC236}">
                    <a16:creationId xmlns:a16="http://schemas.microsoft.com/office/drawing/2014/main" xmlns="" id="{11DF9E74-B88E-4F58-A6DF-C21F47AB3E23}"/>
                  </a:ext>
                </a:extLst>
              </p:cNvPr>
              <p:cNvSpPr/>
              <p:nvPr/>
            </p:nvSpPr>
            <p:spPr>
              <a:xfrm rot="5400000">
                <a:off x="787103" y="4181636"/>
                <a:ext cx="545118" cy="87923"/>
              </a:xfrm>
              <a:prstGeom prst="rect">
                <a:avLst/>
              </a:prstGeom>
              <a:solidFill>
                <a:schemeClr val="tx1"/>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33" name="그룹 32">
                <a:extLst>
                  <a:ext uri="{FF2B5EF4-FFF2-40B4-BE49-F238E27FC236}">
                    <a16:creationId xmlns:a16="http://schemas.microsoft.com/office/drawing/2014/main" xmlns="" id="{DF77390A-528B-40E3-9573-4100953638A1}"/>
                  </a:ext>
                </a:extLst>
              </p:cNvPr>
              <p:cNvGrpSpPr/>
              <p:nvPr/>
            </p:nvGrpSpPr>
            <p:grpSpPr>
              <a:xfrm>
                <a:off x="1103624" y="4065870"/>
                <a:ext cx="3083171" cy="319454"/>
                <a:chOff x="1178430" y="2857500"/>
                <a:chExt cx="3551832" cy="319454"/>
              </a:xfrm>
            </p:grpSpPr>
            <p:cxnSp>
              <p:nvCxnSpPr>
                <p:cNvPr id="62" name="직선 연결선 61">
                  <a:extLst>
                    <a:ext uri="{FF2B5EF4-FFF2-40B4-BE49-F238E27FC236}">
                      <a16:creationId xmlns:a16="http://schemas.microsoft.com/office/drawing/2014/main" xmlns="" id="{3754FEDB-38AC-4961-ABFD-3BB06C184D63}"/>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xmlns="" id="{0F3C1444-96BB-4436-B084-31311437BE7D}"/>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xmlns="" id="{E8FF6975-0023-4A18-ACE6-A444B9ABDC4B}"/>
                  </a:ext>
                </a:extLst>
              </p:cNvPr>
              <p:cNvGrpSpPr/>
              <p:nvPr/>
            </p:nvGrpSpPr>
            <p:grpSpPr>
              <a:xfrm>
                <a:off x="4796407" y="4065870"/>
                <a:ext cx="674076" cy="319454"/>
                <a:chOff x="1178430" y="2857500"/>
                <a:chExt cx="3551832" cy="319454"/>
              </a:xfrm>
            </p:grpSpPr>
            <p:cxnSp>
              <p:nvCxnSpPr>
                <p:cNvPr id="58" name="직선 연결선 57">
                  <a:extLst>
                    <a:ext uri="{FF2B5EF4-FFF2-40B4-BE49-F238E27FC236}">
                      <a16:creationId xmlns:a16="http://schemas.microsoft.com/office/drawing/2014/main" xmlns="" id="{C9F5BA2E-BA6E-42BA-A3A5-767FA136B669}"/>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xmlns="" id="{E3F18FF8-BE90-4F47-8960-E9C1636CB2C4}"/>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원호 35">
                <a:extLst>
                  <a:ext uri="{FF2B5EF4-FFF2-40B4-BE49-F238E27FC236}">
                    <a16:creationId xmlns:a16="http://schemas.microsoft.com/office/drawing/2014/main" xmlns="" id="{697583EA-32FD-44A1-8041-037F894E891B}"/>
                  </a:ext>
                </a:extLst>
              </p:cNvPr>
              <p:cNvSpPr/>
              <p:nvPr/>
            </p:nvSpPr>
            <p:spPr>
              <a:xfrm>
                <a:off x="3942105" y="4385325"/>
                <a:ext cx="369246" cy="31945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7" name="원호 36">
                <a:extLst>
                  <a:ext uri="{FF2B5EF4-FFF2-40B4-BE49-F238E27FC236}">
                    <a16:creationId xmlns:a16="http://schemas.microsoft.com/office/drawing/2014/main" xmlns="" id="{C10E3E06-E059-4AF3-9866-E4F75E1D9398}"/>
                  </a:ext>
                </a:extLst>
              </p:cNvPr>
              <p:cNvSpPr/>
              <p:nvPr/>
            </p:nvSpPr>
            <p:spPr>
              <a:xfrm flipH="1">
                <a:off x="4630807" y="4385324"/>
                <a:ext cx="369246" cy="31945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8" name="직선 연결선 37">
                <a:extLst>
                  <a:ext uri="{FF2B5EF4-FFF2-40B4-BE49-F238E27FC236}">
                    <a16:creationId xmlns:a16="http://schemas.microsoft.com/office/drawing/2014/main" xmlns="" id="{C91B9F69-CD31-4D00-A350-413A4EE7F38C}"/>
                  </a:ext>
                </a:extLst>
              </p:cNvPr>
              <p:cNvCxnSpPr/>
              <p:nvPr/>
            </p:nvCxnSpPr>
            <p:spPr>
              <a:xfrm>
                <a:off x="4122331" y="4065870"/>
                <a:ext cx="6740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직사각형 65">
              <a:extLst>
                <a:ext uri="{FF2B5EF4-FFF2-40B4-BE49-F238E27FC236}">
                  <a16:creationId xmlns:a16="http://schemas.microsoft.com/office/drawing/2014/main" xmlns="" id="{AFE3AFE7-056A-4CB6-B234-ABD0C972CD21}"/>
                </a:ext>
              </a:extLst>
            </p:cNvPr>
            <p:cNvSpPr/>
            <p:nvPr/>
          </p:nvSpPr>
          <p:spPr>
            <a:xfrm>
              <a:off x="8502373" y="3587257"/>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41" name="직사각형 40">
              <a:extLst>
                <a:ext uri="{FF2B5EF4-FFF2-40B4-BE49-F238E27FC236}">
                  <a16:creationId xmlns:a16="http://schemas.microsoft.com/office/drawing/2014/main" xmlns="" id="{9CB18A28-F974-433F-9BF2-65192704EDA3}"/>
                </a:ext>
              </a:extLst>
            </p:cNvPr>
            <p:cNvSpPr/>
            <p:nvPr/>
          </p:nvSpPr>
          <p:spPr>
            <a:xfrm>
              <a:off x="4196141" y="6071528"/>
              <a:ext cx="545118" cy="87923"/>
            </a:xfrm>
            <a:prstGeom prst="rect">
              <a:avLst/>
            </a:prstGeom>
            <a:solidFill>
              <a:schemeClr val="tx1"/>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42" name="그룹 41">
              <a:extLst>
                <a:ext uri="{FF2B5EF4-FFF2-40B4-BE49-F238E27FC236}">
                  <a16:creationId xmlns:a16="http://schemas.microsoft.com/office/drawing/2014/main" xmlns="" id="{9E12D175-FD28-4544-9B8F-FB2590EEAA3A}"/>
                </a:ext>
              </a:extLst>
            </p:cNvPr>
            <p:cNvGrpSpPr/>
            <p:nvPr/>
          </p:nvGrpSpPr>
          <p:grpSpPr>
            <a:xfrm rot="5400000">
              <a:off x="3419995" y="4863096"/>
              <a:ext cx="2097410" cy="319454"/>
              <a:chOff x="1178430" y="2857500"/>
              <a:chExt cx="3551832" cy="319454"/>
            </a:xfrm>
          </p:grpSpPr>
          <p:cxnSp>
            <p:nvCxnSpPr>
              <p:cNvPr id="43" name="직선 연결선 42">
                <a:extLst>
                  <a:ext uri="{FF2B5EF4-FFF2-40B4-BE49-F238E27FC236}">
                    <a16:creationId xmlns:a16="http://schemas.microsoft.com/office/drawing/2014/main" xmlns="" id="{46B35106-A62D-44E8-BAEF-34F3713F0CD8}"/>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08F321DC-1904-4D2C-BB1F-509CC12BD157}"/>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직사각형 44">
              <a:extLst>
                <a:ext uri="{FF2B5EF4-FFF2-40B4-BE49-F238E27FC236}">
                  <a16:creationId xmlns:a16="http://schemas.microsoft.com/office/drawing/2014/main" xmlns="" id="{7FF6EB11-4DD4-45BE-A965-96EBC874C5BF}"/>
                </a:ext>
              </a:extLst>
            </p:cNvPr>
            <p:cNvSpPr/>
            <p:nvPr/>
          </p:nvSpPr>
          <p:spPr>
            <a:xfrm rot="5400000">
              <a:off x="4229160" y="5605015"/>
              <a:ext cx="472830"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cxnSp>
          <p:nvCxnSpPr>
            <p:cNvPr id="31" name="연결선: 꺾임 30">
              <a:extLst>
                <a:ext uri="{FF2B5EF4-FFF2-40B4-BE49-F238E27FC236}">
                  <a16:creationId xmlns:a16="http://schemas.microsoft.com/office/drawing/2014/main" xmlns="" id="{0E32DAF4-FECE-46C5-830A-8B4E10A1551F}"/>
                </a:ext>
              </a:extLst>
            </p:cNvPr>
            <p:cNvCxnSpPr>
              <a:cxnSpLocks/>
              <a:stCxn id="45" idx="1"/>
              <a:endCxn id="34" idx="1"/>
            </p:cNvCxnSpPr>
            <p:nvPr/>
          </p:nvCxnSpPr>
          <p:spPr>
            <a:xfrm rot="5400000" flipH="1" flipV="1">
              <a:off x="4473741" y="3693392"/>
              <a:ext cx="1781343" cy="1797674"/>
            </a:xfrm>
            <a:prstGeom prst="bentConnector2">
              <a:avLst/>
            </a:prstGeom>
            <a:ln w="19050">
              <a:solidFill>
                <a:srgbClr val="5B9BD5"/>
              </a:solidFill>
              <a:prstDash val="dash"/>
              <a:headEnd type="oval"/>
              <a:tailEnd type="arrow"/>
            </a:ln>
          </p:spPr>
          <p:style>
            <a:lnRef idx="1">
              <a:schemeClr val="accent1"/>
            </a:lnRef>
            <a:fillRef idx="0">
              <a:schemeClr val="accent1"/>
            </a:fillRef>
            <a:effectRef idx="0">
              <a:schemeClr val="accent1"/>
            </a:effectRef>
            <a:fontRef idx="minor">
              <a:schemeClr val="tx1"/>
            </a:fontRef>
          </p:style>
        </p:cxnSp>
        <p:sp>
          <p:nvSpPr>
            <p:cNvPr id="46" name="직사각형 45">
              <a:extLst>
                <a:ext uri="{FF2B5EF4-FFF2-40B4-BE49-F238E27FC236}">
                  <a16:creationId xmlns:a16="http://schemas.microsoft.com/office/drawing/2014/main" xmlns="" id="{D1D8D0F3-B2A3-4C78-BC38-A28A1F6726B7}"/>
                </a:ext>
              </a:extLst>
            </p:cNvPr>
            <p:cNvSpPr/>
            <p:nvPr/>
          </p:nvSpPr>
          <p:spPr>
            <a:xfrm>
              <a:off x="7942592" y="3587257"/>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47" name="직사각형 46">
              <a:extLst>
                <a:ext uri="{FF2B5EF4-FFF2-40B4-BE49-F238E27FC236}">
                  <a16:creationId xmlns:a16="http://schemas.microsoft.com/office/drawing/2014/main" xmlns="" id="{3D6E24E8-6F99-4E5A-8AD9-79199659D03A}"/>
                </a:ext>
              </a:extLst>
            </p:cNvPr>
            <p:cNvSpPr/>
            <p:nvPr/>
          </p:nvSpPr>
          <p:spPr>
            <a:xfrm>
              <a:off x="7382811" y="3587257"/>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48" name="직사각형 47">
              <a:extLst>
                <a:ext uri="{FF2B5EF4-FFF2-40B4-BE49-F238E27FC236}">
                  <a16:creationId xmlns:a16="http://schemas.microsoft.com/office/drawing/2014/main" xmlns="" id="{454A4C9C-78AB-4CCC-9133-B791BC8A1C97}"/>
                </a:ext>
              </a:extLst>
            </p:cNvPr>
            <p:cNvSpPr/>
            <p:nvPr/>
          </p:nvSpPr>
          <p:spPr>
            <a:xfrm>
              <a:off x="6823030" y="3587257"/>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506BBB58-95D1-4CF6-A373-FC2A19932D4A}"/>
                </a:ext>
              </a:extLst>
            </p:cNvPr>
            <p:cNvSpPr/>
            <p:nvPr/>
          </p:nvSpPr>
          <p:spPr>
            <a:xfrm>
              <a:off x="6263249" y="3587257"/>
              <a:ext cx="472830"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grpSp>
      <p:sp>
        <p:nvSpPr>
          <p:cNvPr id="51" name="직사각형 5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2" name="직사각형 5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53" name="직사각형 52">
            <a:extLst>
              <a:ext uri="{FF2B5EF4-FFF2-40B4-BE49-F238E27FC236}">
                <a16:creationId xmlns:a16="http://schemas.microsoft.com/office/drawing/2014/main" xmlns="" id="{90EFA62F-9637-4E5A-AAB1-9E61461D75DD}"/>
              </a:ext>
            </a:extLst>
          </p:cNvPr>
          <p:cNvSpPr/>
          <p:nvPr/>
        </p:nvSpPr>
        <p:spPr>
          <a:xfrm>
            <a:off x="580388" y="2129316"/>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Now, if the car no.5 gets out of the parking lot, then the problem is solved.</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car no.5 that gets out of the parking lot very last is the car that was first parked in the bottom alley.</a:t>
            </a:r>
          </a:p>
        </p:txBody>
      </p:sp>
      <p:sp>
        <p:nvSpPr>
          <p:cNvPr id="29" name="직사각형 28">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What is a Stack?</a:t>
            </a:r>
          </a:p>
        </p:txBody>
      </p:sp>
      <p:sp>
        <p:nvSpPr>
          <p:cNvPr id="40" name="TextBox 39">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600" b="1">
                <a:solidFill>
                  <a:srgbClr val="000000"/>
                </a:solidFill>
                <a:latin typeface="Samsung Sharp Sans" pitchFamily="2" charset="0"/>
                <a:ea typeface="Samsung Sharp Sans" pitchFamily="2" charset="0"/>
                <a:cs typeface="Samsung Sharp Sans" pitchFamily="2" charset="0"/>
              </a:defRPr>
            </a:lvl1pPr>
          </a:lstStyle>
          <a:p>
            <a:r>
              <a:rPr lang="en-US" altLang="ko-KR" sz="1800" dirty="0"/>
              <a:t>2.3. Applications of a stack</a:t>
            </a:r>
          </a:p>
        </p:txBody>
      </p:sp>
    </p:spTree>
    <p:extLst>
      <p:ext uri="{BB962C8B-B14F-4D97-AF65-F5344CB8AC3E}">
        <p14:creationId xmlns:p14="http://schemas.microsoft.com/office/powerpoint/2010/main" val="534813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xmlns="" id="{CB96F07C-FCC5-49CE-AF3C-7C8CB8ECAE70}"/>
              </a:ext>
            </a:extLst>
          </p:cNvPr>
          <p:cNvPicPr>
            <a:picLocks noChangeAspect="1"/>
          </p:cNvPicPr>
          <p:nvPr/>
        </p:nvPicPr>
        <p:blipFill>
          <a:blip r:embed="rId2"/>
          <a:stretch>
            <a:fillRect/>
          </a:stretch>
        </p:blipFill>
        <p:spPr>
          <a:xfrm>
            <a:off x="653839" y="2386239"/>
            <a:ext cx="8662555" cy="1492471"/>
          </a:xfrm>
          <a:prstGeom prst="rect">
            <a:avLst/>
          </a:prstGeom>
        </p:spPr>
      </p:pic>
      <p:grpSp>
        <p:nvGrpSpPr>
          <p:cNvPr id="2" name="그룹 1"/>
          <p:cNvGrpSpPr/>
          <p:nvPr/>
        </p:nvGrpSpPr>
        <p:grpSpPr>
          <a:xfrm>
            <a:off x="361949" y="1324008"/>
            <a:ext cx="9106051" cy="743069"/>
            <a:chOff x="361949" y="1324008"/>
            <a:chExt cx="9106051" cy="743069"/>
          </a:xfrm>
        </p:grpSpPr>
        <p:sp>
          <p:nvSpPr>
            <p:cNvPr id="16" name="직사각형 15">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Implement a Stack</a:t>
              </a:r>
            </a:p>
          </p:txBody>
        </p:sp>
        <p:sp>
          <p:nvSpPr>
            <p:cNvPr id="18" name="TextBox 17">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600" b="1">
                  <a:solidFill>
                    <a:srgbClr val="000000"/>
                  </a:solidFill>
                  <a:latin typeface="Samsung Sharp Sans" pitchFamily="2" charset="0"/>
                  <a:ea typeface="Samsung Sharp Sans" pitchFamily="2" charset="0"/>
                  <a:cs typeface="Samsung Sharp Sans" pitchFamily="2" charset="0"/>
                </a:defRPr>
              </a:lvl1pPr>
            </a:lstStyle>
            <a:p>
              <a:r>
                <a:rPr lang="en-US" altLang="ko-KR" sz="1800" dirty="0"/>
                <a:t>3.1. Using a list data type</a:t>
              </a:r>
            </a:p>
          </p:txBody>
        </p:sp>
      </p:grpSp>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21" name="직사각형 20">
            <a:extLst>
              <a:ext uri="{FF2B5EF4-FFF2-40B4-BE49-F238E27FC236}">
                <a16:creationId xmlns:a16="http://schemas.microsoft.com/office/drawing/2014/main" xmlns="" id="{90EFA62F-9637-4E5A-AAB1-9E61461D75DD}"/>
              </a:ext>
            </a:extLst>
          </p:cNvPr>
          <p:cNvSpPr/>
          <p:nvPr/>
        </p:nvSpPr>
        <p:spPr>
          <a:xfrm>
            <a:off x="580388" y="212931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a:t>
            </a:r>
            <a:r>
              <a:rPr lang="en-US" altLang="ko-KR" sz="1300" dirty="0" smtClean="0">
                <a:solidFill>
                  <a:schemeClr val="tx1"/>
                </a:solidFill>
                <a:latin typeface="SamsungOne 400" panose="020B0503030303020204" pitchFamily="34" charset="0"/>
                <a:ea typeface="SamsungOne 400" panose="020B0503030303020204" pitchFamily="34" charset="0"/>
              </a:rPr>
              <a:t>Python, </a:t>
            </a:r>
            <a:r>
              <a:rPr lang="en-US" altLang="ko-KR" sz="1300" dirty="0">
                <a:solidFill>
                  <a:schemeClr val="tx1"/>
                </a:solidFill>
                <a:latin typeface="SamsungOne 400" panose="020B0503030303020204" pitchFamily="34" charset="0"/>
                <a:ea typeface="SamsungOne 400" panose="020B0503030303020204" pitchFamily="34" charset="0"/>
              </a:rPr>
              <a:t>a stack can be defined as follows by using the list data type. </a:t>
            </a:r>
          </a:p>
        </p:txBody>
      </p:sp>
      <p:grpSp>
        <p:nvGrpSpPr>
          <p:cNvPr id="22" name="그룹 21">
            <a:extLst>
              <a:ext uri="{FF2B5EF4-FFF2-40B4-BE49-F238E27FC236}">
                <a16:creationId xmlns:a16="http://schemas.microsoft.com/office/drawing/2014/main" xmlns="" id="{A9DB7DD0-AA7A-4B07-8996-7FC36E5F9099}"/>
              </a:ext>
            </a:extLst>
          </p:cNvPr>
          <p:cNvGrpSpPr/>
          <p:nvPr/>
        </p:nvGrpSpPr>
        <p:grpSpPr>
          <a:xfrm>
            <a:off x="667021" y="3935741"/>
            <a:ext cx="8597052" cy="1234414"/>
            <a:chOff x="676852" y="3081411"/>
            <a:chExt cx="8597052" cy="1234414"/>
          </a:xfrm>
        </p:grpSpPr>
        <p:sp>
          <p:nvSpPr>
            <p:cNvPr id="23"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23441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4"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a:t>
              </a:r>
            </a:p>
          </p:txBody>
        </p:sp>
        <p:sp>
          <p:nvSpPr>
            <p:cNvPr id="26" name="TextBox 21">
              <a:extLst>
                <a:ext uri="{FF2B5EF4-FFF2-40B4-BE49-F238E27FC236}">
                  <a16:creationId xmlns:a16="http://schemas.microsoft.com/office/drawing/2014/main" xmlns="" id="{56521AD1-2372-4709-9497-BC4191E7C8E0}"/>
                </a:ext>
              </a:extLst>
            </p:cNvPr>
            <p:cNvSpPr txBox="1"/>
            <p:nvPr/>
          </p:nvSpPr>
          <p:spPr>
            <a:xfrm>
              <a:off x="1036274" y="3504419"/>
              <a:ext cx="8108322" cy="677108"/>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Define a stack as a list type variable.</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Addition or deletion of an element is possible at any location in the phyton list type, so an additional interface must be provided to perform ‘push’ and ‘pop’</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for</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stack</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implementation.</a:t>
              </a:r>
            </a:p>
          </p:txBody>
        </p:sp>
      </p:grpSp>
    </p:spTree>
    <p:extLst>
      <p:ext uri="{BB962C8B-B14F-4D97-AF65-F5344CB8AC3E}">
        <p14:creationId xmlns:p14="http://schemas.microsoft.com/office/powerpoint/2010/main" val="4196267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xmlns="" id="{3078C4E1-633F-4B6A-91AF-73907C46D4D5}"/>
              </a:ext>
            </a:extLst>
          </p:cNvPr>
          <p:cNvSpPr/>
          <p:nvPr/>
        </p:nvSpPr>
        <p:spPr>
          <a:xfrm>
            <a:off x="711203" y="1618599"/>
            <a:ext cx="8632825" cy="109103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Learners will be able to understand the concept of data structures, define and apply abstract data types including stack, queue, and hash table. Also, learners will be able to understand linear search and binary search to solve search problems, while be able to compare data search methods using hash table and algorithm performance.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4" name="그룹 3">
            <a:extLst>
              <a:ext uri="{FF2B5EF4-FFF2-40B4-BE49-F238E27FC236}">
                <a16:creationId xmlns:a16="http://schemas.microsoft.com/office/drawing/2014/main" xmlns="" id="{7870E847-3299-4ABC-8767-69F8C62E3CCD}"/>
              </a:ext>
            </a:extLst>
          </p:cNvPr>
          <p:cNvGrpSpPr/>
          <p:nvPr/>
        </p:nvGrpSpPr>
        <p:grpSpPr>
          <a:xfrm>
            <a:off x="441747" y="1287664"/>
            <a:ext cx="8902281" cy="233767"/>
            <a:chOff x="441747" y="1714333"/>
            <a:chExt cx="8902281" cy="233767"/>
          </a:xfrm>
        </p:grpSpPr>
        <p:sp>
          <p:nvSpPr>
            <p:cNvPr id="23" name="직사각형 22">
              <a:extLst>
                <a:ext uri="{FF2B5EF4-FFF2-40B4-BE49-F238E27FC236}">
                  <a16:creationId xmlns:a16="http://schemas.microsoft.com/office/drawing/2014/main" xmlns=""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objectives</a:t>
              </a:r>
            </a:p>
          </p:txBody>
        </p:sp>
        <p:sp>
          <p:nvSpPr>
            <p:cNvPr id="27" name="AutoShape 2">
              <a:extLst>
                <a:ext uri="{FF2B5EF4-FFF2-40B4-BE49-F238E27FC236}">
                  <a16:creationId xmlns:a16="http://schemas.microsoft.com/office/drawing/2014/main" xmlns=""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a:p>
          </p:txBody>
        </p:sp>
      </p:grpSp>
      <p:grpSp>
        <p:nvGrpSpPr>
          <p:cNvPr id="2" name="그룹 1"/>
          <p:cNvGrpSpPr/>
          <p:nvPr/>
        </p:nvGrpSpPr>
        <p:grpSpPr>
          <a:xfrm>
            <a:off x="450000" y="2981110"/>
            <a:ext cx="8902281" cy="2006339"/>
            <a:chOff x="450000" y="2526219"/>
            <a:chExt cx="8902281" cy="2006339"/>
          </a:xfrm>
        </p:grpSpPr>
        <p:grpSp>
          <p:nvGrpSpPr>
            <p:cNvPr id="29" name="그룹 28">
              <a:extLst>
                <a:ext uri="{FF2B5EF4-FFF2-40B4-BE49-F238E27FC236}">
                  <a16:creationId xmlns:a16="http://schemas.microsoft.com/office/drawing/2014/main" xmlns="" id="{5546DDD7-0649-48D2-9E99-1C9EA17BFAF3}"/>
                </a:ext>
              </a:extLst>
            </p:cNvPr>
            <p:cNvGrpSpPr/>
            <p:nvPr/>
          </p:nvGrpSpPr>
          <p:grpSpPr>
            <a:xfrm>
              <a:off x="450000" y="2526219"/>
              <a:ext cx="8902281" cy="233767"/>
              <a:chOff x="441747" y="1714333"/>
              <a:chExt cx="8902281" cy="233767"/>
            </a:xfrm>
          </p:grpSpPr>
          <p:sp>
            <p:nvSpPr>
              <p:cNvPr id="30" name="직사각형 29">
                <a:extLst>
                  <a:ext uri="{FF2B5EF4-FFF2-40B4-BE49-F238E27FC236}">
                    <a16:creationId xmlns:a16="http://schemas.microsoft.com/office/drawing/2014/main" xmlns=""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contents</a:t>
                </a:r>
              </a:p>
            </p:txBody>
          </p:sp>
          <p:sp>
            <p:nvSpPr>
              <p:cNvPr id="31" name="AutoShape 2">
                <a:extLst>
                  <a:ext uri="{FF2B5EF4-FFF2-40B4-BE49-F238E27FC236}">
                    <a16:creationId xmlns:a16="http://schemas.microsoft.com/office/drawing/2014/main" xmlns=""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a:p>
            </p:txBody>
          </p:sp>
        </p:grpSp>
        <p:sp>
          <p:nvSpPr>
            <p:cNvPr id="36" name="직사각형 35">
              <a:extLst>
                <a:ext uri="{FF2B5EF4-FFF2-40B4-BE49-F238E27FC236}">
                  <a16:creationId xmlns:a16="http://schemas.microsoft.com/office/drawing/2014/main" xmlns="" id="{244D4D2B-5542-4F46-90E9-10F108566ADA}"/>
                </a:ext>
              </a:extLst>
            </p:cNvPr>
            <p:cNvSpPr/>
            <p:nvPr/>
          </p:nvSpPr>
          <p:spPr>
            <a:xfrm>
              <a:off x="711202" y="2831103"/>
              <a:ext cx="8632825" cy="1701455"/>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Unit 22. Stack</a:t>
              </a:r>
            </a:p>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Unit 23. Queue</a:t>
              </a:r>
            </a:p>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Unit 24. </a:t>
              </a:r>
              <a:r>
                <a:rPr lang="en-US" altLang="ko-KR" sz="1300" dirty="0" smtClean="0">
                  <a:solidFill>
                    <a:prstClr val="black">
                      <a:lumMod val="85000"/>
                      <a:lumOff val="15000"/>
                    </a:prstClr>
                  </a:solidFill>
                  <a:latin typeface="SamsungOne 400" panose="020B0503030303020204" pitchFamily="34" charset="0"/>
                </a:rPr>
                <a:t>Sequential Search</a:t>
              </a:r>
              <a:endParaRPr lang="en-US" altLang="ko-KR" sz="1300" dirty="0">
                <a:solidFill>
                  <a:prstClr val="black">
                    <a:lumMod val="85000"/>
                    <a:lumOff val="15000"/>
                  </a:prstClr>
                </a:solidFill>
                <a:latin typeface="SamsungOne 400" panose="020B0503030303020204" pitchFamily="34" charset="0"/>
              </a:endParaRPr>
            </a:p>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Unit 25. Binary Search</a:t>
              </a:r>
            </a:p>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Unit 26. Hash Table</a:t>
              </a:r>
            </a:p>
          </p:txBody>
        </p:sp>
      </p:grpSp>
      <p:grpSp>
        <p:nvGrpSpPr>
          <p:cNvPr id="13" name="그룹 12">
            <a:extLst>
              <a:ext uri="{FF2B5EF4-FFF2-40B4-BE49-F238E27FC236}">
                <a16:creationId xmlns:a16="http://schemas.microsoft.com/office/drawing/2014/main" xmlns="" id="{F2C3C996-990D-46F7-8F6B-2959CDFD75A8}"/>
              </a:ext>
            </a:extLst>
          </p:cNvPr>
          <p:cNvGrpSpPr/>
          <p:nvPr/>
        </p:nvGrpSpPr>
        <p:grpSpPr>
          <a:xfrm>
            <a:off x="450000" y="450000"/>
            <a:ext cx="9002343" cy="369332"/>
            <a:chOff x="450000" y="450000"/>
            <a:chExt cx="9002343" cy="369332"/>
          </a:xfrm>
        </p:grpSpPr>
        <p:sp>
          <p:nvSpPr>
            <p:cNvPr id="14" name="직사각형 13">
              <a:extLst>
                <a:ext uri="{FF2B5EF4-FFF2-40B4-BE49-F238E27FC236}">
                  <a16:creationId xmlns:a16="http://schemas.microsoft.com/office/drawing/2014/main" xmlns="" id="{C5130492-D07E-450B-9AF0-4256A1B5D83F}"/>
                </a:ext>
              </a:extLst>
            </p:cNvPr>
            <p:cNvSpPr/>
            <p:nvPr/>
          </p:nvSpPr>
          <p:spPr>
            <a:xfrm>
              <a:off x="450000" y="450000"/>
              <a:ext cx="8785226" cy="369332"/>
            </a:xfrm>
            <a:prstGeom prst="rect">
              <a:avLst/>
            </a:prstGeom>
          </p:spPr>
          <p:txBody>
            <a:bodyPr wrap="square" lIns="0" tIns="0" rIns="0" bIns="0">
              <a:spAutoFit/>
            </a:bodyPr>
            <a:lstStyle/>
            <a:p>
              <a:pPr defTabSz="457200">
                <a:defRPr/>
              </a:pPr>
              <a:r>
                <a:rPr lang="en-US" altLang="ko-KR" sz="2400" dirty="0">
                  <a:solidFill>
                    <a:srgbClr val="002F8E"/>
                  </a:solidFill>
                  <a:latin typeface="Samsung Sharp Sans" pitchFamily="2" charset="0"/>
                  <a:ea typeface="Samsung Sharp Sans" pitchFamily="2" charset="0"/>
                  <a:cs typeface="Samsung Sharp Sans" pitchFamily="2" charset="0"/>
                </a:rPr>
                <a:t>Chapter Description</a:t>
              </a:r>
            </a:p>
          </p:txBody>
        </p:sp>
        <p:cxnSp>
          <p:nvCxnSpPr>
            <p:cNvPr id="15" name="직선 연결선 14">
              <a:extLst>
                <a:ext uri="{FF2B5EF4-FFF2-40B4-BE49-F238E27FC236}">
                  <a16:creationId xmlns:a16="http://schemas.microsoft.com/office/drawing/2014/main" xmlns="" id="{D4F9354B-F836-4327-921B-E0690AEB4C60}"/>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627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림 16">
            <a:extLst>
              <a:ext uri="{FF2B5EF4-FFF2-40B4-BE49-F238E27FC236}">
                <a16:creationId xmlns:a16="http://schemas.microsoft.com/office/drawing/2014/main" xmlns="" id="{CB96F07C-FCC5-49CE-AF3C-7C8CB8ECAE70}"/>
              </a:ext>
            </a:extLst>
          </p:cNvPr>
          <p:cNvPicPr>
            <a:picLocks noChangeAspect="1"/>
          </p:cNvPicPr>
          <p:nvPr/>
        </p:nvPicPr>
        <p:blipFill>
          <a:blip r:embed="rId2"/>
          <a:stretch>
            <a:fillRect/>
          </a:stretch>
        </p:blipFill>
        <p:spPr>
          <a:xfrm>
            <a:off x="653839" y="2570967"/>
            <a:ext cx="8662555" cy="1492471"/>
          </a:xfrm>
          <a:prstGeom prst="rect">
            <a:avLst/>
          </a:prstGeom>
        </p:spPr>
      </p:pic>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23" name="직사각형 22">
            <a:extLst>
              <a:ext uri="{FF2B5EF4-FFF2-40B4-BE49-F238E27FC236}">
                <a16:creationId xmlns:a16="http://schemas.microsoft.com/office/drawing/2014/main" xmlns="" id="{90EFA62F-9637-4E5A-AAB1-9E61461D75DD}"/>
              </a:ext>
            </a:extLst>
          </p:cNvPr>
          <p:cNvSpPr/>
          <p:nvPr/>
        </p:nvSpPr>
        <p:spPr>
          <a:xfrm>
            <a:off x="580388" y="2129316"/>
            <a:ext cx="871139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For convenience, assume that the last element of the stack is ‘top.’ Then, the ‘push’ will add the element at the top of the stack.</a:t>
            </a:r>
          </a:p>
        </p:txBody>
      </p:sp>
      <p:grpSp>
        <p:nvGrpSpPr>
          <p:cNvPr id="24" name="그룹 23">
            <a:extLst>
              <a:ext uri="{FF2B5EF4-FFF2-40B4-BE49-F238E27FC236}">
                <a16:creationId xmlns:a16="http://schemas.microsoft.com/office/drawing/2014/main" xmlns="" id="{A9DB7DD0-AA7A-4B07-8996-7FC36E5F9099}"/>
              </a:ext>
            </a:extLst>
          </p:cNvPr>
          <p:cNvGrpSpPr/>
          <p:nvPr/>
        </p:nvGrpSpPr>
        <p:grpSpPr>
          <a:xfrm>
            <a:off x="667021" y="4120469"/>
            <a:ext cx="8597052" cy="1125082"/>
            <a:chOff x="676852" y="3081411"/>
            <a:chExt cx="8597052" cy="1125082"/>
          </a:xfrm>
        </p:grpSpPr>
        <p:sp>
          <p:nvSpPr>
            <p:cNvPr id="25"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12508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6"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3-4</a:t>
              </a:r>
            </a:p>
          </p:txBody>
        </p:sp>
        <p:sp>
          <p:nvSpPr>
            <p:cNvPr id="28" name="TextBox 21">
              <a:extLst>
                <a:ext uri="{FF2B5EF4-FFF2-40B4-BE49-F238E27FC236}">
                  <a16:creationId xmlns:a16="http://schemas.microsoft.com/office/drawing/2014/main" xmlns=""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‘push’ function receives input of the list type stack and item to be added.</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Since the ‘push’ will add the item to the top of the stack, use the append() function of the stack list.</a:t>
              </a:r>
            </a:p>
          </p:txBody>
        </p:sp>
      </p:grpSp>
      <p:grpSp>
        <p:nvGrpSpPr>
          <p:cNvPr id="13" name="그룹 12"/>
          <p:cNvGrpSpPr/>
          <p:nvPr/>
        </p:nvGrpSpPr>
        <p:grpSpPr>
          <a:xfrm>
            <a:off x="361949" y="1324008"/>
            <a:ext cx="9106051" cy="743069"/>
            <a:chOff x="361949" y="1324008"/>
            <a:chExt cx="9106051" cy="743069"/>
          </a:xfrm>
        </p:grpSpPr>
        <p:sp>
          <p:nvSpPr>
            <p:cNvPr id="14" name="직사각형 13">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Implement a Stack</a:t>
              </a:r>
            </a:p>
          </p:txBody>
        </p:sp>
        <p:sp>
          <p:nvSpPr>
            <p:cNvPr id="15" name="TextBox 14">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600" b="1">
                  <a:solidFill>
                    <a:srgbClr val="000000"/>
                  </a:solidFill>
                  <a:latin typeface="Samsung Sharp Sans" pitchFamily="2" charset="0"/>
                  <a:ea typeface="Samsung Sharp Sans" pitchFamily="2" charset="0"/>
                  <a:cs typeface="Samsung Sharp Sans" pitchFamily="2" charset="0"/>
                </a:defRPr>
              </a:lvl1pPr>
            </a:lstStyle>
            <a:p>
              <a:r>
                <a:rPr lang="en-US" altLang="ko-KR" sz="1800" dirty="0"/>
                <a:t>3.1. Using a list data type</a:t>
              </a:r>
            </a:p>
          </p:txBody>
        </p:sp>
      </p:grpSp>
    </p:spTree>
    <p:extLst>
      <p:ext uri="{BB962C8B-B14F-4D97-AF65-F5344CB8AC3E}">
        <p14:creationId xmlns:p14="http://schemas.microsoft.com/office/powerpoint/2010/main" val="798611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림 16">
            <a:extLst>
              <a:ext uri="{FF2B5EF4-FFF2-40B4-BE49-F238E27FC236}">
                <a16:creationId xmlns:a16="http://schemas.microsoft.com/office/drawing/2014/main" xmlns="" id="{CB96F07C-FCC5-49CE-AF3C-7C8CB8ECAE70}"/>
              </a:ext>
            </a:extLst>
          </p:cNvPr>
          <p:cNvPicPr>
            <a:picLocks noChangeAspect="1"/>
          </p:cNvPicPr>
          <p:nvPr/>
        </p:nvPicPr>
        <p:blipFill>
          <a:blip r:embed="rId2"/>
          <a:stretch>
            <a:fillRect/>
          </a:stretch>
        </p:blipFill>
        <p:spPr>
          <a:xfrm>
            <a:off x="653839" y="2386239"/>
            <a:ext cx="8662555" cy="1492471"/>
          </a:xfrm>
          <a:prstGeom prst="rect">
            <a:avLst/>
          </a:prstGeom>
        </p:spPr>
      </p:pic>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23" name="직사각형 22">
            <a:extLst>
              <a:ext uri="{FF2B5EF4-FFF2-40B4-BE49-F238E27FC236}">
                <a16:creationId xmlns:a16="http://schemas.microsoft.com/office/drawing/2014/main" xmlns="" id="{90EFA62F-9637-4E5A-AAB1-9E61461D75DD}"/>
              </a:ext>
            </a:extLst>
          </p:cNvPr>
          <p:cNvSpPr/>
          <p:nvPr/>
        </p:nvSpPr>
        <p:spPr>
          <a:xfrm>
            <a:off x="580388" y="212931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‘pop’ will delete the last element of the stack and return the deleted element.</a:t>
            </a:r>
          </a:p>
        </p:txBody>
      </p:sp>
      <p:grpSp>
        <p:nvGrpSpPr>
          <p:cNvPr id="24" name="그룹 23">
            <a:extLst>
              <a:ext uri="{FF2B5EF4-FFF2-40B4-BE49-F238E27FC236}">
                <a16:creationId xmlns:a16="http://schemas.microsoft.com/office/drawing/2014/main" xmlns="" id="{A9DB7DD0-AA7A-4B07-8996-7FC36E5F9099}"/>
              </a:ext>
            </a:extLst>
          </p:cNvPr>
          <p:cNvGrpSpPr/>
          <p:nvPr/>
        </p:nvGrpSpPr>
        <p:grpSpPr>
          <a:xfrm>
            <a:off x="667021" y="3935741"/>
            <a:ext cx="8597052" cy="1125082"/>
            <a:chOff x="676852" y="3081411"/>
            <a:chExt cx="8597052" cy="1125082"/>
          </a:xfrm>
        </p:grpSpPr>
        <p:sp>
          <p:nvSpPr>
            <p:cNvPr id="25"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12508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6"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6-7</a:t>
              </a:r>
            </a:p>
          </p:txBody>
        </p:sp>
        <p:sp>
          <p:nvSpPr>
            <p:cNvPr id="28" name="TextBox 21">
              <a:extLst>
                <a:ext uri="{FF2B5EF4-FFF2-40B4-BE49-F238E27FC236}">
                  <a16:creationId xmlns:a16="http://schemas.microsoft.com/office/drawing/2014/main" xmlns=""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list type stack is input of the ‘pop’ function.</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Since ‘pop’ deletes and returns the top element of the stack, use pop() function of the stack list.</a:t>
              </a:r>
            </a:p>
          </p:txBody>
        </p:sp>
      </p:grpSp>
      <p:grpSp>
        <p:nvGrpSpPr>
          <p:cNvPr id="13" name="그룹 12"/>
          <p:cNvGrpSpPr/>
          <p:nvPr/>
        </p:nvGrpSpPr>
        <p:grpSpPr>
          <a:xfrm>
            <a:off x="361949" y="1324008"/>
            <a:ext cx="9106051" cy="743069"/>
            <a:chOff x="361949" y="1324008"/>
            <a:chExt cx="9106051" cy="743069"/>
          </a:xfrm>
        </p:grpSpPr>
        <p:sp>
          <p:nvSpPr>
            <p:cNvPr id="14" name="직사각형 13">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Implement a Stack</a:t>
              </a:r>
            </a:p>
          </p:txBody>
        </p:sp>
        <p:sp>
          <p:nvSpPr>
            <p:cNvPr id="15" name="TextBox 14">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600" b="1">
                  <a:solidFill>
                    <a:srgbClr val="000000"/>
                  </a:solidFill>
                  <a:latin typeface="Samsung Sharp Sans" pitchFamily="2" charset="0"/>
                  <a:ea typeface="Samsung Sharp Sans" pitchFamily="2" charset="0"/>
                  <a:cs typeface="Samsung Sharp Sans" pitchFamily="2" charset="0"/>
                </a:defRPr>
              </a:lvl1pPr>
            </a:lstStyle>
            <a:p>
              <a:r>
                <a:rPr lang="en-US" altLang="ko-KR" sz="1800" dirty="0"/>
                <a:t>3.1. Using a list data type</a:t>
              </a:r>
            </a:p>
          </p:txBody>
        </p:sp>
      </p:grpSp>
    </p:spTree>
    <p:extLst>
      <p:ext uri="{BB962C8B-B14F-4D97-AF65-F5344CB8AC3E}">
        <p14:creationId xmlns:p14="http://schemas.microsoft.com/office/powerpoint/2010/main" val="2363474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6" name="직사각형 1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17" name="직사각형 16">
            <a:extLst>
              <a:ext uri="{FF2B5EF4-FFF2-40B4-BE49-F238E27FC236}">
                <a16:creationId xmlns:a16="http://schemas.microsoft.com/office/drawing/2014/main" xmlns="" id="{90EFA62F-9637-4E5A-AAB1-9E61461D75DD}"/>
              </a:ext>
            </a:extLst>
          </p:cNvPr>
          <p:cNvSpPr/>
          <p:nvPr/>
        </p:nvSpPr>
        <p:spPr>
          <a:xfrm>
            <a:off x="580388" y="212931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following code tests the stack data structure that was defined previously.</a:t>
            </a:r>
          </a:p>
        </p:txBody>
      </p:sp>
      <p:grpSp>
        <p:nvGrpSpPr>
          <p:cNvPr id="8" name="그룹 7"/>
          <p:cNvGrpSpPr/>
          <p:nvPr/>
        </p:nvGrpSpPr>
        <p:grpSpPr>
          <a:xfrm>
            <a:off x="361949" y="1324008"/>
            <a:ext cx="9106051" cy="743069"/>
            <a:chOff x="361949" y="1324008"/>
            <a:chExt cx="9106051" cy="743069"/>
          </a:xfrm>
        </p:grpSpPr>
        <p:sp>
          <p:nvSpPr>
            <p:cNvPr id="9" name="직사각형 8">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Implement a Stack</a:t>
              </a:r>
            </a:p>
          </p:txBody>
        </p:sp>
        <p:sp>
          <p:nvSpPr>
            <p:cNvPr id="10" name="TextBox 9">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600" b="1">
                  <a:solidFill>
                    <a:srgbClr val="000000"/>
                  </a:solidFill>
                  <a:latin typeface="Samsung Sharp Sans" pitchFamily="2" charset="0"/>
                  <a:ea typeface="Samsung Sharp Sans" pitchFamily="2" charset="0"/>
                  <a:cs typeface="Samsung Sharp Sans" pitchFamily="2" charset="0"/>
                </a:defRPr>
              </a:lvl1pPr>
            </a:lstStyle>
            <a:p>
              <a:r>
                <a:rPr lang="en-US" altLang="ko-KR" sz="1800" dirty="0"/>
                <a:t>3.1. Using a list data type</a:t>
              </a:r>
            </a:p>
          </p:txBody>
        </p:sp>
      </p:grpSp>
      <p:grpSp>
        <p:nvGrpSpPr>
          <p:cNvPr id="3" name="그룹 2"/>
          <p:cNvGrpSpPr/>
          <p:nvPr/>
        </p:nvGrpSpPr>
        <p:grpSpPr>
          <a:xfrm>
            <a:off x="622487" y="2403916"/>
            <a:ext cx="8808222" cy="3872416"/>
            <a:chOff x="636237" y="2403916"/>
            <a:chExt cx="8808222" cy="3872416"/>
          </a:xfrm>
        </p:grpSpPr>
        <p:pic>
          <p:nvPicPr>
            <p:cNvPr id="2" name="그림 1">
              <a:extLst>
                <a:ext uri="{FF2B5EF4-FFF2-40B4-BE49-F238E27FC236}">
                  <a16:creationId xmlns:a16="http://schemas.microsoft.com/office/drawing/2014/main" xmlns="" id="{4C120925-C6DE-478F-9978-49A07FD9C181}"/>
                </a:ext>
              </a:extLst>
            </p:cNvPr>
            <p:cNvPicPr>
              <a:picLocks noChangeAspect="1"/>
            </p:cNvPicPr>
            <p:nvPr/>
          </p:nvPicPr>
          <p:blipFill>
            <a:blip r:embed="rId4"/>
            <a:stretch>
              <a:fillRect/>
            </a:stretch>
          </p:blipFill>
          <p:spPr>
            <a:xfrm>
              <a:off x="636237" y="2403916"/>
              <a:ext cx="8149060" cy="3872416"/>
            </a:xfrm>
            <a:prstGeom prst="rect">
              <a:avLst/>
            </a:prstGeom>
          </p:spPr>
        </p:pic>
        <p:pic>
          <p:nvPicPr>
            <p:cNvPr id="11" name="그림 10">
              <a:extLst>
                <a:ext uri="{FF2B5EF4-FFF2-40B4-BE49-F238E27FC236}">
                  <a16:creationId xmlns:a16="http://schemas.microsoft.com/office/drawing/2014/main" xmlns="" id="{4C120925-C6DE-478F-9978-49A07FD9C181}"/>
                </a:ext>
              </a:extLst>
            </p:cNvPr>
            <p:cNvPicPr>
              <a:picLocks noChangeAspect="1"/>
            </p:cNvPicPr>
            <p:nvPr/>
          </p:nvPicPr>
          <p:blipFill rotWithShape="1">
            <a:blip r:embed="rId4"/>
            <a:srcRect l="88129"/>
            <a:stretch/>
          </p:blipFill>
          <p:spPr>
            <a:xfrm>
              <a:off x="8477106" y="2403916"/>
              <a:ext cx="967353" cy="3872416"/>
            </a:xfrm>
            <a:prstGeom prst="rect">
              <a:avLst/>
            </a:prstGeom>
          </p:spPr>
        </p:pic>
      </p:grpSp>
    </p:spTree>
    <p:extLst>
      <p:ext uri="{BB962C8B-B14F-4D97-AF65-F5344CB8AC3E}">
        <p14:creationId xmlns:p14="http://schemas.microsoft.com/office/powerpoint/2010/main" val="1059764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580388" y="2460881"/>
            <a:ext cx="8887612" cy="3371884"/>
            <a:chOff x="580388" y="2460881"/>
            <a:chExt cx="8887612" cy="3371884"/>
          </a:xfrm>
        </p:grpSpPr>
        <p:sp>
          <p:nvSpPr>
            <p:cNvPr id="36" name="모서리가 둥근 직사각형 41">
              <a:extLst>
                <a:ext uri="{FF2B5EF4-FFF2-40B4-BE49-F238E27FC236}">
                  <a16:creationId xmlns:a16="http://schemas.microsoft.com/office/drawing/2014/main" xmlns="" id="{3097456C-9BB3-4084-A2EA-A5E4E3B6D875}"/>
                </a:ext>
              </a:extLst>
            </p:cNvPr>
            <p:cNvSpPr/>
            <p:nvPr/>
          </p:nvSpPr>
          <p:spPr>
            <a:xfrm>
              <a:off x="582758" y="2467523"/>
              <a:ext cx="8878822" cy="336524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37" name="모서리가 둥근 직사각형 46">
              <a:extLst>
                <a:ext uri="{FF2B5EF4-FFF2-40B4-BE49-F238E27FC236}">
                  <a16:creationId xmlns:a16="http://schemas.microsoft.com/office/drawing/2014/main" xmlns="" id="{2A14CE6E-0E5E-4908-8835-8D36C49B9C38}"/>
                </a:ext>
              </a:extLst>
            </p:cNvPr>
            <p:cNvSpPr/>
            <p:nvPr/>
          </p:nvSpPr>
          <p:spPr>
            <a:xfrm>
              <a:off x="580388" y="2460881"/>
              <a:ext cx="8887612" cy="358520"/>
            </a:xfrm>
            <a:prstGeom prst="roundRect">
              <a:avLst>
                <a:gd name="adj" fmla="val 0"/>
              </a:avLst>
            </a:prstGeom>
            <a:solidFill>
              <a:srgbClr val="C1292F"/>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 name="그룹 1"/>
            <p:cNvGrpSpPr/>
            <p:nvPr/>
          </p:nvGrpSpPr>
          <p:grpSpPr>
            <a:xfrm>
              <a:off x="700348" y="2497421"/>
              <a:ext cx="8761232" cy="292388"/>
              <a:chOff x="700348" y="2552837"/>
              <a:chExt cx="8761232" cy="292388"/>
            </a:xfrm>
          </p:grpSpPr>
          <p:sp>
            <p:nvSpPr>
              <p:cNvPr id="38" name="TextBox 37">
                <a:extLst>
                  <a:ext uri="{FF2B5EF4-FFF2-40B4-BE49-F238E27FC236}">
                    <a16:creationId xmlns:a16="http://schemas.microsoft.com/office/drawing/2014/main" xmlns="" id="{35F809EA-B64E-41BA-8A43-D57C096AA194}"/>
                  </a:ext>
                </a:extLst>
              </p:cNvPr>
              <p:cNvSpPr txBox="1"/>
              <p:nvPr/>
            </p:nvSpPr>
            <p:spPr>
              <a:xfrm>
                <a:off x="918802" y="2552837"/>
                <a:ext cx="8542778" cy="292388"/>
              </a:xfrm>
              <a:prstGeom prst="rect">
                <a:avLst/>
              </a:prstGeom>
              <a:noFill/>
            </p:spPr>
            <p:txBody>
              <a:bodyPr wrap="square" anchor="ctr">
                <a:spAutoFit/>
              </a:bodyPr>
              <a:lstStyle/>
              <a:p>
                <a:pPr latinLnBrk="0"/>
                <a:r>
                  <a:rPr lang="de-DE" altLang="ko-KR" sz="1300" b="1" dirty="0">
                    <a:solidFill>
                      <a:schemeClr val="bg1"/>
                    </a:solidFill>
                    <a:latin typeface="SamsungOne 400" panose="020B0503030303020204" pitchFamily="34" charset="0"/>
                    <a:ea typeface="+mn-ea"/>
                    <a:cs typeface="Malgun Gothic Semilight" panose="020B0503020000020004" pitchFamily="34" charset="-127"/>
                  </a:rPr>
                  <a:t>IndexError</a:t>
                </a:r>
              </a:p>
            </p:txBody>
          </p:sp>
          <p:pic>
            <p:nvPicPr>
              <p:cNvPr id="35" name="그림 34">
                <a:extLst>
                  <a:ext uri="{FF2B5EF4-FFF2-40B4-BE49-F238E27FC236}">
                    <a16:creationId xmlns:a16="http://schemas.microsoft.com/office/drawing/2014/main" xmlns="" id="{3FFCD135-C6A8-406B-BF26-5BB5953993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0348" y="2591064"/>
                <a:ext cx="217269" cy="215934"/>
              </a:xfrm>
              <a:prstGeom prst="rect">
                <a:avLst/>
              </a:prstGeom>
            </p:spPr>
          </p:pic>
        </p:grpSp>
        <p:pic>
          <p:nvPicPr>
            <p:cNvPr id="9" name="그림 8">
              <a:extLst>
                <a:ext uri="{FF2B5EF4-FFF2-40B4-BE49-F238E27FC236}">
                  <a16:creationId xmlns:a16="http://schemas.microsoft.com/office/drawing/2014/main" xmlns="" id="{7988220E-9E8A-4950-A151-5270A11436F5}"/>
                </a:ext>
              </a:extLst>
            </p:cNvPr>
            <p:cNvPicPr>
              <a:picLocks noChangeAspect="1"/>
            </p:cNvPicPr>
            <p:nvPr/>
          </p:nvPicPr>
          <p:blipFill>
            <a:blip r:embed="rId3"/>
            <a:stretch>
              <a:fillRect/>
            </a:stretch>
          </p:blipFill>
          <p:spPr>
            <a:xfrm>
              <a:off x="641106" y="2916031"/>
              <a:ext cx="8629524" cy="2866191"/>
            </a:xfrm>
            <a:prstGeom prst="rect">
              <a:avLst/>
            </a:prstGeom>
          </p:spPr>
        </p:pic>
      </p:gr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22" name="직사각형 21">
            <a:extLst>
              <a:ext uri="{FF2B5EF4-FFF2-40B4-BE49-F238E27FC236}">
                <a16:creationId xmlns:a16="http://schemas.microsoft.com/office/drawing/2014/main" xmlns="" id="{90EFA62F-9637-4E5A-AAB1-9E61461D75DD}"/>
              </a:ext>
            </a:extLst>
          </p:cNvPr>
          <p:cNvSpPr/>
          <p:nvPr/>
        </p:nvSpPr>
        <p:spPr>
          <a:xfrm>
            <a:off x="580388" y="212931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When the ‘pop’ is asked in an empty stack, </a:t>
            </a:r>
            <a:r>
              <a:rPr lang="en-US" altLang="ko-KR" sz="1300" dirty="0" err="1">
                <a:solidFill>
                  <a:schemeClr val="tx1"/>
                </a:solidFill>
                <a:latin typeface="SamsungOne 400" panose="020B0503030303020204" pitchFamily="34" charset="0"/>
                <a:ea typeface="SamsungOne 400" panose="020B0503030303020204" pitchFamily="34" charset="0"/>
              </a:rPr>
              <a:t>IndexError</a:t>
            </a:r>
            <a:r>
              <a:rPr lang="en-US" altLang="ko-KR" sz="1300" dirty="0">
                <a:solidFill>
                  <a:schemeClr val="tx1"/>
                </a:solidFill>
                <a:latin typeface="SamsungOne 400" panose="020B0503030303020204" pitchFamily="34" charset="0"/>
                <a:ea typeface="SamsungOne 400" panose="020B0503030303020204" pitchFamily="34" charset="0"/>
              </a:rPr>
              <a:t> occurs because the stack has nothing to delete.</a:t>
            </a:r>
          </a:p>
        </p:txBody>
      </p:sp>
      <p:grpSp>
        <p:nvGrpSpPr>
          <p:cNvPr id="14" name="그룹 13"/>
          <p:cNvGrpSpPr/>
          <p:nvPr/>
        </p:nvGrpSpPr>
        <p:grpSpPr>
          <a:xfrm>
            <a:off x="361949" y="1324008"/>
            <a:ext cx="9106051" cy="743069"/>
            <a:chOff x="361949" y="1324008"/>
            <a:chExt cx="9106051" cy="743069"/>
          </a:xfrm>
        </p:grpSpPr>
        <p:sp>
          <p:nvSpPr>
            <p:cNvPr id="15" name="직사각형 14">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Implement a Stack</a:t>
              </a:r>
            </a:p>
          </p:txBody>
        </p:sp>
        <p:sp>
          <p:nvSpPr>
            <p:cNvPr id="16" name="TextBox 15">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600" b="1">
                  <a:solidFill>
                    <a:srgbClr val="000000"/>
                  </a:solidFill>
                  <a:latin typeface="Samsung Sharp Sans" pitchFamily="2" charset="0"/>
                  <a:ea typeface="Samsung Sharp Sans" pitchFamily="2" charset="0"/>
                  <a:cs typeface="Samsung Sharp Sans" pitchFamily="2" charset="0"/>
                </a:defRPr>
              </a:lvl1pPr>
            </a:lstStyle>
            <a:p>
              <a:r>
                <a:rPr lang="en-US" altLang="ko-KR" sz="1800" dirty="0"/>
                <a:t>3.1. Using a list data type</a:t>
              </a:r>
            </a:p>
          </p:txBody>
        </p:sp>
      </p:grpSp>
    </p:spTree>
    <p:extLst>
      <p:ext uri="{BB962C8B-B14F-4D97-AF65-F5344CB8AC3E}">
        <p14:creationId xmlns:p14="http://schemas.microsoft.com/office/powerpoint/2010/main" val="801899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xmlns="" id="{DDD30FB9-3560-4270-8D00-CB2EDB4D6EF1}"/>
              </a:ext>
            </a:extLst>
          </p:cNvPr>
          <p:cNvPicPr>
            <a:picLocks noChangeAspect="1"/>
          </p:cNvPicPr>
          <p:nvPr/>
        </p:nvPicPr>
        <p:blipFill>
          <a:blip r:embed="rId2"/>
          <a:stretch>
            <a:fillRect/>
          </a:stretch>
        </p:blipFill>
        <p:spPr>
          <a:xfrm>
            <a:off x="591765" y="2456104"/>
            <a:ext cx="8724630" cy="1380202"/>
          </a:xfrm>
          <a:prstGeom prst="rect">
            <a:avLst/>
          </a:prstGeom>
        </p:spPr>
      </p:pic>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22" name="직사각형 21">
            <a:extLst>
              <a:ext uri="{FF2B5EF4-FFF2-40B4-BE49-F238E27FC236}">
                <a16:creationId xmlns:a16="http://schemas.microsoft.com/office/drawing/2014/main" xmlns="" id="{90EFA62F-9637-4E5A-AAB1-9E61461D75DD}"/>
              </a:ext>
            </a:extLst>
          </p:cNvPr>
          <p:cNvSpPr/>
          <p:nvPr/>
        </p:nvSpPr>
        <p:spPr>
          <a:xfrm>
            <a:off x="580388" y="212931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To solve the </a:t>
            </a:r>
            <a:r>
              <a:rPr lang="en-US" altLang="ko-KR" sz="1300" dirty="0" err="1">
                <a:solidFill>
                  <a:schemeClr val="tx1"/>
                </a:solidFill>
                <a:latin typeface="SamsungOne 400" panose="020B0503030303020204" pitchFamily="34" charset="0"/>
                <a:ea typeface="SamsungOne 400" panose="020B0503030303020204" pitchFamily="34" charset="0"/>
              </a:rPr>
              <a:t>IndexError</a:t>
            </a:r>
            <a:r>
              <a:rPr lang="en-US" altLang="ko-KR" sz="1300" dirty="0">
                <a:solidFill>
                  <a:schemeClr val="tx1"/>
                </a:solidFill>
                <a:latin typeface="SamsungOne 400" panose="020B0503030303020204" pitchFamily="34" charset="0"/>
                <a:ea typeface="SamsungOne 400" panose="020B0503030303020204" pitchFamily="34" charset="0"/>
              </a:rPr>
              <a:t> problem in an empty stack, first create the function ‘</a:t>
            </a:r>
            <a:r>
              <a:rPr lang="en-US" altLang="ko-KR" sz="1300" dirty="0" err="1">
                <a:solidFill>
                  <a:schemeClr val="tx1"/>
                </a:solidFill>
                <a:latin typeface="SamsungOne 400" panose="020B0503030303020204" pitchFamily="34" charset="0"/>
                <a:ea typeface="SamsungOne 400" panose="020B0503030303020204" pitchFamily="34" charset="0"/>
              </a:rPr>
              <a:t>is_empty</a:t>
            </a:r>
            <a:r>
              <a:rPr lang="en-US" altLang="ko-KR" sz="1300" dirty="0">
                <a:solidFill>
                  <a:schemeClr val="tx1"/>
                </a:solidFill>
                <a:latin typeface="SamsungOne 400" panose="020B0503030303020204" pitchFamily="34" charset="0"/>
                <a:ea typeface="SamsungOne 400" panose="020B0503030303020204" pitchFamily="34" charset="0"/>
              </a:rPr>
              <a:t>()’ to check if the stack is empty.</a:t>
            </a:r>
          </a:p>
        </p:txBody>
      </p:sp>
      <p:grpSp>
        <p:nvGrpSpPr>
          <p:cNvPr id="23" name="그룹 22">
            <a:extLst>
              <a:ext uri="{FF2B5EF4-FFF2-40B4-BE49-F238E27FC236}">
                <a16:creationId xmlns:a16="http://schemas.microsoft.com/office/drawing/2014/main" xmlns="" id="{A9DB7DD0-AA7A-4B07-8996-7FC36E5F9099}"/>
              </a:ext>
            </a:extLst>
          </p:cNvPr>
          <p:cNvGrpSpPr/>
          <p:nvPr/>
        </p:nvGrpSpPr>
        <p:grpSpPr>
          <a:xfrm>
            <a:off x="667021" y="3946983"/>
            <a:ext cx="8597052" cy="1003708"/>
            <a:chOff x="676852" y="3081411"/>
            <a:chExt cx="8597052" cy="1003708"/>
          </a:xfrm>
        </p:grpSpPr>
        <p:sp>
          <p:nvSpPr>
            <p:cNvPr id="24"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00370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5"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a:t>
              </a:r>
            </a:p>
          </p:txBody>
        </p:sp>
        <p:sp>
          <p:nvSpPr>
            <p:cNvPr id="27" name="TextBox 21">
              <a:extLst>
                <a:ext uri="{FF2B5EF4-FFF2-40B4-BE49-F238E27FC236}">
                  <a16:creationId xmlns:a16="http://schemas.microsoft.com/office/drawing/2014/main" xmlns="" id="{56521AD1-2372-4709-9497-BC4191E7C8E0}"/>
                </a:ext>
              </a:extLst>
            </p:cNvPr>
            <p:cNvSpPr txBox="1"/>
            <p:nvPr/>
          </p:nvSpPr>
          <p:spPr>
            <a:xfrm>
              <a:off x="999330"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a:t>
              </a:r>
              <a:r>
                <a:rPr lang="en-US" altLang="ko-KR" sz="1300" dirty="0" err="1">
                  <a:solidFill>
                    <a:prstClr val="black">
                      <a:lumMod val="85000"/>
                      <a:lumOff val="15000"/>
                    </a:prstClr>
                  </a:solidFill>
                  <a:latin typeface="SamsungOne 400" panose="020B0503030303020204" pitchFamily="34" charset="0"/>
                  <a:cs typeface="+mn-cs"/>
                </a:rPr>
                <a:t>is_empty</a:t>
              </a:r>
              <a:r>
                <a:rPr lang="en-US" altLang="ko-KR" sz="1300" dirty="0">
                  <a:solidFill>
                    <a:prstClr val="black">
                      <a:lumMod val="85000"/>
                      <a:lumOff val="15000"/>
                    </a:prstClr>
                  </a:solidFill>
                  <a:latin typeface="SamsungOne 400" panose="020B0503030303020204" pitchFamily="34" charset="0"/>
                  <a:cs typeface="+mn-cs"/>
                </a:rPr>
                <a:t>() function returns False if the length of the stack as a parameter is 0, and True if not.</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When initializing a stack, the stack length is 0. So, </a:t>
              </a:r>
              <a:r>
                <a:rPr lang="en-US" altLang="ko-KR" sz="1300" dirty="0" err="1">
                  <a:solidFill>
                    <a:prstClr val="black">
                      <a:lumMod val="85000"/>
                      <a:lumOff val="15000"/>
                    </a:prstClr>
                  </a:solidFill>
                  <a:latin typeface="SamsungOne 400" panose="020B0503030303020204" pitchFamily="34" charset="0"/>
                </a:rPr>
                <a:t>is_empty</a:t>
              </a:r>
              <a:r>
                <a:rPr lang="en-US" altLang="ko-KR" sz="1300" dirty="0">
                  <a:solidFill>
                    <a:prstClr val="black">
                      <a:lumMod val="85000"/>
                      <a:lumOff val="15000"/>
                    </a:prstClr>
                  </a:solidFill>
                  <a:latin typeface="SamsungOne 400" panose="020B0503030303020204" pitchFamily="34" charset="0"/>
                </a:rPr>
                <a:t>() returns True.</a:t>
              </a:r>
              <a:endParaRPr lang="en-US" altLang="ko-KR" sz="1300" dirty="0">
                <a:solidFill>
                  <a:prstClr val="black">
                    <a:lumMod val="85000"/>
                    <a:lumOff val="15000"/>
                  </a:prstClr>
                </a:solidFill>
                <a:latin typeface="SamsungOne 400" panose="020B0503030303020204" pitchFamily="34" charset="0"/>
                <a:cs typeface="+mn-cs"/>
              </a:endParaRPr>
            </a:p>
          </p:txBody>
        </p:sp>
      </p:grpSp>
      <p:grpSp>
        <p:nvGrpSpPr>
          <p:cNvPr id="13" name="그룹 12"/>
          <p:cNvGrpSpPr/>
          <p:nvPr/>
        </p:nvGrpSpPr>
        <p:grpSpPr>
          <a:xfrm>
            <a:off x="361949" y="1324008"/>
            <a:ext cx="9106051" cy="743069"/>
            <a:chOff x="361949" y="1324008"/>
            <a:chExt cx="9106051" cy="743069"/>
          </a:xfrm>
        </p:grpSpPr>
        <p:sp>
          <p:nvSpPr>
            <p:cNvPr id="14" name="직사각형 13">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Implement a Stack</a:t>
              </a:r>
            </a:p>
          </p:txBody>
        </p:sp>
        <p:sp>
          <p:nvSpPr>
            <p:cNvPr id="15" name="TextBox 14">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600" b="1">
                  <a:solidFill>
                    <a:srgbClr val="000000"/>
                  </a:solidFill>
                  <a:latin typeface="Samsung Sharp Sans" pitchFamily="2" charset="0"/>
                  <a:ea typeface="Samsung Sharp Sans" pitchFamily="2" charset="0"/>
                  <a:cs typeface="Samsung Sharp Sans" pitchFamily="2" charset="0"/>
                </a:defRPr>
              </a:lvl1pPr>
            </a:lstStyle>
            <a:p>
              <a:r>
                <a:rPr lang="en-US" altLang="ko-KR" sz="1800" dirty="0"/>
                <a:t>3.1. Using a list data type</a:t>
              </a:r>
            </a:p>
          </p:txBody>
        </p:sp>
      </p:grpSp>
    </p:spTree>
    <p:extLst>
      <p:ext uri="{BB962C8B-B14F-4D97-AF65-F5344CB8AC3E}">
        <p14:creationId xmlns:p14="http://schemas.microsoft.com/office/powerpoint/2010/main" val="3905060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grpSp>
        <p:nvGrpSpPr>
          <p:cNvPr id="13" name="그룹 12"/>
          <p:cNvGrpSpPr/>
          <p:nvPr/>
        </p:nvGrpSpPr>
        <p:grpSpPr>
          <a:xfrm>
            <a:off x="361949" y="1324008"/>
            <a:ext cx="9106051" cy="743069"/>
            <a:chOff x="361949" y="1324008"/>
            <a:chExt cx="9106051" cy="743069"/>
          </a:xfrm>
        </p:grpSpPr>
        <p:sp>
          <p:nvSpPr>
            <p:cNvPr id="14" name="직사각형 13">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Implement a Stack</a:t>
              </a:r>
            </a:p>
          </p:txBody>
        </p:sp>
        <p:sp>
          <p:nvSpPr>
            <p:cNvPr id="15" name="TextBox 14">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600" b="1">
                  <a:solidFill>
                    <a:srgbClr val="000000"/>
                  </a:solidFill>
                  <a:latin typeface="Samsung Sharp Sans" pitchFamily="2" charset="0"/>
                  <a:ea typeface="Samsung Sharp Sans" pitchFamily="2" charset="0"/>
                  <a:cs typeface="Samsung Sharp Sans" pitchFamily="2" charset="0"/>
                </a:defRPr>
              </a:lvl1pPr>
            </a:lstStyle>
            <a:p>
              <a:r>
                <a:rPr lang="en-US" altLang="ko-KR" sz="1800" dirty="0"/>
                <a:t>3.1. Using a list data type</a:t>
              </a:r>
            </a:p>
          </p:txBody>
        </p:sp>
      </p:grpSp>
      <p:sp>
        <p:nvSpPr>
          <p:cNvPr id="17" name="직사각형 16">
            <a:extLst>
              <a:ext uri="{FF2B5EF4-FFF2-40B4-BE49-F238E27FC236}">
                <a16:creationId xmlns:a16="http://schemas.microsoft.com/office/drawing/2014/main" xmlns="" id="{90EFA62F-9637-4E5A-AAB1-9E61461D75DD}"/>
              </a:ext>
            </a:extLst>
          </p:cNvPr>
          <p:cNvSpPr/>
          <p:nvPr/>
        </p:nvSpPr>
        <p:spPr>
          <a:xfrm>
            <a:off x="580388" y="212931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To solve the </a:t>
            </a:r>
            <a:r>
              <a:rPr lang="en-US" altLang="ko-KR" sz="1300" dirty="0" err="1">
                <a:solidFill>
                  <a:schemeClr val="tx1"/>
                </a:solidFill>
                <a:latin typeface="SamsungOne 400" panose="020B0503030303020204" pitchFamily="34" charset="0"/>
                <a:ea typeface="SamsungOne 400" panose="020B0503030303020204" pitchFamily="34" charset="0"/>
              </a:rPr>
              <a:t>IndexError</a:t>
            </a:r>
            <a:r>
              <a:rPr lang="en-US" altLang="ko-KR" sz="1300" dirty="0">
                <a:solidFill>
                  <a:schemeClr val="tx1"/>
                </a:solidFill>
                <a:latin typeface="SamsungOne 400" panose="020B0503030303020204" pitchFamily="34" charset="0"/>
                <a:ea typeface="SamsungOne 400" panose="020B0503030303020204" pitchFamily="34" charset="0"/>
              </a:rPr>
              <a:t> problem in an empty stack, first create the function ‘</a:t>
            </a:r>
            <a:r>
              <a:rPr lang="en-US" altLang="ko-KR" sz="1300" dirty="0" err="1">
                <a:solidFill>
                  <a:schemeClr val="tx1"/>
                </a:solidFill>
                <a:latin typeface="SamsungOne 400" panose="020B0503030303020204" pitchFamily="34" charset="0"/>
                <a:ea typeface="SamsungOne 400" panose="020B0503030303020204" pitchFamily="34" charset="0"/>
              </a:rPr>
              <a:t>is_empty</a:t>
            </a:r>
            <a:r>
              <a:rPr lang="en-US" altLang="ko-KR" sz="1300" dirty="0">
                <a:solidFill>
                  <a:schemeClr val="tx1"/>
                </a:solidFill>
                <a:latin typeface="SamsungOne 400" panose="020B0503030303020204" pitchFamily="34" charset="0"/>
                <a:ea typeface="SamsungOne 400" panose="020B0503030303020204" pitchFamily="34" charset="0"/>
              </a:rPr>
              <a:t>()’ to check if the stack is empty.</a:t>
            </a:r>
          </a:p>
        </p:txBody>
      </p:sp>
      <p:pic>
        <p:nvPicPr>
          <p:cNvPr id="32" name="그림 31">
            <a:extLst>
              <a:ext uri="{FF2B5EF4-FFF2-40B4-BE49-F238E27FC236}">
                <a16:creationId xmlns:a16="http://schemas.microsoft.com/office/drawing/2014/main" xmlns="" id="{02327FC4-C38D-42E8-8ED4-CA7F4AF8DD5B}"/>
              </a:ext>
            </a:extLst>
          </p:cNvPr>
          <p:cNvPicPr>
            <a:picLocks noChangeAspect="1"/>
          </p:cNvPicPr>
          <p:nvPr/>
        </p:nvPicPr>
        <p:blipFill>
          <a:blip r:embed="rId3"/>
          <a:stretch>
            <a:fillRect/>
          </a:stretch>
        </p:blipFill>
        <p:spPr>
          <a:xfrm>
            <a:off x="646343" y="2454851"/>
            <a:ext cx="8696440" cy="1395961"/>
          </a:xfrm>
          <a:prstGeom prst="rect">
            <a:avLst/>
          </a:prstGeom>
        </p:spPr>
      </p:pic>
      <p:grpSp>
        <p:nvGrpSpPr>
          <p:cNvPr id="33" name="그룹 32">
            <a:extLst>
              <a:ext uri="{FF2B5EF4-FFF2-40B4-BE49-F238E27FC236}">
                <a16:creationId xmlns:a16="http://schemas.microsoft.com/office/drawing/2014/main" xmlns="" id="{A9DB7DD0-AA7A-4B07-8996-7FC36E5F9099}"/>
              </a:ext>
            </a:extLst>
          </p:cNvPr>
          <p:cNvGrpSpPr/>
          <p:nvPr/>
        </p:nvGrpSpPr>
        <p:grpSpPr>
          <a:xfrm>
            <a:off x="667021" y="3930108"/>
            <a:ext cx="8597052" cy="1306909"/>
            <a:chOff x="676852" y="3081410"/>
            <a:chExt cx="8597052" cy="1306909"/>
          </a:xfrm>
        </p:grpSpPr>
        <p:sp>
          <p:nvSpPr>
            <p:cNvPr id="34" name="모서리가 둥근 직사각형 4">
              <a:extLst>
                <a:ext uri="{FF2B5EF4-FFF2-40B4-BE49-F238E27FC236}">
                  <a16:creationId xmlns:a16="http://schemas.microsoft.com/office/drawing/2014/main" xmlns="" id="{D49205AF-D745-4C79-8100-FE9EACB201DB}"/>
                </a:ext>
              </a:extLst>
            </p:cNvPr>
            <p:cNvSpPr/>
            <p:nvPr/>
          </p:nvSpPr>
          <p:spPr>
            <a:xfrm>
              <a:off x="676852" y="3081410"/>
              <a:ext cx="8597052" cy="13069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35"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a:t>
              </a:r>
            </a:p>
          </p:txBody>
        </p:sp>
        <p:sp>
          <p:nvSpPr>
            <p:cNvPr id="37" name="TextBox 21">
              <a:extLst>
                <a:ext uri="{FF2B5EF4-FFF2-40B4-BE49-F238E27FC236}">
                  <a16:creationId xmlns:a16="http://schemas.microsoft.com/office/drawing/2014/main" xmlns="" id="{56521AD1-2372-4709-9497-BC4191E7C8E0}"/>
                </a:ext>
              </a:extLst>
            </p:cNvPr>
            <p:cNvSpPr txBox="1"/>
            <p:nvPr/>
          </p:nvSpPr>
          <p:spPr>
            <a:xfrm>
              <a:off x="990766" y="3533742"/>
              <a:ext cx="8108322" cy="677108"/>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pop() function deletes and returns the None object if the stack is empty, and if the stack is not empty, it deletes and returns the top element of the stack list. </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initialized stack is empty, so pop() returns None object and no </a:t>
              </a:r>
              <a:r>
                <a:rPr lang="en-US" altLang="ko-KR" sz="1300" dirty="0" err="1">
                  <a:solidFill>
                    <a:prstClr val="black">
                      <a:lumMod val="85000"/>
                      <a:lumOff val="15000"/>
                    </a:prstClr>
                  </a:solidFill>
                  <a:latin typeface="SamsungOne 400" panose="020B0503030303020204" pitchFamily="34" charset="0"/>
                  <a:cs typeface="+mn-cs"/>
                </a:rPr>
                <a:t>IndexError</a:t>
              </a:r>
              <a:r>
                <a:rPr lang="en-US" altLang="ko-KR" sz="1300" dirty="0">
                  <a:solidFill>
                    <a:prstClr val="black">
                      <a:lumMod val="85000"/>
                      <a:lumOff val="15000"/>
                    </a:prstClr>
                  </a:solidFill>
                  <a:latin typeface="SamsungOne 400" panose="020B0503030303020204" pitchFamily="34" charset="0"/>
                  <a:cs typeface="+mn-cs"/>
                </a:rPr>
                <a:t> occurs.</a:t>
              </a:r>
            </a:p>
          </p:txBody>
        </p:sp>
      </p:grpSp>
    </p:spTree>
    <p:extLst>
      <p:ext uri="{BB962C8B-B14F-4D97-AF65-F5344CB8AC3E}">
        <p14:creationId xmlns:p14="http://schemas.microsoft.com/office/powerpoint/2010/main" val="3596443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361949" y="1324008"/>
            <a:ext cx="9106051" cy="743069"/>
            <a:chOff x="361949" y="1324008"/>
            <a:chExt cx="9106051" cy="743069"/>
          </a:xfrm>
        </p:grpSpPr>
        <p:sp>
          <p:nvSpPr>
            <p:cNvPr id="16" name="직사각형 15">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Implement a Stack</a:t>
              </a:r>
            </a:p>
          </p:txBody>
        </p:sp>
        <p:sp>
          <p:nvSpPr>
            <p:cNvPr id="17" name="TextBox 16">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800" b="1">
                  <a:solidFill>
                    <a:srgbClr val="000000"/>
                  </a:solidFill>
                  <a:latin typeface="Samsung Sharp Sans" pitchFamily="2" charset="0"/>
                  <a:ea typeface="Samsung Sharp Sans" pitchFamily="2" charset="0"/>
                  <a:cs typeface="Samsung Sharp Sans" pitchFamily="2" charset="0"/>
                </a:defRPr>
              </a:lvl1pPr>
            </a:lstStyle>
            <a:p>
              <a:r>
                <a:rPr lang="en-US" altLang="ko-KR" dirty="0"/>
                <a:t>3.2. Define a stack as a class type</a:t>
              </a:r>
            </a:p>
          </p:txBody>
        </p:sp>
      </p:grpSp>
      <p:sp>
        <p:nvSpPr>
          <p:cNvPr id="18" name="직사각형 1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9" name="직사각형 1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20" name="직사각형 19">
            <a:extLst>
              <a:ext uri="{FF2B5EF4-FFF2-40B4-BE49-F238E27FC236}">
                <a16:creationId xmlns:a16="http://schemas.microsoft.com/office/drawing/2014/main" xmlns="" id="{90EFA62F-9637-4E5A-AAB1-9E61461D75DD}"/>
              </a:ext>
            </a:extLst>
          </p:cNvPr>
          <p:cNvSpPr/>
          <p:nvPr/>
        </p:nvSpPr>
        <p:spPr>
          <a:xfrm>
            <a:off x="580388" y="2129316"/>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In </a:t>
            </a:r>
            <a:r>
              <a:rPr lang="en-US" altLang="ko-KR" sz="1300" dirty="0" smtClean="0">
                <a:solidFill>
                  <a:schemeClr val="tx1"/>
                </a:solidFill>
                <a:latin typeface="SamsungOne 400" panose="020B0503030303020204" pitchFamily="34" charset="0"/>
                <a:ea typeface="SamsungOne 400" panose="020B0503030303020204" pitchFamily="34" charset="0"/>
              </a:rPr>
              <a:t>Python, </a:t>
            </a:r>
            <a:r>
              <a:rPr lang="en-US" altLang="ko-KR" sz="1300" dirty="0">
                <a:solidFill>
                  <a:schemeClr val="tx1"/>
                </a:solidFill>
                <a:latin typeface="SamsungOne 400" panose="020B0503030303020204" pitchFamily="34" charset="0"/>
                <a:ea typeface="SamsungOne 400" panose="020B0503030303020204" pitchFamily="34" charset="0"/>
              </a:rPr>
              <a:t>abstract data type can be defined as a class. </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abstract stack data type that was implemented as a list can be defined as a class as shown below.</a:t>
            </a:r>
          </a:p>
        </p:txBody>
      </p:sp>
      <p:grpSp>
        <p:nvGrpSpPr>
          <p:cNvPr id="21" name="그룹 20">
            <a:extLst>
              <a:ext uri="{FF2B5EF4-FFF2-40B4-BE49-F238E27FC236}">
                <a16:creationId xmlns:a16="http://schemas.microsoft.com/office/drawing/2014/main" xmlns="" id="{A9DB7DD0-AA7A-4B07-8996-7FC36E5F9099}"/>
              </a:ext>
            </a:extLst>
          </p:cNvPr>
          <p:cNvGrpSpPr/>
          <p:nvPr/>
        </p:nvGrpSpPr>
        <p:grpSpPr>
          <a:xfrm>
            <a:off x="667021" y="5142053"/>
            <a:ext cx="8597052" cy="995875"/>
            <a:chOff x="676852" y="3081411"/>
            <a:chExt cx="8597052" cy="995875"/>
          </a:xfrm>
        </p:grpSpPr>
        <p:sp>
          <p:nvSpPr>
            <p:cNvPr id="22"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9958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3"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a:t>
              </a:r>
            </a:p>
          </p:txBody>
        </p:sp>
        <p:sp>
          <p:nvSpPr>
            <p:cNvPr id="25" name="TextBox 21">
              <a:extLst>
                <a:ext uri="{FF2B5EF4-FFF2-40B4-BE49-F238E27FC236}">
                  <a16:creationId xmlns:a16="http://schemas.microsoft.com/office/drawing/2014/main" xmlns=""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Define the stack data structure as a stack class.</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__</a:t>
              </a:r>
              <a:r>
                <a:rPr lang="en-US" altLang="ko-KR" sz="1300" dirty="0" err="1">
                  <a:solidFill>
                    <a:prstClr val="black">
                      <a:lumMod val="85000"/>
                      <a:lumOff val="15000"/>
                    </a:prstClr>
                  </a:solidFill>
                  <a:latin typeface="SamsungOne 400" panose="020B0503030303020204" pitchFamily="34" charset="0"/>
                  <a:cs typeface="+mn-cs"/>
                </a:rPr>
                <a:t>init</a:t>
              </a:r>
              <a:r>
                <a:rPr lang="en-US" altLang="ko-KR" sz="1300" dirty="0">
                  <a:solidFill>
                    <a:prstClr val="black">
                      <a:lumMod val="85000"/>
                      <a:lumOff val="15000"/>
                    </a:prstClr>
                  </a:solidFill>
                  <a:latin typeface="SamsungOne 400" panose="020B0503030303020204" pitchFamily="34" charset="0"/>
                  <a:cs typeface="+mn-cs"/>
                </a:rPr>
                <a:t>__(self)  constructor initializes the stack member field into an empty list. </a:t>
              </a:r>
            </a:p>
          </p:txBody>
        </p:sp>
      </p:grpSp>
      <p:grpSp>
        <p:nvGrpSpPr>
          <p:cNvPr id="2" name="그룹 1"/>
          <p:cNvGrpSpPr/>
          <p:nvPr/>
        </p:nvGrpSpPr>
        <p:grpSpPr>
          <a:xfrm>
            <a:off x="649961" y="2710014"/>
            <a:ext cx="8654883" cy="2372764"/>
            <a:chOff x="649961" y="2710014"/>
            <a:chExt cx="8654883" cy="2372764"/>
          </a:xfrm>
        </p:grpSpPr>
        <p:pic>
          <p:nvPicPr>
            <p:cNvPr id="6" name="그림 5">
              <a:extLst>
                <a:ext uri="{FF2B5EF4-FFF2-40B4-BE49-F238E27FC236}">
                  <a16:creationId xmlns:a16="http://schemas.microsoft.com/office/drawing/2014/main" xmlns="" id="{E201DC63-5C66-4AC2-80C5-BCF5D3A4CAA2}"/>
                </a:ext>
              </a:extLst>
            </p:cNvPr>
            <p:cNvPicPr>
              <a:picLocks noChangeAspect="1"/>
            </p:cNvPicPr>
            <p:nvPr/>
          </p:nvPicPr>
          <p:blipFill>
            <a:blip r:embed="rId4"/>
            <a:stretch>
              <a:fillRect/>
            </a:stretch>
          </p:blipFill>
          <p:spPr>
            <a:xfrm>
              <a:off x="649961" y="2710014"/>
              <a:ext cx="8024500" cy="2371534"/>
            </a:xfrm>
            <a:prstGeom prst="rect">
              <a:avLst/>
            </a:prstGeom>
          </p:spPr>
        </p:pic>
        <p:pic>
          <p:nvPicPr>
            <p:cNvPr id="13" name="그림 12">
              <a:extLst>
                <a:ext uri="{FF2B5EF4-FFF2-40B4-BE49-F238E27FC236}">
                  <a16:creationId xmlns:a16="http://schemas.microsoft.com/office/drawing/2014/main" xmlns="" id="{E201DC63-5C66-4AC2-80C5-BCF5D3A4CAA2}"/>
                </a:ext>
              </a:extLst>
            </p:cNvPr>
            <p:cNvPicPr>
              <a:picLocks noChangeAspect="1"/>
            </p:cNvPicPr>
            <p:nvPr/>
          </p:nvPicPr>
          <p:blipFill rotWithShape="1">
            <a:blip r:embed="rId4"/>
            <a:srcRect l="88931"/>
            <a:stretch/>
          </p:blipFill>
          <p:spPr>
            <a:xfrm>
              <a:off x="8416636" y="2711244"/>
              <a:ext cx="888208" cy="2371534"/>
            </a:xfrm>
            <a:prstGeom prst="rect">
              <a:avLst/>
            </a:prstGeom>
          </p:spPr>
        </p:pic>
      </p:grpSp>
    </p:spTree>
    <p:extLst>
      <p:ext uri="{BB962C8B-B14F-4D97-AF65-F5344CB8AC3E}">
        <p14:creationId xmlns:p14="http://schemas.microsoft.com/office/powerpoint/2010/main" val="4018653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21" name="직사각형 20">
            <a:extLst>
              <a:ext uri="{FF2B5EF4-FFF2-40B4-BE49-F238E27FC236}">
                <a16:creationId xmlns:a16="http://schemas.microsoft.com/office/drawing/2014/main" xmlns="" id="{90EFA62F-9637-4E5A-AAB1-9E61461D75DD}"/>
              </a:ext>
            </a:extLst>
          </p:cNvPr>
          <p:cNvSpPr/>
          <p:nvPr/>
        </p:nvSpPr>
        <p:spPr>
          <a:xfrm>
            <a:off x="580388" y="212931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’push’ can be implemented as the method of the stack class as shown below.</a:t>
            </a:r>
          </a:p>
        </p:txBody>
      </p:sp>
      <p:pic>
        <p:nvPicPr>
          <p:cNvPr id="22" name="그림 21">
            <a:extLst>
              <a:ext uri="{FF2B5EF4-FFF2-40B4-BE49-F238E27FC236}">
                <a16:creationId xmlns:a16="http://schemas.microsoft.com/office/drawing/2014/main" xmlns="" id="{E201DC63-5C66-4AC2-80C5-BCF5D3A4CAA2}"/>
              </a:ext>
            </a:extLst>
          </p:cNvPr>
          <p:cNvPicPr>
            <a:picLocks noChangeAspect="1"/>
          </p:cNvPicPr>
          <p:nvPr/>
        </p:nvPicPr>
        <p:blipFill>
          <a:blip r:embed="rId3"/>
          <a:stretch>
            <a:fillRect/>
          </a:stretch>
        </p:blipFill>
        <p:spPr>
          <a:xfrm>
            <a:off x="649961" y="2393768"/>
            <a:ext cx="8692822" cy="2569048"/>
          </a:xfrm>
          <a:prstGeom prst="rect">
            <a:avLst/>
          </a:prstGeom>
        </p:spPr>
      </p:pic>
      <p:grpSp>
        <p:nvGrpSpPr>
          <p:cNvPr id="23" name="그룹 22">
            <a:extLst>
              <a:ext uri="{FF2B5EF4-FFF2-40B4-BE49-F238E27FC236}">
                <a16:creationId xmlns:a16="http://schemas.microsoft.com/office/drawing/2014/main" xmlns="" id="{A9DB7DD0-AA7A-4B07-8996-7FC36E5F9099}"/>
              </a:ext>
            </a:extLst>
          </p:cNvPr>
          <p:cNvGrpSpPr/>
          <p:nvPr/>
        </p:nvGrpSpPr>
        <p:grpSpPr>
          <a:xfrm>
            <a:off x="667021" y="5019107"/>
            <a:ext cx="8597052" cy="1000693"/>
            <a:chOff x="676852" y="3081411"/>
            <a:chExt cx="8597052" cy="1000693"/>
          </a:xfrm>
        </p:grpSpPr>
        <p:sp>
          <p:nvSpPr>
            <p:cNvPr id="24"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0006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5"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9-10</a:t>
              </a:r>
            </a:p>
          </p:txBody>
        </p:sp>
        <p:sp>
          <p:nvSpPr>
            <p:cNvPr id="27" name="TextBox 21">
              <a:extLst>
                <a:ext uri="{FF2B5EF4-FFF2-40B4-BE49-F238E27FC236}">
                  <a16:creationId xmlns:a16="http://schemas.microsoft.com/office/drawing/2014/main" xmlns=""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push() method receives the ‘self’ and ‘item’ to be added to the stack as parameters. </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‘push’ adds the item to the top of the </a:t>
              </a:r>
              <a:r>
                <a:rPr lang="en-US" altLang="ko-KR" sz="1300" dirty="0" err="1">
                  <a:solidFill>
                    <a:prstClr val="black">
                      <a:lumMod val="85000"/>
                      <a:lumOff val="15000"/>
                    </a:prstClr>
                  </a:solidFill>
                  <a:latin typeface="SamsungOne 400" panose="020B0503030303020204" pitchFamily="34" charset="0"/>
                  <a:cs typeface="+mn-cs"/>
                </a:rPr>
                <a:t>self.stack</a:t>
              </a:r>
              <a:r>
                <a:rPr lang="en-US" altLang="ko-KR" sz="1300" dirty="0">
                  <a:solidFill>
                    <a:prstClr val="black">
                      <a:lumMod val="85000"/>
                      <a:lumOff val="15000"/>
                    </a:prstClr>
                  </a:solidFill>
                  <a:latin typeface="SamsungOne 400" panose="020B0503030303020204" pitchFamily="34" charset="0"/>
                  <a:cs typeface="+mn-cs"/>
                </a:rPr>
                <a:t> list which is the stack class member field. </a:t>
              </a:r>
            </a:p>
          </p:txBody>
        </p:sp>
      </p:grpSp>
      <p:grpSp>
        <p:nvGrpSpPr>
          <p:cNvPr id="13" name="그룹 12"/>
          <p:cNvGrpSpPr/>
          <p:nvPr/>
        </p:nvGrpSpPr>
        <p:grpSpPr>
          <a:xfrm>
            <a:off x="361949" y="1324008"/>
            <a:ext cx="9106051" cy="743069"/>
            <a:chOff x="361949" y="1324008"/>
            <a:chExt cx="9106051" cy="743069"/>
          </a:xfrm>
        </p:grpSpPr>
        <p:sp>
          <p:nvSpPr>
            <p:cNvPr id="14" name="직사각형 13">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Implement a Stack</a:t>
              </a:r>
            </a:p>
          </p:txBody>
        </p:sp>
        <p:sp>
          <p:nvSpPr>
            <p:cNvPr id="15" name="TextBox 14">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800" b="1">
                  <a:solidFill>
                    <a:srgbClr val="000000"/>
                  </a:solidFill>
                  <a:latin typeface="Samsung Sharp Sans" pitchFamily="2" charset="0"/>
                  <a:ea typeface="Samsung Sharp Sans" pitchFamily="2" charset="0"/>
                  <a:cs typeface="Samsung Sharp Sans" pitchFamily="2" charset="0"/>
                </a:defRPr>
              </a:lvl1pPr>
            </a:lstStyle>
            <a:p>
              <a:r>
                <a:rPr lang="en-US" altLang="ko-KR" dirty="0"/>
                <a:t>3.2. Define a stack as a class type</a:t>
              </a:r>
            </a:p>
          </p:txBody>
        </p:sp>
      </p:grpSp>
    </p:spTree>
    <p:extLst>
      <p:ext uri="{BB962C8B-B14F-4D97-AF65-F5344CB8AC3E}">
        <p14:creationId xmlns:p14="http://schemas.microsoft.com/office/powerpoint/2010/main" val="3231863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21" name="직사각형 20">
            <a:extLst>
              <a:ext uri="{FF2B5EF4-FFF2-40B4-BE49-F238E27FC236}">
                <a16:creationId xmlns:a16="http://schemas.microsoft.com/office/drawing/2014/main" xmlns="" id="{90EFA62F-9637-4E5A-AAB1-9E61461D75DD}"/>
              </a:ext>
            </a:extLst>
          </p:cNvPr>
          <p:cNvSpPr/>
          <p:nvPr/>
        </p:nvSpPr>
        <p:spPr>
          <a:xfrm>
            <a:off x="580388" y="212931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’pop’ can be implemented as the method of the stack class as shown below</a:t>
            </a:r>
            <a:r>
              <a:rPr lang="en-US" altLang="ko-KR" sz="1300" dirty="0" smtClean="0">
                <a:solidFill>
                  <a:schemeClr val="tx1"/>
                </a:solidFill>
                <a:latin typeface="SamsungOne 400" panose="020B0503030303020204" pitchFamily="34" charset="0"/>
                <a:ea typeface="SamsungOne 400" panose="020B0503030303020204" pitchFamily="34" charset="0"/>
              </a:rPr>
              <a:t>.</a:t>
            </a:r>
            <a:endParaRPr lang="en-US" altLang="ko-KR" sz="1300" dirty="0">
              <a:solidFill>
                <a:schemeClr val="tx1"/>
              </a:solidFill>
              <a:latin typeface="SamsungOne 400" panose="020B0503030303020204" pitchFamily="34" charset="0"/>
              <a:ea typeface="SamsungOne 400" panose="020B0503030303020204" pitchFamily="34" charset="0"/>
            </a:endParaRPr>
          </a:p>
        </p:txBody>
      </p:sp>
      <p:pic>
        <p:nvPicPr>
          <p:cNvPr id="22" name="그림 21">
            <a:extLst>
              <a:ext uri="{FF2B5EF4-FFF2-40B4-BE49-F238E27FC236}">
                <a16:creationId xmlns:a16="http://schemas.microsoft.com/office/drawing/2014/main" xmlns="" id="{E201DC63-5C66-4AC2-80C5-BCF5D3A4CAA2}"/>
              </a:ext>
            </a:extLst>
          </p:cNvPr>
          <p:cNvPicPr>
            <a:picLocks noChangeAspect="1"/>
          </p:cNvPicPr>
          <p:nvPr/>
        </p:nvPicPr>
        <p:blipFill>
          <a:blip r:embed="rId3"/>
          <a:stretch>
            <a:fillRect/>
          </a:stretch>
        </p:blipFill>
        <p:spPr>
          <a:xfrm>
            <a:off x="649961" y="2393768"/>
            <a:ext cx="8692822" cy="2569048"/>
          </a:xfrm>
          <a:prstGeom prst="rect">
            <a:avLst/>
          </a:prstGeom>
        </p:spPr>
      </p:pic>
      <p:grpSp>
        <p:nvGrpSpPr>
          <p:cNvPr id="23" name="그룹 22">
            <a:extLst>
              <a:ext uri="{FF2B5EF4-FFF2-40B4-BE49-F238E27FC236}">
                <a16:creationId xmlns:a16="http://schemas.microsoft.com/office/drawing/2014/main" xmlns="" id="{A9DB7DD0-AA7A-4B07-8996-7FC36E5F9099}"/>
              </a:ext>
            </a:extLst>
          </p:cNvPr>
          <p:cNvGrpSpPr/>
          <p:nvPr/>
        </p:nvGrpSpPr>
        <p:grpSpPr>
          <a:xfrm>
            <a:off x="667021" y="5019107"/>
            <a:ext cx="8597052" cy="1204594"/>
            <a:chOff x="676852" y="3081411"/>
            <a:chExt cx="8597052" cy="1204594"/>
          </a:xfrm>
        </p:grpSpPr>
        <p:sp>
          <p:nvSpPr>
            <p:cNvPr id="24"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20459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5"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12-13</a:t>
              </a:r>
            </a:p>
          </p:txBody>
        </p:sp>
        <p:sp>
          <p:nvSpPr>
            <p:cNvPr id="27" name="TextBox 21">
              <a:extLst>
                <a:ext uri="{FF2B5EF4-FFF2-40B4-BE49-F238E27FC236}">
                  <a16:creationId xmlns:a16="http://schemas.microsoft.com/office/drawing/2014/main" xmlns="" id="{56521AD1-2372-4709-9497-BC4191E7C8E0}"/>
                </a:ext>
              </a:extLst>
            </p:cNvPr>
            <p:cNvSpPr txBox="1"/>
            <p:nvPr/>
          </p:nvSpPr>
          <p:spPr>
            <a:xfrm>
              <a:off x="1036274" y="3504419"/>
              <a:ext cx="8108322" cy="677108"/>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pop() method receives ‘self’ as a parameter.</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‘pop’ returns None if the </a:t>
              </a:r>
              <a:r>
                <a:rPr lang="en-US" altLang="ko-KR" sz="1300" dirty="0" err="1">
                  <a:solidFill>
                    <a:prstClr val="black">
                      <a:lumMod val="85000"/>
                      <a:lumOff val="15000"/>
                    </a:prstClr>
                  </a:solidFill>
                  <a:latin typeface="SamsungOne 400" panose="020B0503030303020204" pitchFamily="34" charset="0"/>
                </a:rPr>
                <a:t>self.is_empty</a:t>
              </a:r>
              <a:r>
                <a:rPr lang="en-US" altLang="ko-KR" sz="1300" dirty="0">
                  <a:solidFill>
                    <a:prstClr val="black">
                      <a:lumMod val="85000"/>
                      <a:lumOff val="15000"/>
                    </a:prstClr>
                  </a:solidFill>
                  <a:latin typeface="SamsungOne 400" panose="020B0503030303020204" pitchFamily="34" charset="0"/>
                </a:rPr>
                <a:t>() is True, and if not, it deletes and returns the top element of the </a:t>
              </a:r>
              <a:r>
                <a:rPr lang="en-US" altLang="ko-KR" sz="1300" dirty="0" err="1">
                  <a:solidFill>
                    <a:prstClr val="black">
                      <a:lumMod val="85000"/>
                      <a:lumOff val="15000"/>
                    </a:prstClr>
                  </a:solidFill>
                  <a:latin typeface="SamsungOne 400" panose="020B0503030303020204" pitchFamily="34" charset="0"/>
                </a:rPr>
                <a:t>self.stack</a:t>
              </a:r>
              <a:r>
                <a:rPr lang="en-US" altLang="ko-KR" sz="1300" dirty="0">
                  <a:solidFill>
                    <a:prstClr val="black">
                      <a:lumMod val="85000"/>
                      <a:lumOff val="15000"/>
                    </a:prstClr>
                  </a:solidFill>
                  <a:latin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cs typeface="+mn-cs"/>
              </a:endParaRPr>
            </a:p>
          </p:txBody>
        </p:sp>
      </p:grpSp>
      <p:grpSp>
        <p:nvGrpSpPr>
          <p:cNvPr id="13" name="그룹 12"/>
          <p:cNvGrpSpPr/>
          <p:nvPr/>
        </p:nvGrpSpPr>
        <p:grpSpPr>
          <a:xfrm>
            <a:off x="361949" y="1324008"/>
            <a:ext cx="9106051" cy="743069"/>
            <a:chOff x="361949" y="1324008"/>
            <a:chExt cx="9106051" cy="743069"/>
          </a:xfrm>
        </p:grpSpPr>
        <p:sp>
          <p:nvSpPr>
            <p:cNvPr id="14" name="직사각형 13">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Implement a Stack</a:t>
              </a:r>
            </a:p>
          </p:txBody>
        </p:sp>
        <p:sp>
          <p:nvSpPr>
            <p:cNvPr id="15" name="TextBox 14">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800" b="1">
                  <a:solidFill>
                    <a:srgbClr val="000000"/>
                  </a:solidFill>
                  <a:latin typeface="Samsung Sharp Sans" pitchFamily="2" charset="0"/>
                  <a:ea typeface="Samsung Sharp Sans" pitchFamily="2" charset="0"/>
                  <a:cs typeface="Samsung Sharp Sans" pitchFamily="2" charset="0"/>
                </a:defRPr>
              </a:lvl1pPr>
            </a:lstStyle>
            <a:p>
              <a:r>
                <a:rPr lang="en-US" altLang="ko-KR" dirty="0"/>
                <a:t>3.2. Define a stack as a class type</a:t>
              </a:r>
            </a:p>
          </p:txBody>
        </p:sp>
      </p:grpSp>
    </p:spTree>
    <p:extLst>
      <p:ext uri="{BB962C8B-B14F-4D97-AF65-F5344CB8AC3E}">
        <p14:creationId xmlns:p14="http://schemas.microsoft.com/office/powerpoint/2010/main" val="1749396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pic>
        <p:nvPicPr>
          <p:cNvPr id="22" name="그림 21">
            <a:extLst>
              <a:ext uri="{FF2B5EF4-FFF2-40B4-BE49-F238E27FC236}">
                <a16:creationId xmlns:a16="http://schemas.microsoft.com/office/drawing/2014/main" xmlns="" id="{E201DC63-5C66-4AC2-80C5-BCF5D3A4CAA2}"/>
              </a:ext>
            </a:extLst>
          </p:cNvPr>
          <p:cNvPicPr>
            <a:picLocks noChangeAspect="1"/>
          </p:cNvPicPr>
          <p:nvPr/>
        </p:nvPicPr>
        <p:blipFill>
          <a:blip r:embed="rId2"/>
          <a:stretch>
            <a:fillRect/>
          </a:stretch>
        </p:blipFill>
        <p:spPr>
          <a:xfrm>
            <a:off x="649961" y="2393768"/>
            <a:ext cx="8692822" cy="2569048"/>
          </a:xfrm>
          <a:prstGeom prst="rect">
            <a:avLst/>
          </a:prstGeom>
        </p:spPr>
      </p:pic>
      <p:grpSp>
        <p:nvGrpSpPr>
          <p:cNvPr id="23" name="그룹 22">
            <a:extLst>
              <a:ext uri="{FF2B5EF4-FFF2-40B4-BE49-F238E27FC236}">
                <a16:creationId xmlns:a16="http://schemas.microsoft.com/office/drawing/2014/main" xmlns="" id="{A9DB7DD0-AA7A-4B07-8996-7FC36E5F9099}"/>
              </a:ext>
            </a:extLst>
          </p:cNvPr>
          <p:cNvGrpSpPr/>
          <p:nvPr/>
        </p:nvGrpSpPr>
        <p:grpSpPr>
          <a:xfrm>
            <a:off x="667021" y="5019109"/>
            <a:ext cx="8597052" cy="846783"/>
            <a:chOff x="676852" y="3081411"/>
            <a:chExt cx="8597052" cy="846783"/>
          </a:xfrm>
        </p:grpSpPr>
        <p:sp>
          <p:nvSpPr>
            <p:cNvPr id="24"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8467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5"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6-7</a:t>
              </a:r>
            </a:p>
          </p:txBody>
        </p:sp>
        <p:sp>
          <p:nvSpPr>
            <p:cNvPr id="27" name="TextBox 21">
              <a:extLst>
                <a:ext uri="{FF2B5EF4-FFF2-40B4-BE49-F238E27FC236}">
                  <a16:creationId xmlns:a16="http://schemas.microsoft.com/office/drawing/2014/main" xmlns="" id="{56521AD1-2372-4709-9497-BC4191E7C8E0}"/>
                </a:ext>
              </a:extLst>
            </p:cNvPr>
            <p:cNvSpPr txBox="1"/>
            <p:nvPr/>
          </p:nvSpPr>
          <p:spPr>
            <a:xfrm>
              <a:off x="1036274" y="3504419"/>
              <a:ext cx="8108322" cy="200055"/>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a:t>
              </a:r>
              <a:r>
                <a:rPr lang="en-US" altLang="ko-KR" sz="1300" dirty="0" err="1">
                  <a:solidFill>
                    <a:prstClr val="black">
                      <a:lumMod val="85000"/>
                      <a:lumOff val="15000"/>
                    </a:prstClr>
                  </a:solidFill>
                  <a:latin typeface="SamsungOne 400" panose="020B0503030303020204" pitchFamily="34" charset="0"/>
                  <a:cs typeface="+mn-cs"/>
                </a:rPr>
                <a:t>is_empty</a:t>
              </a:r>
              <a:r>
                <a:rPr lang="en-US" altLang="ko-KR" sz="1300" dirty="0">
                  <a:solidFill>
                    <a:prstClr val="black">
                      <a:lumMod val="85000"/>
                      <a:lumOff val="15000"/>
                    </a:prstClr>
                  </a:solidFill>
                  <a:latin typeface="SamsungOne 400" panose="020B0503030303020204" pitchFamily="34" charset="0"/>
                  <a:cs typeface="+mn-cs"/>
                </a:rPr>
                <a:t>() method returns True if the </a:t>
              </a:r>
              <a:r>
                <a:rPr lang="en-US" altLang="ko-KR" sz="1300" dirty="0" err="1">
                  <a:solidFill>
                    <a:prstClr val="black">
                      <a:lumMod val="85000"/>
                      <a:lumOff val="15000"/>
                    </a:prstClr>
                  </a:solidFill>
                  <a:latin typeface="SamsungOne 400" panose="020B0503030303020204" pitchFamily="34" charset="0"/>
                </a:rPr>
                <a:t>self.stack</a:t>
              </a:r>
              <a:r>
                <a:rPr lang="en-US" altLang="ko-KR" sz="1300" dirty="0">
                  <a:solidFill>
                    <a:prstClr val="black">
                      <a:lumMod val="85000"/>
                      <a:lumOff val="15000"/>
                    </a:prstClr>
                  </a:solidFill>
                  <a:latin typeface="SamsungOne 400" panose="020B0503030303020204" pitchFamily="34" charset="0"/>
                </a:rPr>
                <a:t> length is 0, and if not, it returns False. </a:t>
              </a:r>
              <a:endParaRPr lang="en-US" altLang="ko-KR" sz="1300" dirty="0">
                <a:solidFill>
                  <a:prstClr val="black">
                    <a:lumMod val="85000"/>
                    <a:lumOff val="15000"/>
                  </a:prstClr>
                </a:solidFill>
                <a:latin typeface="SamsungOne 400" panose="020B0503030303020204" pitchFamily="34" charset="0"/>
                <a:cs typeface="+mn-cs"/>
              </a:endParaRPr>
            </a:p>
          </p:txBody>
        </p:sp>
      </p:grpSp>
      <p:grpSp>
        <p:nvGrpSpPr>
          <p:cNvPr id="13" name="그룹 12"/>
          <p:cNvGrpSpPr/>
          <p:nvPr/>
        </p:nvGrpSpPr>
        <p:grpSpPr>
          <a:xfrm>
            <a:off x="361949" y="1324008"/>
            <a:ext cx="9106051" cy="743069"/>
            <a:chOff x="361949" y="1324008"/>
            <a:chExt cx="9106051" cy="743069"/>
          </a:xfrm>
        </p:grpSpPr>
        <p:sp>
          <p:nvSpPr>
            <p:cNvPr id="14" name="직사각형 13">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Implement a Stack</a:t>
              </a:r>
            </a:p>
          </p:txBody>
        </p:sp>
        <p:sp>
          <p:nvSpPr>
            <p:cNvPr id="16" name="TextBox 15">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800" b="1">
                  <a:solidFill>
                    <a:srgbClr val="000000"/>
                  </a:solidFill>
                  <a:latin typeface="Samsung Sharp Sans" pitchFamily="2" charset="0"/>
                  <a:ea typeface="Samsung Sharp Sans" pitchFamily="2" charset="0"/>
                  <a:cs typeface="Samsung Sharp Sans" pitchFamily="2" charset="0"/>
                </a:defRPr>
              </a:lvl1pPr>
            </a:lstStyle>
            <a:p>
              <a:r>
                <a:rPr lang="en-US" altLang="ko-KR" dirty="0"/>
                <a:t>3.2. Define a stack as a class type</a:t>
              </a:r>
            </a:p>
          </p:txBody>
        </p:sp>
      </p:grpSp>
      <p:sp>
        <p:nvSpPr>
          <p:cNvPr id="17" name="직사각형 16">
            <a:extLst>
              <a:ext uri="{FF2B5EF4-FFF2-40B4-BE49-F238E27FC236}">
                <a16:creationId xmlns:a16="http://schemas.microsoft.com/office/drawing/2014/main" xmlns="" id="{90EFA62F-9637-4E5A-AAB1-9E61461D75DD}"/>
              </a:ext>
            </a:extLst>
          </p:cNvPr>
          <p:cNvSpPr/>
          <p:nvPr/>
        </p:nvSpPr>
        <p:spPr>
          <a:xfrm>
            <a:off x="580388" y="212931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a:t>
            </a:r>
            <a:r>
              <a:rPr lang="en-US" altLang="ko-KR" sz="1300" dirty="0" err="1">
                <a:solidFill>
                  <a:schemeClr val="tx1"/>
                </a:solidFill>
                <a:latin typeface="SamsungOne 400" panose="020B0503030303020204" pitchFamily="34" charset="0"/>
                <a:ea typeface="SamsungOne 400" panose="020B0503030303020204" pitchFamily="34" charset="0"/>
              </a:rPr>
              <a:t>is_empty</a:t>
            </a:r>
            <a:r>
              <a:rPr lang="en-US" altLang="ko-KR" sz="1300" dirty="0">
                <a:solidFill>
                  <a:schemeClr val="tx1"/>
                </a:solidFill>
                <a:latin typeface="SamsungOne 400" panose="020B0503030303020204" pitchFamily="34" charset="0"/>
                <a:ea typeface="SamsungOne 400" panose="020B0503030303020204" pitchFamily="34" charset="0"/>
              </a:rPr>
              <a:t>() method that checks if a stack is empty should also be defined as a stack class method.</a:t>
            </a:r>
          </a:p>
        </p:txBody>
      </p:sp>
    </p:spTree>
    <p:extLst>
      <p:ext uri="{BB962C8B-B14F-4D97-AF65-F5344CB8AC3E}">
        <p14:creationId xmlns:p14="http://schemas.microsoft.com/office/powerpoint/2010/main" val="356373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990000" y="3023485"/>
            <a:ext cx="8266862" cy="1000773"/>
            <a:chOff x="990000" y="2748477"/>
            <a:chExt cx="8266862" cy="1000773"/>
          </a:xfrm>
        </p:grpSpPr>
        <p:sp>
          <p:nvSpPr>
            <p:cNvPr id="20" name="직사각형 133">
              <a:extLst>
                <a:ext uri="{FF2B5EF4-FFF2-40B4-BE49-F238E27FC236}">
                  <a16:creationId xmlns:a16="http://schemas.microsoft.com/office/drawing/2014/main" xmlns="" id="{551F01E8-8777-4A7B-AD71-63E7C805C68C}"/>
                </a:ext>
              </a:extLst>
            </p:cNvPr>
            <p:cNvSpPr/>
            <p:nvPr/>
          </p:nvSpPr>
          <p:spPr>
            <a:xfrm>
              <a:off x="990000" y="3133697"/>
              <a:ext cx="8266862"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sz="4000" dirty="0">
                  <a:solidFill>
                    <a:prstClr val="black"/>
                  </a:solidFill>
                  <a:latin typeface="Samsung Sharp Sans" pitchFamily="2" charset="0"/>
                  <a:cs typeface="Samsung Sharp Sans" pitchFamily="2" charset="0"/>
                </a:rPr>
                <a:t>Stack</a:t>
              </a:r>
              <a:endParaRPr lang="en-US" altLang="ko-KR" sz="4000" dirty="0">
                <a:solidFill>
                  <a:prstClr val="black"/>
                </a:solidFill>
                <a:latin typeface="Samsung Sharp Sans" pitchFamily="2" charset="0"/>
                <a:ea typeface="Samsung Sharp Sans" pitchFamily="2" charset="0"/>
                <a:cs typeface="Samsung Sharp Sans" pitchFamily="2" charset="0"/>
              </a:endParaRPr>
            </a:p>
          </p:txBody>
        </p:sp>
        <p:sp>
          <p:nvSpPr>
            <p:cNvPr id="21" name="직사각형 133">
              <a:extLst>
                <a:ext uri="{FF2B5EF4-FFF2-40B4-BE49-F238E27FC236}">
                  <a16:creationId xmlns:a16="http://schemas.microsoft.com/office/drawing/2014/main" xmlns=""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22. </a:t>
              </a:r>
              <a:endParaRPr kumimoji="1" lang="en-US" altLang="ko-KR" sz="54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2777220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xmlns="" id="{B576EEEA-B82A-4567-8D69-D9121866BE46}"/>
              </a:ext>
            </a:extLst>
          </p:cNvPr>
          <p:cNvPicPr>
            <a:picLocks noChangeAspect="1"/>
          </p:cNvPicPr>
          <p:nvPr/>
        </p:nvPicPr>
        <p:blipFill>
          <a:blip r:embed="rId3"/>
          <a:stretch>
            <a:fillRect/>
          </a:stretch>
        </p:blipFill>
        <p:spPr>
          <a:xfrm>
            <a:off x="637057" y="2401648"/>
            <a:ext cx="8725604" cy="2414286"/>
          </a:xfrm>
          <a:prstGeom prst="rect">
            <a:avLst/>
          </a:prstGeom>
        </p:spPr>
      </p:pic>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22" name="직사각형 21">
            <a:extLst>
              <a:ext uri="{FF2B5EF4-FFF2-40B4-BE49-F238E27FC236}">
                <a16:creationId xmlns:a16="http://schemas.microsoft.com/office/drawing/2014/main" xmlns="" id="{90EFA62F-9637-4E5A-AAB1-9E61461D75DD}"/>
              </a:ext>
            </a:extLst>
          </p:cNvPr>
          <p:cNvSpPr/>
          <p:nvPr/>
        </p:nvSpPr>
        <p:spPr>
          <a:xfrm>
            <a:off x="580388" y="212931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following code tests the stack data structure that was defined as a class previously.</a:t>
            </a:r>
          </a:p>
        </p:txBody>
      </p:sp>
      <p:grpSp>
        <p:nvGrpSpPr>
          <p:cNvPr id="23" name="그룹 22">
            <a:extLst>
              <a:ext uri="{FF2B5EF4-FFF2-40B4-BE49-F238E27FC236}">
                <a16:creationId xmlns:a16="http://schemas.microsoft.com/office/drawing/2014/main" xmlns="" id="{A9DB7DD0-AA7A-4B07-8996-7FC36E5F9099}"/>
              </a:ext>
            </a:extLst>
          </p:cNvPr>
          <p:cNvGrpSpPr/>
          <p:nvPr/>
        </p:nvGrpSpPr>
        <p:grpSpPr>
          <a:xfrm>
            <a:off x="667021" y="4898936"/>
            <a:ext cx="8597052" cy="1391862"/>
            <a:chOff x="676852" y="3081411"/>
            <a:chExt cx="8597052" cy="1391862"/>
          </a:xfrm>
        </p:grpSpPr>
        <p:sp>
          <p:nvSpPr>
            <p:cNvPr id="24"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39186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5"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1-8</a:t>
              </a:r>
            </a:p>
          </p:txBody>
        </p:sp>
        <p:sp>
          <p:nvSpPr>
            <p:cNvPr id="27" name="TextBox 21">
              <a:extLst>
                <a:ext uri="{FF2B5EF4-FFF2-40B4-BE49-F238E27FC236}">
                  <a16:creationId xmlns:a16="http://schemas.microsoft.com/office/drawing/2014/main" xmlns="" id="{56521AD1-2372-4709-9497-BC4191E7C8E0}"/>
                </a:ext>
              </a:extLst>
            </p:cNvPr>
            <p:cNvSpPr txBox="1"/>
            <p:nvPr/>
          </p:nvSpPr>
          <p:spPr>
            <a:xfrm>
              <a:off x="1036274" y="3504419"/>
              <a:ext cx="8108322" cy="902811"/>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4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stack variable saves the object instance of a stack class that was created by calling Stack() constructor.</a:t>
              </a:r>
            </a:p>
            <a:p>
              <a:pPr marL="176213" indent="-176213" latinLnBrk="0">
                <a:spcAft>
                  <a:spcPts val="4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a:t>
              </a:r>
              <a:r>
                <a:rPr lang="en-US" altLang="ko-KR" sz="1300" dirty="0">
                  <a:solidFill>
                    <a:prstClr val="black">
                      <a:lumMod val="85000"/>
                      <a:lumOff val="15000"/>
                    </a:prstClr>
                  </a:solidFill>
                  <a:latin typeface="SamsungOne 400" panose="020B0503030303020204" pitchFamily="34" charset="0"/>
                </a:rPr>
                <a:t>push() and pop() methods of the stack object can be called by using a reference operator ‘.’</a:t>
              </a:r>
              <a:endParaRPr lang="en-US" altLang="ko-KR" sz="1300" dirty="0">
                <a:solidFill>
                  <a:prstClr val="black">
                    <a:lumMod val="85000"/>
                    <a:lumOff val="15000"/>
                  </a:prstClr>
                </a:solidFill>
                <a:latin typeface="SamsungOne 400" panose="020B0503030303020204" pitchFamily="34" charset="0"/>
                <a:cs typeface="+mn-cs"/>
              </a:endParaRPr>
            </a:p>
            <a:p>
              <a:pPr marL="176213" indent="-176213" latinLnBrk="0">
                <a:spcAft>
                  <a:spcPts val="4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Print the returned value of the </a:t>
              </a:r>
              <a:r>
                <a:rPr lang="en-US" altLang="ko-KR" sz="1300" dirty="0" err="1">
                  <a:solidFill>
                    <a:prstClr val="black">
                      <a:lumMod val="85000"/>
                      <a:lumOff val="15000"/>
                    </a:prstClr>
                  </a:solidFill>
                  <a:latin typeface="SamsungOne 400" panose="020B0503030303020204" pitchFamily="34" charset="0"/>
                </a:rPr>
                <a:t>stack.pop</a:t>
              </a:r>
              <a:r>
                <a:rPr lang="en-US" altLang="ko-KR" sz="1300" dirty="0">
                  <a:solidFill>
                    <a:prstClr val="black">
                      <a:lumMod val="85000"/>
                      <a:lumOff val="15000"/>
                    </a:prstClr>
                  </a:solidFill>
                  <a:latin typeface="SamsungOne 400" panose="020B0503030303020204" pitchFamily="34" charset="0"/>
                </a:rPr>
                <a:t>() function into the print() function to identify the order of removal from the stack. </a:t>
              </a:r>
              <a:endParaRPr lang="en-US" altLang="ko-KR" sz="1300" dirty="0">
                <a:solidFill>
                  <a:prstClr val="black">
                    <a:lumMod val="85000"/>
                    <a:lumOff val="15000"/>
                  </a:prstClr>
                </a:solidFill>
                <a:latin typeface="SamsungOne 400" panose="020B0503030303020204" pitchFamily="34" charset="0"/>
                <a:cs typeface="+mn-cs"/>
              </a:endParaRPr>
            </a:p>
          </p:txBody>
        </p:sp>
      </p:grpSp>
      <p:grpSp>
        <p:nvGrpSpPr>
          <p:cNvPr id="13" name="그룹 12"/>
          <p:cNvGrpSpPr/>
          <p:nvPr/>
        </p:nvGrpSpPr>
        <p:grpSpPr>
          <a:xfrm>
            <a:off x="361949" y="1324008"/>
            <a:ext cx="9106051" cy="743069"/>
            <a:chOff x="361949" y="1324008"/>
            <a:chExt cx="9106051" cy="743069"/>
          </a:xfrm>
        </p:grpSpPr>
        <p:sp>
          <p:nvSpPr>
            <p:cNvPr id="14" name="직사각형 13">
              <a:extLst>
                <a:ext uri="{FF2B5EF4-FFF2-40B4-BE49-F238E27FC236}">
                  <a16:creationId xmlns:a16="http://schemas.microsoft.com/office/drawing/2014/main" xmlns="" id="{FAAF7EFD-C00B-44FC-85C3-B48A95039424}"/>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Implement a Stack</a:t>
              </a:r>
            </a:p>
          </p:txBody>
        </p:sp>
        <p:sp>
          <p:nvSpPr>
            <p:cNvPr id="15" name="TextBox 14">
              <a:extLst>
                <a:ext uri="{FF2B5EF4-FFF2-40B4-BE49-F238E27FC236}">
                  <a16:creationId xmlns:a16="http://schemas.microsoft.com/office/drawing/2014/main" xmlns="" id="{F19CC24E-A2BB-4E2A-BB13-4BD1D588FDEB}"/>
                </a:ext>
              </a:extLst>
            </p:cNvPr>
            <p:cNvSpPr txBox="1"/>
            <p:nvPr/>
          </p:nvSpPr>
          <p:spPr>
            <a:xfrm>
              <a:off x="361949" y="1697745"/>
              <a:ext cx="6893615" cy="369332"/>
            </a:xfrm>
            <a:prstGeom prst="rect">
              <a:avLst/>
            </a:prstGeom>
            <a:noFill/>
          </p:spPr>
          <p:txBody>
            <a:bodyPr wrap="square">
              <a:spAutoFit/>
            </a:bodyPr>
            <a:lstStyle>
              <a:defPPr>
                <a:defRPr lang="ko-KR"/>
              </a:defPPr>
              <a:lvl1pPr defTabSz="-45199300">
                <a:defRPr sz="1800" b="1">
                  <a:solidFill>
                    <a:srgbClr val="000000"/>
                  </a:solidFill>
                  <a:latin typeface="Samsung Sharp Sans" pitchFamily="2" charset="0"/>
                  <a:ea typeface="Samsung Sharp Sans" pitchFamily="2" charset="0"/>
                  <a:cs typeface="Samsung Sharp Sans" pitchFamily="2" charset="0"/>
                </a:defRPr>
              </a:lvl1pPr>
            </a:lstStyle>
            <a:p>
              <a:r>
                <a:rPr lang="en-US" altLang="ko-KR" dirty="0"/>
                <a:t>3.2. Define a stack as a class type</a:t>
              </a:r>
            </a:p>
          </p:txBody>
        </p:sp>
      </p:grpSp>
    </p:spTree>
    <p:extLst>
      <p:ext uri="{BB962C8B-B14F-4D97-AF65-F5344CB8AC3E}">
        <p14:creationId xmlns:p14="http://schemas.microsoft.com/office/powerpoint/2010/main" val="3935207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grpSp>
        <p:nvGrpSpPr>
          <p:cNvPr id="29" name="그룹 28">
            <a:extLst>
              <a:ext uri="{FF2B5EF4-FFF2-40B4-BE49-F238E27FC236}">
                <a16:creationId xmlns:a16="http://schemas.microsoft.com/office/drawing/2014/main" xmlns="" id="{A149DDFE-A19E-4E00-8C37-C9841E7365F7}"/>
              </a:ext>
            </a:extLst>
          </p:cNvPr>
          <p:cNvGrpSpPr/>
          <p:nvPr/>
        </p:nvGrpSpPr>
        <p:grpSpPr>
          <a:xfrm>
            <a:off x="484632" y="1216152"/>
            <a:ext cx="8961120" cy="5056631"/>
            <a:chOff x="484632" y="1335024"/>
            <a:chExt cx="8961120" cy="5056631"/>
          </a:xfrm>
        </p:grpSpPr>
        <p:grpSp>
          <p:nvGrpSpPr>
            <p:cNvPr id="30" name="그룹 29">
              <a:extLst>
                <a:ext uri="{FF2B5EF4-FFF2-40B4-BE49-F238E27FC236}">
                  <a16:creationId xmlns:a16="http://schemas.microsoft.com/office/drawing/2014/main" xmlns="" id="{2EFC9F11-068A-461C-A8AC-E7DEC921E91E}"/>
                </a:ext>
              </a:extLst>
            </p:cNvPr>
            <p:cNvGrpSpPr/>
            <p:nvPr/>
          </p:nvGrpSpPr>
          <p:grpSpPr>
            <a:xfrm>
              <a:off x="484632" y="1335024"/>
              <a:ext cx="8961120" cy="5056631"/>
              <a:chOff x="578678" y="1445207"/>
              <a:chExt cx="8748000" cy="4872624"/>
            </a:xfrm>
          </p:grpSpPr>
          <p:sp>
            <p:nvSpPr>
              <p:cNvPr id="34" name="직사각형 33">
                <a:extLst>
                  <a:ext uri="{FF2B5EF4-FFF2-40B4-BE49-F238E27FC236}">
                    <a16:creationId xmlns:a16="http://schemas.microsoft.com/office/drawing/2014/main" xmlns="" id="{4D15AB4B-057C-47B1-A34F-A7A18EB252A8}"/>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직사각형 34">
                <a:extLst>
                  <a:ext uri="{FF2B5EF4-FFF2-40B4-BE49-F238E27FC236}">
                    <a16:creationId xmlns:a16="http://schemas.microsoft.com/office/drawing/2014/main" xmlns="" id="{1CE897F5-3994-498E-A258-A4E7641183FD}"/>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1" name="그룹 30">
              <a:extLst>
                <a:ext uri="{FF2B5EF4-FFF2-40B4-BE49-F238E27FC236}">
                  <a16:creationId xmlns:a16="http://schemas.microsoft.com/office/drawing/2014/main" xmlns="" id="{220EC6D4-A774-43FA-ABA8-35C2EFA2858A}"/>
                </a:ext>
              </a:extLst>
            </p:cNvPr>
            <p:cNvGrpSpPr/>
            <p:nvPr/>
          </p:nvGrpSpPr>
          <p:grpSpPr>
            <a:xfrm>
              <a:off x="677148" y="1429659"/>
              <a:ext cx="4133831" cy="400144"/>
              <a:chOff x="677148" y="1060993"/>
              <a:chExt cx="4133831" cy="400144"/>
            </a:xfrm>
          </p:grpSpPr>
          <p:sp>
            <p:nvSpPr>
              <p:cNvPr id="32" name="직사각형 31">
                <a:extLst>
                  <a:ext uri="{FF2B5EF4-FFF2-40B4-BE49-F238E27FC236}">
                    <a16:creationId xmlns:a16="http://schemas.microsoft.com/office/drawing/2014/main" xmlns="" id="{F08D42A8-1DB0-4E9E-88E1-C0F36769788C}"/>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rgbClr val="0D0D0D"/>
                    </a:solidFill>
                    <a:latin typeface="Samsung Sharp Sans" pitchFamily="2" charset="0"/>
                    <a:ea typeface="+mj-ea"/>
                    <a:cs typeface="Samsung Sharp Sans" pitchFamily="2" charset="0"/>
                  </a:rPr>
                  <a:t>One More Step</a:t>
                </a:r>
                <a:endParaRPr lang="en-US" altLang="ko-KR" sz="2400" b="1" dirty="0">
                  <a:solidFill>
                    <a:srgbClr val="0D0D0D"/>
                  </a:solidFill>
                  <a:latin typeface="Samsung Sharp Sans" pitchFamily="2" charset="0"/>
                  <a:ea typeface="Samsung Sharp Sans" pitchFamily="2" charset="0"/>
                  <a:cs typeface="Samsung Sharp Sans" pitchFamily="2" charset="0"/>
                </a:endParaRPr>
              </a:p>
            </p:txBody>
          </p:sp>
          <p:pic>
            <p:nvPicPr>
              <p:cNvPr id="33" name="그림 32">
                <a:extLst>
                  <a:ext uri="{FF2B5EF4-FFF2-40B4-BE49-F238E27FC236}">
                    <a16:creationId xmlns:a16="http://schemas.microsoft.com/office/drawing/2014/main" xmlns="" id="{3652081A-C8DC-4DEB-A2CB-4BFE34578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sp>
        <p:nvSpPr>
          <p:cNvPr id="37" name="직각 삼각형 36">
            <a:extLst>
              <a:ext uri="{FF2B5EF4-FFF2-40B4-BE49-F238E27FC236}">
                <a16:creationId xmlns:a16="http://schemas.microsoft.com/office/drawing/2014/main" xmlns="" id="{2EE3647C-053B-4824-A718-A18442276144}"/>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38" name="직사각형 37">
            <a:extLst>
              <a:ext uri="{FF2B5EF4-FFF2-40B4-BE49-F238E27FC236}">
                <a16:creationId xmlns:a16="http://schemas.microsoft.com/office/drawing/2014/main" xmlns="" id="{90EFA62F-9637-4E5A-AAB1-9E61461D75DD}"/>
              </a:ext>
            </a:extLst>
          </p:cNvPr>
          <p:cNvSpPr/>
          <p:nvPr/>
        </p:nvSpPr>
        <p:spPr>
          <a:xfrm>
            <a:off x="677148" y="1998966"/>
            <a:ext cx="8645504" cy="72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pop() function used the pop() method of the list to delete the top element of the stack and then returned it. How would you implement the peek() function that lets you know which element is on the top of the stack?</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For the peek() method, simply return the top element without deleting the element.</a:t>
            </a:r>
          </a:p>
        </p:txBody>
      </p:sp>
      <p:pic>
        <p:nvPicPr>
          <p:cNvPr id="42" name="그림 41">
            <a:extLst>
              <a:ext uri="{FF2B5EF4-FFF2-40B4-BE49-F238E27FC236}">
                <a16:creationId xmlns:a16="http://schemas.microsoft.com/office/drawing/2014/main" xmlns="" id="{F2A4BC5B-5792-480C-B87A-4252C41E389F}"/>
              </a:ext>
            </a:extLst>
          </p:cNvPr>
          <p:cNvPicPr>
            <a:picLocks noChangeAspect="1"/>
          </p:cNvPicPr>
          <p:nvPr/>
        </p:nvPicPr>
        <p:blipFill>
          <a:blip r:embed="rId5"/>
          <a:stretch>
            <a:fillRect/>
          </a:stretch>
        </p:blipFill>
        <p:spPr>
          <a:xfrm>
            <a:off x="717890" y="2816417"/>
            <a:ext cx="8561042" cy="597426"/>
          </a:xfrm>
          <a:prstGeom prst="rect">
            <a:avLst/>
          </a:prstGeom>
        </p:spPr>
      </p:pic>
      <p:sp>
        <p:nvSpPr>
          <p:cNvPr id="43" name="직사각형 42">
            <a:extLst>
              <a:ext uri="{FF2B5EF4-FFF2-40B4-BE49-F238E27FC236}">
                <a16:creationId xmlns:a16="http://schemas.microsoft.com/office/drawing/2014/main" xmlns="" id="{90EFA62F-9637-4E5A-AAB1-9E61461D75DD}"/>
              </a:ext>
            </a:extLst>
          </p:cNvPr>
          <p:cNvSpPr/>
          <p:nvPr/>
        </p:nvSpPr>
        <p:spPr>
          <a:xfrm>
            <a:off x="675659" y="3531505"/>
            <a:ext cx="864550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It is also possible to define the peek() method as a member method of the stack class that was previously defined as follows.</a:t>
            </a:r>
          </a:p>
        </p:txBody>
      </p:sp>
      <p:pic>
        <p:nvPicPr>
          <p:cNvPr id="44" name="그림 43">
            <a:extLst>
              <a:ext uri="{FF2B5EF4-FFF2-40B4-BE49-F238E27FC236}">
                <a16:creationId xmlns:a16="http://schemas.microsoft.com/office/drawing/2014/main" xmlns="" id="{0EAE079A-4E02-4364-823A-971DB1E17798}"/>
              </a:ext>
            </a:extLst>
          </p:cNvPr>
          <p:cNvPicPr>
            <a:picLocks noChangeAspect="1"/>
          </p:cNvPicPr>
          <p:nvPr/>
        </p:nvPicPr>
        <p:blipFill>
          <a:blip r:embed="rId6"/>
          <a:stretch>
            <a:fillRect/>
          </a:stretch>
        </p:blipFill>
        <p:spPr>
          <a:xfrm>
            <a:off x="675659" y="3977797"/>
            <a:ext cx="8603273" cy="507619"/>
          </a:xfrm>
          <a:prstGeom prst="rect">
            <a:avLst/>
          </a:prstGeom>
        </p:spPr>
      </p:pic>
      <p:grpSp>
        <p:nvGrpSpPr>
          <p:cNvPr id="21" name="그룹 20"/>
          <p:cNvGrpSpPr/>
          <p:nvPr/>
        </p:nvGrpSpPr>
        <p:grpSpPr>
          <a:xfrm>
            <a:off x="717891" y="4625264"/>
            <a:ext cx="8561042" cy="1369138"/>
            <a:chOff x="451170" y="1459499"/>
            <a:chExt cx="8561042" cy="1369138"/>
          </a:xfrm>
        </p:grpSpPr>
        <p:grpSp>
          <p:nvGrpSpPr>
            <p:cNvPr id="22" name="그룹 21">
              <a:extLst>
                <a:ext uri="{FF2B5EF4-FFF2-40B4-BE49-F238E27FC236}">
                  <a16:creationId xmlns:a16="http://schemas.microsoft.com/office/drawing/2014/main" xmlns="" id="{23F43102-251A-4714-B814-81CBB2556720}"/>
                </a:ext>
              </a:extLst>
            </p:cNvPr>
            <p:cNvGrpSpPr/>
            <p:nvPr/>
          </p:nvGrpSpPr>
          <p:grpSpPr>
            <a:xfrm>
              <a:off x="451170" y="1459499"/>
              <a:ext cx="8561042" cy="1369138"/>
              <a:chOff x="401414" y="1268113"/>
              <a:chExt cx="8486643" cy="1387765"/>
            </a:xfrm>
          </p:grpSpPr>
          <p:sp>
            <p:nvSpPr>
              <p:cNvPr id="24" name="모서리가 둥근 직사각형 48">
                <a:extLst>
                  <a:ext uri="{FF2B5EF4-FFF2-40B4-BE49-F238E27FC236}">
                    <a16:creationId xmlns:a16="http://schemas.microsoft.com/office/drawing/2014/main" xmlns="" id="{6FD65231-E000-4F7F-AB6E-66940C009EC4}"/>
                  </a:ext>
                </a:extLst>
              </p:cNvPr>
              <p:cNvSpPr/>
              <p:nvPr/>
            </p:nvSpPr>
            <p:spPr>
              <a:xfrm>
                <a:off x="401414" y="1269795"/>
                <a:ext cx="8486643" cy="13860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7" name="모서리가 둥근 직사각형 54">
                <a:extLst>
                  <a:ext uri="{FF2B5EF4-FFF2-40B4-BE49-F238E27FC236}">
                    <a16:creationId xmlns:a16="http://schemas.microsoft.com/office/drawing/2014/main" xmlns="" id="{9C2B800A-D978-4528-BFD8-CD5AB1425D8B}"/>
                  </a:ext>
                </a:extLst>
              </p:cNvPr>
              <p:cNvSpPr/>
              <p:nvPr/>
            </p:nvSpPr>
            <p:spPr>
              <a:xfrm>
                <a:off x="406104" y="1268113"/>
                <a:ext cx="8481952" cy="324000"/>
              </a:xfrm>
              <a:prstGeom prst="roundRect">
                <a:avLst>
                  <a:gd name="adj" fmla="val 0"/>
                </a:avLst>
              </a:prstGeom>
              <a:solidFill>
                <a:srgbClr val="8497B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8" name="TextBox 27">
                <a:extLst>
                  <a:ext uri="{FF2B5EF4-FFF2-40B4-BE49-F238E27FC236}">
                    <a16:creationId xmlns:a16="http://schemas.microsoft.com/office/drawing/2014/main" xmlns="" id="{D2CE11D7-3852-43C5-B609-DBF9EB001405}"/>
                  </a:ext>
                </a:extLst>
              </p:cNvPr>
              <p:cNvSpPr txBox="1"/>
              <p:nvPr/>
            </p:nvSpPr>
            <p:spPr>
              <a:xfrm>
                <a:off x="733795" y="1287188"/>
                <a:ext cx="7920000" cy="296366"/>
              </a:xfrm>
              <a:prstGeom prst="rect">
                <a:avLst/>
              </a:prstGeom>
              <a:noFill/>
            </p:spPr>
            <p:txBody>
              <a:bodyPr wrap="square">
                <a:spAutoFit/>
              </a:bodyPr>
              <a:lstStyle/>
              <a:p>
                <a:r>
                  <a:rPr lang="en-US" altLang="ko-KR" sz="1300" b="1" dirty="0">
                    <a:solidFill>
                      <a:schemeClr val="bg1"/>
                    </a:solidFill>
                    <a:latin typeface="SamsungOne 400" panose="020B0503030303020204" pitchFamily="34" charset="0"/>
                    <a:ea typeface="SamsungOne 400" panose="020B0503030303020204" pitchFamily="34" charset="0"/>
                    <a:cs typeface="Malgun Gothic Semilight" panose="020B0503020000020004" pitchFamily="34" charset="-127"/>
                  </a:rPr>
                  <a:t>TIP</a:t>
                </a:r>
                <a:endParaRPr lang="ko-KR" altLang="en-US" sz="1300" b="1" dirty="0">
                  <a:solidFill>
                    <a:schemeClr val="bg1"/>
                  </a:solidFill>
                  <a:latin typeface="SamsungOne 400" panose="020B0503030303020204" pitchFamily="34" charset="0"/>
                  <a:ea typeface="+mn-ea"/>
                </a:endParaRPr>
              </a:p>
            </p:txBody>
          </p:sp>
          <p:pic>
            <p:nvPicPr>
              <p:cNvPr id="36" name="그림 35">
                <a:extLst>
                  <a:ext uri="{FF2B5EF4-FFF2-40B4-BE49-F238E27FC236}">
                    <a16:creationId xmlns:a16="http://schemas.microsoft.com/office/drawing/2014/main" xmlns="" id="{5FF7AF0B-10AF-49BC-A33F-9878CE8863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9654" y="1295174"/>
                <a:ext cx="266737" cy="250140"/>
              </a:xfrm>
              <a:prstGeom prst="rect">
                <a:avLst/>
              </a:prstGeom>
            </p:spPr>
          </p:pic>
        </p:grpSp>
        <p:sp>
          <p:nvSpPr>
            <p:cNvPr id="23" name="직사각형 22">
              <a:extLst>
                <a:ext uri="{FF2B5EF4-FFF2-40B4-BE49-F238E27FC236}">
                  <a16:creationId xmlns:a16="http://schemas.microsoft.com/office/drawing/2014/main" xmlns="" id="{90EFA62F-9637-4E5A-AAB1-9E61461D75DD}"/>
                </a:ext>
              </a:extLst>
            </p:cNvPr>
            <p:cNvSpPr/>
            <p:nvPr/>
          </p:nvSpPr>
          <p:spPr>
            <a:xfrm>
              <a:off x="623969" y="1932440"/>
              <a:ext cx="7763784" cy="72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When designating the index value as -1 in the </a:t>
              </a:r>
              <a:r>
                <a:rPr lang="en-US" altLang="ko-KR" sz="1300" dirty="0" smtClean="0">
                  <a:solidFill>
                    <a:schemeClr val="tx1"/>
                  </a:solidFill>
                  <a:latin typeface="SamsungOne 400" panose="020B0503030303020204" pitchFamily="34" charset="0"/>
                  <a:ea typeface="SamsungOne 400" panose="020B0503030303020204" pitchFamily="34" charset="0"/>
                </a:rPr>
                <a:t>Python </a:t>
              </a:r>
              <a:r>
                <a:rPr lang="en-US" altLang="ko-KR" sz="1300" dirty="0">
                  <a:solidFill>
                    <a:schemeClr val="tx1"/>
                  </a:solidFill>
                  <a:latin typeface="SamsungOne 400" panose="020B0503030303020204" pitchFamily="34" charset="0"/>
                  <a:ea typeface="SamsungOne 400" panose="020B0503030303020204" pitchFamily="34" charset="0"/>
                </a:rPr>
                <a:t>list, it is possible to approach to the top element of the list.</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stack[-1] == stack[</a:t>
              </a:r>
              <a:r>
                <a:rPr lang="en-US" altLang="ko-KR" sz="1300" dirty="0" err="1">
                  <a:solidFill>
                    <a:schemeClr val="tx1"/>
                  </a:solidFill>
                  <a:latin typeface="SamsungOne 400" panose="020B0503030303020204" pitchFamily="34" charset="0"/>
                  <a:ea typeface="SamsungOne 400" panose="020B0503030303020204" pitchFamily="34" charset="0"/>
                </a:rPr>
                <a:t>len</a:t>
              </a:r>
              <a:r>
                <a:rPr lang="en-US" altLang="ko-KR" sz="1300" dirty="0">
                  <a:solidFill>
                    <a:schemeClr val="tx1"/>
                  </a:solidFill>
                  <a:latin typeface="SamsungOne 400" panose="020B0503030303020204" pitchFamily="34" charset="0"/>
                  <a:ea typeface="SamsungOne 400" panose="020B0503030303020204" pitchFamily="34" charset="0"/>
                </a:rPr>
                <a:t>(stack) – 1]</a:t>
              </a:r>
            </a:p>
          </p:txBody>
        </p:sp>
      </p:grpSp>
    </p:spTree>
    <p:extLst>
      <p:ext uri="{BB962C8B-B14F-4D97-AF65-F5344CB8AC3E}">
        <p14:creationId xmlns:p14="http://schemas.microsoft.com/office/powerpoint/2010/main" val="2950764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Let’s code</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8" name="직사각형 7"/>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9" name="그룹 8">
            <a:extLst>
              <a:ext uri="{FF2B5EF4-FFF2-40B4-BE49-F238E27FC236}">
                <a16:creationId xmlns:a16="http://schemas.microsoft.com/office/drawing/2014/main" xmlns="" id="{4C4883AC-4582-4B99-89ED-1110968D9BBD}"/>
              </a:ext>
            </a:extLst>
          </p:cNvPr>
          <p:cNvGrpSpPr/>
          <p:nvPr/>
        </p:nvGrpSpPr>
        <p:grpSpPr>
          <a:xfrm>
            <a:off x="451456" y="435608"/>
            <a:ext cx="4718598" cy="276999"/>
            <a:chOff x="558800" y="1148583"/>
            <a:chExt cx="4718598" cy="276999"/>
          </a:xfrm>
        </p:grpSpPr>
        <p:sp>
          <p:nvSpPr>
            <p:cNvPr id="12" name="직사각형 133">
              <a:extLst>
                <a:ext uri="{FF2B5EF4-FFF2-40B4-BE49-F238E27FC236}">
                  <a16:creationId xmlns:a16="http://schemas.microsoft.com/office/drawing/2014/main" xmlns="" id="{C0D42BB7-15E4-456F-85D6-40CAF83F117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22.</a:t>
              </a:r>
            </a:p>
          </p:txBody>
        </p:sp>
        <p:sp>
          <p:nvSpPr>
            <p:cNvPr id="15" name="직사각형 14">
              <a:extLst>
                <a:ext uri="{FF2B5EF4-FFF2-40B4-BE49-F238E27FC236}">
                  <a16:creationId xmlns:a16="http://schemas.microsoft.com/office/drawing/2014/main" xmlns="" id="{21235D76-A532-4CA9-A579-246BC60E661A}"/>
                </a:ext>
              </a:extLst>
            </p:cNvPr>
            <p:cNvSpPr/>
            <p:nvPr/>
          </p:nvSpPr>
          <p:spPr>
            <a:xfrm>
              <a:off x="1407507" y="1148583"/>
              <a:ext cx="386989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187" fontAlgn="auto" latinLnBrk="0">
                <a:spcBef>
                  <a:spcPts val="0"/>
                </a:spcBef>
                <a:spcAft>
                  <a:spcPts val="0"/>
                </a:spcAf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Stack</a:t>
              </a:r>
              <a:endParaRPr lang="ko-KR" altLang="en-US" b="1" dirty="0">
                <a:solidFill>
                  <a:srgbClr val="000000"/>
                </a:solidFill>
                <a:latin typeface="Samsung Sharp Sans" pitchFamily="2" charset="0"/>
                <a:ea typeface="굴림" panose="020B0600000101010101" pitchFamily="50" charset="-127"/>
                <a:cs typeface="Arial" panose="020B0604020202020204" pitchFamily="34" charset="0"/>
              </a:endParaRPr>
            </a:p>
          </p:txBody>
        </p:sp>
      </p:grpSp>
    </p:spTree>
    <p:extLst>
      <p:ext uri="{BB962C8B-B14F-4D97-AF65-F5344CB8AC3E}">
        <p14:creationId xmlns:p14="http://schemas.microsoft.com/office/powerpoint/2010/main" val="2278845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22" name="직사각형 21">
            <a:extLst>
              <a:ext uri="{FF2B5EF4-FFF2-40B4-BE49-F238E27FC236}">
                <a16:creationId xmlns:a16="http://schemas.microsoft.com/office/drawing/2014/main" xmlns="" id="{8D9935C7-11E7-4E1B-AD8F-F19CB77A9B00}"/>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Balanced Parentheses Problem </a:t>
            </a:r>
          </a:p>
        </p:txBody>
      </p:sp>
      <p:sp>
        <p:nvSpPr>
          <p:cNvPr id="23" name="TextBox 22">
            <a:extLst>
              <a:ext uri="{FF2B5EF4-FFF2-40B4-BE49-F238E27FC236}">
                <a16:creationId xmlns:a16="http://schemas.microsoft.com/office/drawing/2014/main" xmlns="" id="{89951F81-152F-4223-B5D3-ADC58970742B}"/>
              </a:ext>
            </a:extLst>
          </p:cNvPr>
          <p:cNvSpPr txBox="1"/>
          <p:nvPr/>
        </p:nvSpPr>
        <p:spPr>
          <a:xfrm>
            <a:off x="361950" y="1697745"/>
            <a:ext cx="4953000" cy="369332"/>
          </a:xfrm>
          <a:prstGeom prst="rect">
            <a:avLst/>
          </a:prstGeom>
          <a:noFill/>
        </p:spPr>
        <p:txBody>
          <a:bodyPr wrap="square">
            <a:spAutoFit/>
          </a:bodyPr>
          <a:lstStyle>
            <a:defPPr>
              <a:defRPr lang="ko-KR"/>
            </a:defPPr>
            <a:lvl1pPr defTabSz="-45199300">
              <a:defRPr sz="1800" b="1">
                <a:solidFill>
                  <a:srgbClr val="000000"/>
                </a:solidFill>
                <a:latin typeface="Samsung Sharp Sans" pitchFamily="2" charset="0"/>
                <a:ea typeface="Samsung Sharp Sans" pitchFamily="2" charset="0"/>
                <a:cs typeface="Samsung Sharp Sans" pitchFamily="2" charset="0"/>
              </a:defRPr>
            </a:lvl1pPr>
          </a:lstStyle>
          <a:p>
            <a:r>
              <a:rPr lang="en-US" altLang="ko-KR" dirty="0"/>
              <a:t>1.1. Problem definition</a:t>
            </a:r>
          </a:p>
        </p:txBody>
      </p:sp>
      <p:sp>
        <p:nvSpPr>
          <p:cNvPr id="24" name="직사각형 23">
            <a:extLst>
              <a:ext uri="{FF2B5EF4-FFF2-40B4-BE49-F238E27FC236}">
                <a16:creationId xmlns:a16="http://schemas.microsoft.com/office/drawing/2014/main" xmlns="" id="{5D0FA3B9-5FEB-458E-BC94-AB11CC4B58C9}"/>
              </a:ext>
            </a:extLst>
          </p:cNvPr>
          <p:cNvSpPr/>
          <p:nvPr/>
        </p:nvSpPr>
        <p:spPr>
          <a:xfrm>
            <a:off x="580388" y="2122389"/>
            <a:ext cx="8887612" cy="856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Write an algorithm that checks if the parentheses are valid when a string consists of parenthesis is given. </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Print Valid if the string parentheses are valid, and if not, print Invalid.</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Assume that there are three different kinds of parentheses that can be included in the input string.</a:t>
            </a:r>
          </a:p>
        </p:txBody>
      </p:sp>
      <p:sp>
        <p:nvSpPr>
          <p:cNvPr id="25" name="직사각형 24">
            <a:extLst>
              <a:ext uri="{FF2B5EF4-FFF2-40B4-BE49-F238E27FC236}">
                <a16:creationId xmlns:a16="http://schemas.microsoft.com/office/drawing/2014/main" xmlns="" id="{F1B12DA7-C15F-4B00-8AB3-088BA5E0B6A4}"/>
              </a:ext>
            </a:extLst>
          </p:cNvPr>
          <p:cNvSpPr/>
          <p:nvPr/>
        </p:nvSpPr>
        <p:spPr>
          <a:xfrm>
            <a:off x="714237" y="3126910"/>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Square bracket: [], Brace: {}, Round bracket: ()</a:t>
            </a:r>
          </a:p>
        </p:txBody>
      </p:sp>
      <p:sp>
        <p:nvSpPr>
          <p:cNvPr id="26" name="직사각형 25">
            <a:extLst>
              <a:ext uri="{FF2B5EF4-FFF2-40B4-BE49-F238E27FC236}">
                <a16:creationId xmlns:a16="http://schemas.microsoft.com/office/drawing/2014/main" xmlns="" id="{5D0FA3B9-5FEB-458E-BC94-AB11CC4B58C9}"/>
              </a:ext>
            </a:extLst>
          </p:cNvPr>
          <p:cNvSpPr/>
          <p:nvPr/>
        </p:nvSpPr>
        <p:spPr>
          <a:xfrm>
            <a:off x="580388" y="347484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Parentheses are valid only if satisfying the following conditions.</a:t>
            </a:r>
          </a:p>
        </p:txBody>
      </p:sp>
      <p:sp>
        <p:nvSpPr>
          <p:cNvPr id="27" name="직사각형 26">
            <a:extLst>
              <a:ext uri="{FF2B5EF4-FFF2-40B4-BE49-F238E27FC236}">
                <a16:creationId xmlns:a16="http://schemas.microsoft.com/office/drawing/2014/main" xmlns="" id="{F1B12DA7-C15F-4B00-8AB3-088BA5E0B6A4}"/>
              </a:ext>
            </a:extLst>
          </p:cNvPr>
          <p:cNvSpPr/>
          <p:nvPr/>
        </p:nvSpPr>
        <p:spPr>
          <a:xfrm>
            <a:off x="714237" y="3828978"/>
            <a:ext cx="8619913" cy="805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The right parentheses type should be paired up.</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The parentheses should have a right order.</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 Consider the string without parentheses as valid parentheses.</a:t>
            </a:r>
          </a:p>
        </p:txBody>
      </p:sp>
      <p:grpSp>
        <p:nvGrpSpPr>
          <p:cNvPr id="9" name="그룹 8"/>
          <p:cNvGrpSpPr/>
          <p:nvPr/>
        </p:nvGrpSpPr>
        <p:grpSpPr>
          <a:xfrm>
            <a:off x="5107321" y="4793553"/>
            <a:ext cx="4256676" cy="1377784"/>
            <a:chOff x="2619724" y="3779406"/>
            <a:chExt cx="6797770" cy="2200275"/>
          </a:xfrm>
        </p:grpSpPr>
        <p:pic>
          <p:nvPicPr>
            <p:cNvPr id="6" name="그림 5"/>
            <p:cNvPicPr>
              <a:picLocks noChangeAspect="1"/>
            </p:cNvPicPr>
            <p:nvPr/>
          </p:nvPicPr>
          <p:blipFill>
            <a:blip r:embed="rId3">
              <a:duotone>
                <a:schemeClr val="accent5">
                  <a:shade val="45000"/>
                  <a:satMod val="135000"/>
                </a:schemeClr>
                <a:prstClr val="white"/>
              </a:duotone>
            </a:blip>
            <a:stretch>
              <a:fillRect/>
            </a:stretch>
          </p:blipFill>
          <p:spPr>
            <a:xfrm>
              <a:off x="2619724" y="3841318"/>
              <a:ext cx="2047875" cy="2114550"/>
            </a:xfrm>
            <a:prstGeom prst="rect">
              <a:avLst/>
            </a:prstGeom>
          </p:spPr>
        </p:pic>
        <p:pic>
          <p:nvPicPr>
            <p:cNvPr id="7" name="그림 6"/>
            <p:cNvPicPr>
              <a:picLocks noChangeAspect="1"/>
            </p:cNvPicPr>
            <p:nvPr/>
          </p:nvPicPr>
          <p:blipFill>
            <a:blip r:embed="rId4">
              <a:duotone>
                <a:schemeClr val="accent5">
                  <a:shade val="45000"/>
                  <a:satMod val="135000"/>
                </a:schemeClr>
                <a:prstClr val="white"/>
              </a:duotone>
            </a:blip>
            <a:stretch>
              <a:fillRect/>
            </a:stretch>
          </p:blipFill>
          <p:spPr>
            <a:xfrm>
              <a:off x="4800276" y="3803218"/>
              <a:ext cx="2381250" cy="2152650"/>
            </a:xfrm>
            <a:prstGeom prst="rect">
              <a:avLst/>
            </a:prstGeom>
          </p:spPr>
        </p:pic>
        <p:pic>
          <p:nvPicPr>
            <p:cNvPr id="8" name="그림 7"/>
            <p:cNvPicPr>
              <a:picLocks noChangeAspect="1"/>
            </p:cNvPicPr>
            <p:nvPr/>
          </p:nvPicPr>
          <p:blipFill>
            <a:blip r:embed="rId5">
              <a:duotone>
                <a:schemeClr val="accent5">
                  <a:shade val="45000"/>
                  <a:satMod val="135000"/>
                </a:schemeClr>
                <a:prstClr val="white"/>
              </a:duotone>
            </a:blip>
            <a:stretch>
              <a:fillRect/>
            </a:stretch>
          </p:blipFill>
          <p:spPr>
            <a:xfrm>
              <a:off x="7188644" y="3779406"/>
              <a:ext cx="2228850" cy="2200275"/>
            </a:xfrm>
            <a:prstGeom prst="rect">
              <a:avLst/>
            </a:prstGeom>
          </p:spPr>
        </p:pic>
      </p:grpSp>
    </p:spTree>
    <p:extLst>
      <p:ext uri="{BB962C8B-B14F-4D97-AF65-F5344CB8AC3E}">
        <p14:creationId xmlns:p14="http://schemas.microsoft.com/office/powerpoint/2010/main" val="1851466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379498152"/>
              </p:ext>
            </p:extLst>
          </p:nvPr>
        </p:nvGraphicFramePr>
        <p:xfrm>
          <a:off x="574676" y="2471515"/>
          <a:ext cx="8433920" cy="3728393"/>
        </p:xfrm>
        <a:graphic>
          <a:graphicData uri="http://schemas.openxmlformats.org/drawingml/2006/table">
            <a:tbl>
              <a:tblPr firstRow="1" bandRow="1">
                <a:tableStyleId>{5C22544A-7EE6-4342-B048-85BDC9FD1C3A}</a:tableStyleId>
              </a:tblPr>
              <a:tblGrid>
                <a:gridCol w="4216960">
                  <a:extLst>
                    <a:ext uri="{9D8B030D-6E8A-4147-A177-3AD203B41FA5}">
                      <a16:colId xmlns:a16="http://schemas.microsoft.com/office/drawing/2014/main" xmlns="" val="20000"/>
                    </a:ext>
                  </a:extLst>
                </a:gridCol>
                <a:gridCol w="4216960">
                  <a:extLst>
                    <a:ext uri="{9D8B030D-6E8A-4147-A177-3AD203B41FA5}">
                      <a16:colId xmlns:a16="http://schemas.microsoft.com/office/drawing/2014/main" xmlns="" val="20001"/>
                    </a:ext>
                  </a:extLst>
                </a:gridCol>
              </a:tblGrid>
              <a:tr h="39647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tx1"/>
                          </a:solidFill>
                          <a:latin typeface="SamsungOne 400" panose="020B0503030303020204" pitchFamily="34" charset="0"/>
                        </a:rPr>
                        <a:t>Valid</a:t>
                      </a:r>
                      <a:endParaRPr lang="ko-KR" altLang="en-US" sz="1600" b="1"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tx1"/>
                          </a:solidFill>
                          <a:latin typeface="SamsungOne 400" panose="020B0503030303020204" pitchFamily="34" charset="0"/>
                        </a:rPr>
                        <a:t>Invalid</a:t>
                      </a:r>
                      <a:endParaRPr lang="ko-KR" altLang="en-US" sz="1600" b="1"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0"/>
                  </a:ext>
                </a:extLst>
              </a:tr>
              <a:tr h="3331921">
                <a:tc>
                  <a:txBody>
                    <a:bodyPr/>
                    <a:lstStyle/>
                    <a:p>
                      <a:pPr latinLnBrk="1"/>
                      <a:endParaRPr lang="ko-KR" altLang="en-US" dirty="0"/>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dirty="0"/>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bl>
          </a:graphicData>
        </a:graphic>
      </p:graphicFrame>
      <p:grpSp>
        <p:nvGrpSpPr>
          <p:cNvPr id="15" name="그룹 14"/>
          <p:cNvGrpSpPr/>
          <p:nvPr/>
        </p:nvGrpSpPr>
        <p:grpSpPr>
          <a:xfrm>
            <a:off x="574676" y="2946669"/>
            <a:ext cx="4101838" cy="2687749"/>
            <a:chOff x="851162" y="3069771"/>
            <a:chExt cx="4101838" cy="2687749"/>
          </a:xfrm>
        </p:grpSpPr>
        <p:sp>
          <p:nvSpPr>
            <p:cNvPr id="9" name="직사각형 8">
              <a:extLst>
                <a:ext uri="{FF2B5EF4-FFF2-40B4-BE49-F238E27FC236}">
                  <a16:creationId xmlns:a16="http://schemas.microsoft.com/office/drawing/2014/main" xmlns="" id="{8586ED26-3082-419E-9594-DED54C4AB275}"/>
                </a:ext>
              </a:extLst>
            </p:cNvPr>
            <p:cNvSpPr/>
            <p:nvPr/>
          </p:nvSpPr>
          <p:spPr>
            <a:xfrm>
              <a:off x="852689" y="3069771"/>
              <a:ext cx="4099802" cy="461665"/>
            </a:xfrm>
            <a:prstGeom prst="rect">
              <a:avLst/>
            </a:prstGeom>
          </p:spPr>
          <p:txBody>
            <a:bodyPr wrap="square">
              <a:spAutoFit/>
            </a:bodyPr>
            <a:lstStyle/>
            <a:p>
              <a:pPr algn="ctr"/>
              <a:r>
                <a:rPr lang="en-US" altLang="ko-KR" sz="2400" b="1" dirty="0">
                  <a:solidFill>
                    <a:schemeClr val="accent5"/>
                  </a:solidFill>
                  <a:latin typeface="Consolas" panose="020B0609020204030204" pitchFamily="49" charset="0"/>
                </a:rPr>
                <a:t>[]</a:t>
              </a:r>
              <a:r>
                <a:rPr lang="en-US" altLang="ko-KR" sz="2400" b="1" dirty="0">
                  <a:solidFill>
                    <a:schemeClr val="accent6"/>
                  </a:solidFill>
                  <a:latin typeface="Consolas" panose="020B0609020204030204" pitchFamily="49" charset="0"/>
                </a:rPr>
                <a:t>{}</a:t>
              </a:r>
              <a:r>
                <a:rPr lang="en-US" altLang="ko-KR" sz="2400" b="1" dirty="0">
                  <a:solidFill>
                    <a:srgbClr val="FF0000"/>
                  </a:solidFill>
                  <a:latin typeface="Consolas" panose="020B0609020204030204" pitchFamily="49" charset="0"/>
                </a:rPr>
                <a:t>()</a:t>
              </a:r>
              <a:endParaRPr lang="ko-KR" altLang="en-US" sz="2400" b="1" dirty="0">
                <a:solidFill>
                  <a:srgbClr val="FF0000"/>
                </a:solidFill>
                <a:latin typeface="Consolas" panose="020B0609020204030204" pitchFamily="49" charset="0"/>
              </a:endParaRPr>
            </a:p>
          </p:txBody>
        </p:sp>
        <p:sp>
          <p:nvSpPr>
            <p:cNvPr id="11" name="직사각형 10">
              <a:extLst>
                <a:ext uri="{FF2B5EF4-FFF2-40B4-BE49-F238E27FC236}">
                  <a16:creationId xmlns:a16="http://schemas.microsoft.com/office/drawing/2014/main" xmlns="" id="{171E4E7E-E731-488F-A56E-777BDB24B5AA}"/>
                </a:ext>
              </a:extLst>
            </p:cNvPr>
            <p:cNvSpPr/>
            <p:nvPr/>
          </p:nvSpPr>
          <p:spPr>
            <a:xfrm>
              <a:off x="852689" y="3626292"/>
              <a:ext cx="4099802" cy="461665"/>
            </a:xfrm>
            <a:prstGeom prst="rect">
              <a:avLst/>
            </a:prstGeom>
          </p:spPr>
          <p:txBody>
            <a:bodyPr wrap="square">
              <a:spAutoFit/>
            </a:bodyPr>
            <a:lstStyle/>
            <a:p>
              <a:pPr algn="ctr"/>
              <a:r>
                <a:rPr lang="en-US" altLang="ko-KR" sz="2400" b="1" dirty="0">
                  <a:solidFill>
                    <a:srgbClr val="FF0000"/>
                  </a:solidFill>
                  <a:latin typeface="Consolas" panose="020B0609020204030204" pitchFamily="49" charset="0"/>
                </a:rPr>
                <a:t>((()))</a:t>
              </a:r>
              <a:endParaRPr lang="ko-KR" altLang="en-US" sz="2400" b="1" dirty="0">
                <a:solidFill>
                  <a:srgbClr val="FF0000"/>
                </a:solidFill>
                <a:latin typeface="Consolas" panose="020B0609020204030204" pitchFamily="49" charset="0"/>
              </a:endParaRPr>
            </a:p>
          </p:txBody>
        </p:sp>
        <p:sp>
          <p:nvSpPr>
            <p:cNvPr id="13" name="직사각형 12">
              <a:extLst>
                <a:ext uri="{FF2B5EF4-FFF2-40B4-BE49-F238E27FC236}">
                  <a16:creationId xmlns:a16="http://schemas.microsoft.com/office/drawing/2014/main" xmlns="" id="{261C06F0-0AF8-40A4-8EE8-7C72A4AE90CA}"/>
                </a:ext>
              </a:extLst>
            </p:cNvPr>
            <p:cNvSpPr/>
            <p:nvPr/>
          </p:nvSpPr>
          <p:spPr>
            <a:xfrm>
              <a:off x="853198" y="4182813"/>
              <a:ext cx="4099802" cy="461665"/>
            </a:xfrm>
            <a:prstGeom prst="rect">
              <a:avLst/>
            </a:prstGeom>
          </p:spPr>
          <p:txBody>
            <a:bodyPr wrap="square">
              <a:spAutoFit/>
            </a:bodyPr>
            <a:lstStyle/>
            <a:p>
              <a:pPr algn="ctr"/>
              <a:r>
                <a:rPr lang="en-US" altLang="ko-KR" sz="2400" b="1" dirty="0">
                  <a:solidFill>
                    <a:srgbClr val="FF0000"/>
                  </a:solidFill>
                  <a:latin typeface="Consolas" panose="020B0609020204030204" pitchFamily="49" charset="0"/>
                </a:rPr>
                <a:t>(</a:t>
              </a:r>
              <a:r>
                <a:rPr lang="en-US" altLang="ko-KR" sz="2400" b="1" dirty="0">
                  <a:solidFill>
                    <a:schemeClr val="accent6"/>
                  </a:solidFill>
                  <a:latin typeface="Consolas" panose="020B0609020204030204" pitchFamily="49" charset="0"/>
                </a:rPr>
                <a:t>{</a:t>
              </a:r>
              <a:r>
                <a:rPr lang="en-US" altLang="ko-KR" sz="2400" b="1" dirty="0">
                  <a:solidFill>
                    <a:schemeClr val="accent5"/>
                  </a:solidFill>
                  <a:latin typeface="Consolas" panose="020B0609020204030204" pitchFamily="49" charset="0"/>
                </a:rPr>
                <a:t>[]</a:t>
              </a:r>
              <a:r>
                <a:rPr lang="en-US" altLang="ko-KR" sz="2400" b="1" dirty="0">
                  <a:solidFill>
                    <a:schemeClr val="accent6"/>
                  </a:solidFill>
                  <a:latin typeface="Consolas" panose="020B0609020204030204" pitchFamily="49" charset="0"/>
                </a:rPr>
                <a:t>}</a:t>
              </a:r>
              <a:r>
                <a:rPr lang="en-US" altLang="ko-KR" sz="2400" b="1" dirty="0">
                  <a:solidFill>
                    <a:srgbClr val="FF0000"/>
                  </a:solidFill>
                  <a:latin typeface="Consolas" panose="020B0609020204030204" pitchFamily="49" charset="0"/>
                </a:rPr>
                <a:t>)</a:t>
              </a:r>
              <a:endParaRPr lang="ko-KR" altLang="en-US" sz="2400" b="1" dirty="0">
                <a:solidFill>
                  <a:srgbClr val="FF0000"/>
                </a:solidFill>
                <a:latin typeface="Consolas" panose="020B0609020204030204" pitchFamily="49" charset="0"/>
              </a:endParaRPr>
            </a:p>
          </p:txBody>
        </p:sp>
        <p:sp>
          <p:nvSpPr>
            <p:cNvPr id="35" name="직사각형 34">
              <a:extLst>
                <a:ext uri="{FF2B5EF4-FFF2-40B4-BE49-F238E27FC236}">
                  <a16:creationId xmlns:a16="http://schemas.microsoft.com/office/drawing/2014/main" xmlns="" id="{08C10364-551F-4AB8-AB2D-A48E53DE3A54}"/>
                </a:ext>
              </a:extLst>
            </p:cNvPr>
            <p:cNvSpPr/>
            <p:nvPr/>
          </p:nvSpPr>
          <p:spPr>
            <a:xfrm>
              <a:off x="852180" y="4739334"/>
              <a:ext cx="4099802" cy="830997"/>
            </a:xfrm>
            <a:prstGeom prst="rect">
              <a:avLst/>
            </a:prstGeom>
          </p:spPr>
          <p:txBody>
            <a:bodyPr wrap="square">
              <a:spAutoFit/>
            </a:bodyPr>
            <a:lstStyle/>
            <a:p>
              <a:pPr algn="ctr"/>
              <a:r>
                <a:rPr lang="en-US" altLang="ko-KR" sz="2400" b="1" dirty="0">
                  <a:solidFill>
                    <a:schemeClr val="accent5"/>
                  </a:solidFill>
                  <a:latin typeface="Consolas" panose="020B0609020204030204" pitchFamily="49" charset="0"/>
                </a:rPr>
                <a:t>[]</a:t>
              </a:r>
              <a:r>
                <a:rPr lang="en-US" altLang="ko-KR" sz="2400" b="1" dirty="0">
                  <a:solidFill>
                    <a:schemeClr val="accent6"/>
                  </a:solidFill>
                  <a:latin typeface="Consolas" panose="020B0609020204030204" pitchFamily="49" charset="0"/>
                </a:rPr>
                <a:t>{}</a:t>
              </a:r>
              <a:r>
                <a:rPr lang="en-US" altLang="ko-KR" sz="2400" b="1" dirty="0">
                  <a:solidFill>
                    <a:srgbClr val="FF0000"/>
                  </a:solidFill>
                  <a:latin typeface="Consolas" panose="020B0609020204030204" pitchFamily="49" charset="0"/>
                </a:rPr>
                <a:t>()(</a:t>
              </a:r>
              <a:r>
                <a:rPr lang="en-US" altLang="ko-KR" sz="2400" b="1" dirty="0">
                  <a:solidFill>
                    <a:schemeClr val="accent6"/>
                  </a:solidFill>
                  <a:latin typeface="Consolas" panose="020B0609020204030204" pitchFamily="49" charset="0"/>
                </a:rPr>
                <a:t>{</a:t>
              </a:r>
              <a:r>
                <a:rPr lang="en-US" altLang="ko-KR" sz="2400" b="1" dirty="0">
                  <a:solidFill>
                    <a:schemeClr val="accent5"/>
                  </a:solidFill>
                  <a:latin typeface="Consolas" panose="020B0609020204030204" pitchFamily="49" charset="0"/>
                </a:rPr>
                <a:t>[]</a:t>
              </a:r>
              <a:r>
                <a:rPr lang="en-US" altLang="ko-KR" sz="2400" b="1" dirty="0">
                  <a:solidFill>
                    <a:schemeClr val="accent6"/>
                  </a:solidFill>
                  <a:latin typeface="Consolas" panose="020B0609020204030204" pitchFamily="49" charset="0"/>
                </a:rPr>
                <a:t>}</a:t>
              </a:r>
              <a:r>
                <a:rPr lang="en-US" altLang="ko-KR" sz="2400" b="1" dirty="0">
                  <a:solidFill>
                    <a:srgbClr val="FF0000"/>
                  </a:solidFill>
                  <a:latin typeface="Consolas" panose="020B0609020204030204" pitchFamily="49" charset="0"/>
                </a:rPr>
                <a:t>)((()))</a:t>
              </a:r>
              <a:endParaRPr lang="ko-KR" altLang="en-US" sz="2400" b="1" dirty="0">
                <a:solidFill>
                  <a:srgbClr val="FF0000"/>
                </a:solidFill>
                <a:latin typeface="Consolas" panose="020B0609020204030204" pitchFamily="49" charset="0"/>
              </a:endParaRPr>
            </a:p>
            <a:p>
              <a:pPr algn="ctr"/>
              <a:endParaRPr lang="ko-KR" altLang="en-US" sz="2400" b="1" dirty="0">
                <a:solidFill>
                  <a:srgbClr val="FF0000"/>
                </a:solidFill>
                <a:latin typeface="Consolas" panose="020B0609020204030204" pitchFamily="49" charset="0"/>
              </a:endParaRPr>
            </a:p>
          </p:txBody>
        </p:sp>
        <p:sp>
          <p:nvSpPr>
            <p:cNvPr id="37" name="직사각형 36">
              <a:extLst>
                <a:ext uri="{FF2B5EF4-FFF2-40B4-BE49-F238E27FC236}">
                  <a16:creationId xmlns:a16="http://schemas.microsoft.com/office/drawing/2014/main" xmlns="" id="{F4683D3D-DCA7-47D8-BA46-F19D15F5CEEA}"/>
                </a:ext>
              </a:extLst>
            </p:cNvPr>
            <p:cNvSpPr/>
            <p:nvPr/>
          </p:nvSpPr>
          <p:spPr>
            <a:xfrm>
              <a:off x="851162" y="5295855"/>
              <a:ext cx="4099802" cy="461665"/>
            </a:xfrm>
            <a:prstGeom prst="rect">
              <a:avLst/>
            </a:prstGeom>
          </p:spPr>
          <p:txBody>
            <a:bodyPr wrap="square">
              <a:spAutoFit/>
            </a:bodyPr>
            <a:lstStyle/>
            <a:p>
              <a:pPr algn="ctr"/>
              <a:r>
                <a:rPr lang="en-US" altLang="ko-KR" sz="2400" b="1" dirty="0">
                  <a:solidFill>
                    <a:srgbClr val="FF0000"/>
                  </a:solidFill>
                  <a:latin typeface="Consolas" panose="020B0609020204030204" pitchFamily="49" charset="0"/>
                </a:rPr>
                <a:t>(</a:t>
              </a:r>
              <a:r>
                <a:rPr lang="en-US" altLang="ko-KR" sz="2400" b="1" dirty="0">
                  <a:solidFill>
                    <a:schemeClr val="accent5"/>
                  </a:solidFill>
                  <a:latin typeface="Consolas" panose="020B0609020204030204" pitchFamily="49" charset="0"/>
                </a:rPr>
                <a:t>[]</a:t>
              </a:r>
              <a:r>
                <a:rPr lang="en-US" altLang="ko-KR" sz="2400" b="1" dirty="0">
                  <a:solidFill>
                    <a:schemeClr val="accent6"/>
                  </a:solidFill>
                  <a:latin typeface="Consolas" panose="020B0609020204030204" pitchFamily="49" charset="0"/>
                </a:rPr>
                <a:t>{</a:t>
              </a:r>
              <a:r>
                <a:rPr lang="en-US" altLang="ko-KR" sz="2400" b="1" dirty="0">
                  <a:solidFill>
                    <a:srgbClr val="FF0000"/>
                  </a:solidFill>
                  <a:latin typeface="Consolas" panose="020B0609020204030204" pitchFamily="49" charset="0"/>
                </a:rPr>
                <a:t>()</a:t>
              </a:r>
              <a:r>
                <a:rPr lang="en-US" altLang="ko-KR" sz="2400" b="1" dirty="0">
                  <a:solidFill>
                    <a:schemeClr val="accent5"/>
                  </a:solidFill>
                  <a:latin typeface="Consolas" panose="020B0609020204030204" pitchFamily="49" charset="0"/>
                </a:rPr>
                <a:t>[]</a:t>
              </a:r>
              <a:r>
                <a:rPr lang="en-US" altLang="ko-KR" sz="2400" b="1" dirty="0">
                  <a:solidFill>
                    <a:schemeClr val="accent6"/>
                  </a:solidFill>
                  <a:latin typeface="Consolas" panose="020B0609020204030204" pitchFamily="49" charset="0"/>
                </a:rPr>
                <a:t>{}}</a:t>
              </a:r>
              <a:r>
                <a:rPr lang="en-US" altLang="ko-KR" sz="2400" b="1" dirty="0">
                  <a:solidFill>
                    <a:srgbClr val="FF0000"/>
                  </a:solidFill>
                  <a:latin typeface="Consolas" panose="020B0609020204030204" pitchFamily="49" charset="0"/>
                </a:rPr>
                <a:t>())</a:t>
              </a:r>
              <a:r>
                <a:rPr lang="en-US" altLang="ko-KR" sz="2400" b="1" dirty="0">
                  <a:solidFill>
                    <a:schemeClr val="accent5"/>
                  </a:solidFill>
                  <a:latin typeface="Consolas" panose="020B0609020204030204" pitchFamily="49" charset="0"/>
                </a:rPr>
                <a:t>[</a:t>
              </a:r>
              <a:r>
                <a:rPr lang="en-US" altLang="ko-KR" sz="2400" b="1" dirty="0">
                  <a:solidFill>
                    <a:schemeClr val="accent6"/>
                  </a:solidFill>
                  <a:latin typeface="Consolas" panose="020B0609020204030204" pitchFamily="49" charset="0"/>
                </a:rPr>
                <a:t>{}</a:t>
              </a:r>
              <a:r>
                <a:rPr lang="en-US" altLang="ko-KR" sz="2400" b="1" dirty="0">
                  <a:solidFill>
                    <a:schemeClr val="accent5"/>
                  </a:solidFill>
                  <a:latin typeface="Consolas" panose="020B0609020204030204" pitchFamily="49" charset="0"/>
                </a:rPr>
                <a:t>]</a:t>
              </a:r>
            </a:p>
          </p:txBody>
        </p:sp>
      </p:grpSp>
      <p:grpSp>
        <p:nvGrpSpPr>
          <p:cNvPr id="6" name="그룹 5"/>
          <p:cNvGrpSpPr/>
          <p:nvPr/>
        </p:nvGrpSpPr>
        <p:grpSpPr>
          <a:xfrm>
            <a:off x="4906758" y="2946670"/>
            <a:ext cx="4101838" cy="3145470"/>
            <a:chOff x="5066086" y="3078290"/>
            <a:chExt cx="4101838" cy="3145470"/>
          </a:xfrm>
        </p:grpSpPr>
        <p:sp>
          <p:nvSpPr>
            <p:cNvPr id="10" name="직사각형 9">
              <a:extLst>
                <a:ext uri="{FF2B5EF4-FFF2-40B4-BE49-F238E27FC236}">
                  <a16:creationId xmlns:a16="http://schemas.microsoft.com/office/drawing/2014/main" xmlns="" id="{71EEDC82-8416-46D6-92D1-449D8CCC2E51}"/>
                </a:ext>
              </a:extLst>
            </p:cNvPr>
            <p:cNvSpPr/>
            <p:nvPr/>
          </p:nvSpPr>
          <p:spPr>
            <a:xfrm>
              <a:off x="5067613" y="3078290"/>
              <a:ext cx="4099802" cy="461665"/>
            </a:xfrm>
            <a:prstGeom prst="rect">
              <a:avLst/>
            </a:prstGeom>
          </p:spPr>
          <p:txBody>
            <a:bodyPr wrap="square">
              <a:spAutoFit/>
            </a:bodyPr>
            <a:lstStyle/>
            <a:p>
              <a:pPr algn="ctr"/>
              <a:r>
                <a:rPr lang="en-US" altLang="ko-KR" sz="2400" b="1" dirty="0">
                  <a:solidFill>
                    <a:srgbClr val="FF0000"/>
                  </a:solidFill>
                  <a:latin typeface="Consolas" panose="020B0609020204030204" pitchFamily="49" charset="0"/>
                </a:rPr>
                <a:t>(</a:t>
              </a:r>
              <a:endParaRPr lang="ko-KR" altLang="en-US" sz="2400" b="1" dirty="0">
                <a:solidFill>
                  <a:srgbClr val="FF0000"/>
                </a:solidFill>
                <a:latin typeface="Consolas" panose="020B0609020204030204" pitchFamily="49" charset="0"/>
              </a:endParaRPr>
            </a:p>
          </p:txBody>
        </p:sp>
        <p:sp>
          <p:nvSpPr>
            <p:cNvPr id="12" name="직사각형 11">
              <a:extLst>
                <a:ext uri="{FF2B5EF4-FFF2-40B4-BE49-F238E27FC236}">
                  <a16:creationId xmlns:a16="http://schemas.microsoft.com/office/drawing/2014/main" xmlns="" id="{7B342750-48E0-4840-9853-4B41587C8D5C}"/>
                </a:ext>
              </a:extLst>
            </p:cNvPr>
            <p:cNvSpPr/>
            <p:nvPr/>
          </p:nvSpPr>
          <p:spPr>
            <a:xfrm>
              <a:off x="5067613" y="3634811"/>
              <a:ext cx="4099802" cy="461665"/>
            </a:xfrm>
            <a:prstGeom prst="rect">
              <a:avLst/>
            </a:prstGeom>
          </p:spPr>
          <p:txBody>
            <a:bodyPr wrap="square">
              <a:spAutoFit/>
            </a:bodyPr>
            <a:lstStyle/>
            <a:p>
              <a:pPr algn="ctr"/>
              <a:r>
                <a:rPr lang="en-US" altLang="ko-KR" sz="2400" b="1" dirty="0">
                  <a:solidFill>
                    <a:srgbClr val="FF0000"/>
                  </a:solidFill>
                  <a:latin typeface="Consolas" panose="020B0609020204030204" pitchFamily="49" charset="0"/>
                </a:rPr>
                <a:t>(</a:t>
              </a:r>
              <a:r>
                <a:rPr lang="en-US" altLang="ko-KR" sz="2400" b="1" dirty="0">
                  <a:solidFill>
                    <a:schemeClr val="accent5"/>
                  </a:solidFill>
                  <a:latin typeface="Consolas" panose="020B0609020204030204" pitchFamily="49" charset="0"/>
                </a:rPr>
                <a:t>]</a:t>
              </a:r>
              <a:endParaRPr lang="ko-KR" altLang="en-US" sz="2400" b="1" dirty="0">
                <a:solidFill>
                  <a:schemeClr val="accent5"/>
                </a:solidFill>
                <a:latin typeface="Consolas" panose="020B0609020204030204" pitchFamily="49" charset="0"/>
              </a:endParaRPr>
            </a:p>
          </p:txBody>
        </p:sp>
        <p:sp>
          <p:nvSpPr>
            <p:cNvPr id="14" name="직사각형 13">
              <a:extLst>
                <a:ext uri="{FF2B5EF4-FFF2-40B4-BE49-F238E27FC236}">
                  <a16:creationId xmlns:a16="http://schemas.microsoft.com/office/drawing/2014/main" xmlns="" id="{F0667C99-9904-40B2-BC8B-A13F1673CCBA}"/>
                </a:ext>
              </a:extLst>
            </p:cNvPr>
            <p:cNvSpPr/>
            <p:nvPr/>
          </p:nvSpPr>
          <p:spPr>
            <a:xfrm>
              <a:off x="5068122" y="4191332"/>
              <a:ext cx="4099802" cy="461665"/>
            </a:xfrm>
            <a:prstGeom prst="rect">
              <a:avLst/>
            </a:prstGeom>
          </p:spPr>
          <p:txBody>
            <a:bodyPr wrap="square">
              <a:spAutoFit/>
            </a:bodyPr>
            <a:lstStyle/>
            <a:p>
              <a:pPr algn="ctr"/>
              <a:r>
                <a:rPr lang="en-US" altLang="ko-KR" sz="2400" b="1" dirty="0">
                  <a:solidFill>
                    <a:srgbClr val="FF0000"/>
                  </a:solidFill>
                  <a:latin typeface="Consolas" panose="020B0609020204030204" pitchFamily="49" charset="0"/>
                </a:rPr>
                <a:t>)(</a:t>
              </a:r>
              <a:endParaRPr lang="ko-KR" altLang="en-US" sz="2400" b="1" dirty="0">
                <a:solidFill>
                  <a:srgbClr val="FF0000"/>
                </a:solidFill>
                <a:latin typeface="Consolas" panose="020B0609020204030204" pitchFamily="49" charset="0"/>
              </a:endParaRPr>
            </a:p>
          </p:txBody>
        </p:sp>
        <p:sp>
          <p:nvSpPr>
            <p:cNvPr id="36" name="직사각형 35">
              <a:extLst>
                <a:ext uri="{FF2B5EF4-FFF2-40B4-BE49-F238E27FC236}">
                  <a16:creationId xmlns:a16="http://schemas.microsoft.com/office/drawing/2014/main" xmlns="" id="{92AEF8E1-A21C-4E6F-B71F-04D4CED16C6B}"/>
                </a:ext>
              </a:extLst>
            </p:cNvPr>
            <p:cNvSpPr/>
            <p:nvPr/>
          </p:nvSpPr>
          <p:spPr>
            <a:xfrm>
              <a:off x="5067104" y="4747853"/>
              <a:ext cx="4099802" cy="461665"/>
            </a:xfrm>
            <a:prstGeom prst="rect">
              <a:avLst/>
            </a:prstGeom>
          </p:spPr>
          <p:txBody>
            <a:bodyPr wrap="square">
              <a:spAutoFit/>
            </a:bodyPr>
            <a:lstStyle/>
            <a:p>
              <a:pPr algn="ctr"/>
              <a:r>
                <a:rPr lang="en-US" altLang="ko-KR" sz="2400" b="1" dirty="0">
                  <a:solidFill>
                    <a:srgbClr val="FF0000"/>
                  </a:solidFill>
                  <a:latin typeface="Consolas" panose="020B0609020204030204" pitchFamily="49" charset="0"/>
                </a:rPr>
                <a:t>(</a:t>
              </a:r>
              <a:r>
                <a:rPr lang="en-US" altLang="ko-KR" sz="2400" b="1" dirty="0">
                  <a:solidFill>
                    <a:schemeClr val="accent5"/>
                  </a:solidFill>
                  <a:latin typeface="Consolas" panose="020B0609020204030204" pitchFamily="49" charset="0"/>
                </a:rPr>
                <a:t>[</a:t>
              </a:r>
              <a:r>
                <a:rPr lang="en-US" altLang="ko-KR" sz="2400" b="1" dirty="0">
                  <a:solidFill>
                    <a:srgbClr val="FF0000"/>
                  </a:solidFill>
                  <a:latin typeface="Consolas" panose="020B0609020204030204" pitchFamily="49" charset="0"/>
                </a:rPr>
                <a:t>()</a:t>
              </a:r>
              <a:r>
                <a:rPr lang="en-US" altLang="ko-KR" sz="2400" b="1" dirty="0">
                  <a:solidFill>
                    <a:schemeClr val="accent6"/>
                  </a:solidFill>
                  <a:latin typeface="Consolas" panose="020B0609020204030204" pitchFamily="49" charset="0"/>
                </a:rPr>
                <a:t>}</a:t>
              </a:r>
              <a:r>
                <a:rPr lang="en-US" altLang="ko-KR" sz="2400" b="1" dirty="0">
                  <a:solidFill>
                    <a:srgbClr val="FF0000"/>
                  </a:solidFill>
                  <a:latin typeface="Consolas" panose="020B0609020204030204" pitchFamily="49" charset="0"/>
                </a:rPr>
                <a:t>)</a:t>
              </a:r>
              <a:endParaRPr lang="ko-KR" altLang="en-US" sz="2400" b="1" dirty="0">
                <a:solidFill>
                  <a:srgbClr val="FF0000"/>
                </a:solidFill>
                <a:latin typeface="Consolas" panose="020B0609020204030204" pitchFamily="49" charset="0"/>
              </a:endParaRPr>
            </a:p>
          </p:txBody>
        </p:sp>
        <p:sp>
          <p:nvSpPr>
            <p:cNvPr id="38" name="직사각형 37">
              <a:extLst>
                <a:ext uri="{FF2B5EF4-FFF2-40B4-BE49-F238E27FC236}">
                  <a16:creationId xmlns:a16="http://schemas.microsoft.com/office/drawing/2014/main" xmlns="" id="{D90D5981-93EF-4AF2-9B51-6BAF5A839DBC}"/>
                </a:ext>
              </a:extLst>
            </p:cNvPr>
            <p:cNvSpPr/>
            <p:nvPr/>
          </p:nvSpPr>
          <p:spPr>
            <a:xfrm>
              <a:off x="5066086" y="5304374"/>
              <a:ext cx="4099802" cy="461665"/>
            </a:xfrm>
            <a:prstGeom prst="rect">
              <a:avLst/>
            </a:prstGeom>
          </p:spPr>
          <p:txBody>
            <a:bodyPr wrap="square">
              <a:spAutoFit/>
            </a:bodyPr>
            <a:lstStyle/>
            <a:p>
              <a:pPr algn="ctr"/>
              <a:r>
                <a:rPr lang="en-US" altLang="ko-KR" sz="2400" b="1" dirty="0">
                  <a:solidFill>
                    <a:srgbClr val="FF0000"/>
                  </a:solidFill>
                  <a:latin typeface="Consolas" panose="020B0609020204030204" pitchFamily="49" charset="0"/>
                </a:rPr>
                <a:t>(</a:t>
              </a:r>
              <a:r>
                <a:rPr lang="en-US" altLang="ko-KR" sz="2400" b="1" dirty="0">
                  <a:solidFill>
                    <a:schemeClr val="accent5"/>
                  </a:solidFill>
                  <a:latin typeface="Consolas" panose="020B0609020204030204" pitchFamily="49" charset="0"/>
                </a:rPr>
                <a:t>[]</a:t>
              </a:r>
              <a:r>
                <a:rPr lang="en-US" altLang="ko-KR" sz="2400" b="1" dirty="0">
                  <a:solidFill>
                    <a:schemeClr val="accent6"/>
                  </a:solidFill>
                  <a:latin typeface="Consolas" panose="020B0609020204030204" pitchFamily="49" charset="0"/>
                </a:rPr>
                <a:t>{</a:t>
              </a:r>
              <a:r>
                <a:rPr lang="en-US" altLang="ko-KR" sz="2400" b="1" dirty="0">
                  <a:solidFill>
                    <a:srgbClr val="FF0000"/>
                  </a:solidFill>
                  <a:latin typeface="Consolas" panose="020B0609020204030204" pitchFamily="49" charset="0"/>
                </a:rPr>
                <a:t>()</a:t>
              </a:r>
              <a:r>
                <a:rPr lang="en-US" altLang="ko-KR" sz="2400" b="1" dirty="0">
                  <a:solidFill>
                    <a:schemeClr val="accent5"/>
                  </a:solidFill>
                  <a:latin typeface="Consolas" panose="020B0609020204030204" pitchFamily="49" charset="0"/>
                </a:rPr>
                <a:t>[]</a:t>
              </a:r>
              <a:r>
                <a:rPr lang="en-US" altLang="ko-KR" sz="2400" b="1" dirty="0">
                  <a:solidFill>
                    <a:srgbClr val="FF0000"/>
                  </a:solidFill>
                  <a:latin typeface="Consolas" panose="020B0609020204030204" pitchFamily="49" charset="0"/>
                </a:rPr>
                <a:t>)</a:t>
              </a:r>
              <a:r>
                <a:rPr lang="en-US" altLang="ko-KR" sz="2400" b="1" dirty="0">
                  <a:solidFill>
                    <a:schemeClr val="accent6"/>
                  </a:solidFill>
                  <a:latin typeface="Consolas" panose="020B0609020204030204" pitchFamily="49" charset="0"/>
                </a:rPr>
                <a:t>{}}</a:t>
              </a:r>
              <a:r>
                <a:rPr lang="en-US" altLang="ko-KR" sz="2400" b="1" dirty="0">
                  <a:solidFill>
                    <a:srgbClr val="FF0000"/>
                  </a:solidFill>
                  <a:latin typeface="Consolas" panose="020B0609020204030204" pitchFamily="49" charset="0"/>
                </a:rPr>
                <a:t>()</a:t>
              </a:r>
              <a:r>
                <a:rPr lang="en-US" altLang="ko-KR" sz="2400" b="1" dirty="0">
                  <a:solidFill>
                    <a:schemeClr val="accent5"/>
                  </a:solidFill>
                  <a:latin typeface="Consolas" panose="020B0609020204030204" pitchFamily="49" charset="0"/>
                </a:rPr>
                <a:t>[</a:t>
              </a:r>
              <a:r>
                <a:rPr lang="en-US" altLang="ko-KR" sz="2400" b="1" dirty="0">
                  <a:solidFill>
                    <a:schemeClr val="accent6"/>
                  </a:solidFill>
                  <a:latin typeface="Consolas" panose="020B0609020204030204" pitchFamily="49" charset="0"/>
                </a:rPr>
                <a:t>{}</a:t>
              </a:r>
              <a:r>
                <a:rPr lang="en-US" altLang="ko-KR" sz="2400" b="1" dirty="0">
                  <a:solidFill>
                    <a:schemeClr val="accent5"/>
                  </a:solidFill>
                  <a:latin typeface="Consolas" panose="020B0609020204030204" pitchFamily="49" charset="0"/>
                </a:rPr>
                <a:t>]</a:t>
              </a:r>
            </a:p>
          </p:txBody>
        </p:sp>
        <p:cxnSp>
          <p:nvCxnSpPr>
            <p:cNvPr id="2056" name="연결선: 꺾임 2055">
              <a:extLst>
                <a:ext uri="{FF2B5EF4-FFF2-40B4-BE49-F238E27FC236}">
                  <a16:creationId xmlns:a16="http://schemas.microsoft.com/office/drawing/2014/main" xmlns="" id="{0A2C4E70-D79D-4DA4-9314-A9956C545CDA}"/>
                </a:ext>
              </a:extLst>
            </p:cNvPr>
            <p:cNvCxnSpPr>
              <a:cxnSpLocks/>
              <a:stCxn id="2057" idx="2"/>
              <a:endCxn id="47" idx="2"/>
            </p:cNvCxnSpPr>
            <p:nvPr/>
          </p:nvCxnSpPr>
          <p:spPr>
            <a:xfrm rot="16200000" flipH="1">
              <a:off x="6352001" y="5108798"/>
              <a:ext cx="12700" cy="1327746"/>
            </a:xfrm>
            <a:prstGeom prst="bentConnector3">
              <a:avLst>
                <a:gd name="adj1" fmla="val 180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57" name="직사각형 2056">
              <a:extLst>
                <a:ext uri="{FF2B5EF4-FFF2-40B4-BE49-F238E27FC236}">
                  <a16:creationId xmlns:a16="http://schemas.microsoft.com/office/drawing/2014/main" xmlns="" id="{685CC03C-7611-40C9-9F77-1989AC9500C9}"/>
                </a:ext>
              </a:extLst>
            </p:cNvPr>
            <p:cNvSpPr/>
            <p:nvPr/>
          </p:nvSpPr>
          <p:spPr>
            <a:xfrm>
              <a:off x="5610853" y="5311007"/>
              <a:ext cx="154550" cy="461664"/>
            </a:xfrm>
            <a:prstGeom prst="rect">
              <a:avLst/>
            </a:prstGeom>
            <a:solidFill>
              <a:schemeClr val="accent4">
                <a:lumMod val="20000"/>
                <a:lumOff val="80000"/>
                <a:alpha val="5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47" name="직사각형 46">
              <a:extLst>
                <a:ext uri="{FF2B5EF4-FFF2-40B4-BE49-F238E27FC236}">
                  <a16:creationId xmlns:a16="http://schemas.microsoft.com/office/drawing/2014/main" xmlns="" id="{19C62F96-A177-4AF3-8FA6-1357AA73B111}"/>
                </a:ext>
              </a:extLst>
            </p:cNvPr>
            <p:cNvSpPr/>
            <p:nvPr/>
          </p:nvSpPr>
          <p:spPr>
            <a:xfrm>
              <a:off x="6938345" y="5311007"/>
              <a:ext cx="155057" cy="461664"/>
            </a:xfrm>
            <a:prstGeom prst="rect">
              <a:avLst/>
            </a:prstGeom>
            <a:solidFill>
              <a:schemeClr val="accent4">
                <a:lumMod val="20000"/>
                <a:lumOff val="80000"/>
                <a:alpha val="5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56" name="직사각형 55">
              <a:extLst>
                <a:ext uri="{FF2B5EF4-FFF2-40B4-BE49-F238E27FC236}">
                  <a16:creationId xmlns:a16="http://schemas.microsoft.com/office/drawing/2014/main" xmlns="" id="{BAD90134-1CC3-492C-95A7-06EF000D7C1A}"/>
                </a:ext>
              </a:extLst>
            </p:cNvPr>
            <p:cNvSpPr/>
            <p:nvPr/>
          </p:nvSpPr>
          <p:spPr>
            <a:xfrm>
              <a:off x="6101670" y="5311007"/>
              <a:ext cx="154550" cy="461664"/>
            </a:xfrm>
            <a:prstGeom prst="rect">
              <a:avLst/>
            </a:prstGeom>
            <a:solidFill>
              <a:schemeClr val="accent4">
                <a:lumMod val="20000"/>
                <a:lumOff val="80000"/>
                <a:alpha val="5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57" name="직사각형 56">
              <a:extLst>
                <a:ext uri="{FF2B5EF4-FFF2-40B4-BE49-F238E27FC236}">
                  <a16:creationId xmlns:a16="http://schemas.microsoft.com/office/drawing/2014/main" xmlns="" id="{C5DE19C1-ECF6-442D-BF7E-260191385F55}"/>
                </a:ext>
              </a:extLst>
            </p:cNvPr>
            <p:cNvSpPr/>
            <p:nvPr/>
          </p:nvSpPr>
          <p:spPr>
            <a:xfrm>
              <a:off x="7453129" y="5311007"/>
              <a:ext cx="155057" cy="461664"/>
            </a:xfrm>
            <a:prstGeom prst="rect">
              <a:avLst/>
            </a:prstGeom>
            <a:solidFill>
              <a:schemeClr val="accent4">
                <a:lumMod val="20000"/>
                <a:lumOff val="80000"/>
                <a:alpha val="50000"/>
              </a:schemeClr>
            </a:solidFill>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cxnSp>
          <p:nvCxnSpPr>
            <p:cNvPr id="58" name="연결선: 꺾임 57">
              <a:extLst>
                <a:ext uri="{FF2B5EF4-FFF2-40B4-BE49-F238E27FC236}">
                  <a16:creationId xmlns:a16="http://schemas.microsoft.com/office/drawing/2014/main" xmlns="" id="{289990B2-5FEE-4035-8D11-A880BDE60229}"/>
                </a:ext>
              </a:extLst>
            </p:cNvPr>
            <p:cNvCxnSpPr>
              <a:cxnSpLocks/>
              <a:stCxn id="56" idx="2"/>
              <a:endCxn id="57" idx="2"/>
            </p:cNvCxnSpPr>
            <p:nvPr/>
          </p:nvCxnSpPr>
          <p:spPr>
            <a:xfrm rot="16200000" flipH="1">
              <a:off x="6854801" y="5096814"/>
              <a:ext cx="12700" cy="1351713"/>
            </a:xfrm>
            <a:prstGeom prst="bentConnector3">
              <a:avLst>
                <a:gd name="adj1" fmla="val 2534701"/>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3" name="그래픽 62" descr="닫기">
              <a:extLst>
                <a:ext uri="{FF2B5EF4-FFF2-40B4-BE49-F238E27FC236}">
                  <a16:creationId xmlns:a16="http://schemas.microsoft.com/office/drawing/2014/main" xmlns="" id="{FB79D997-E969-4E23-8E47-DF03329B511F}"/>
                </a:ext>
              </a:extLst>
            </p:cNvPr>
            <p:cNvPicPr>
              <a:picLocks noChangeAspect="1"/>
            </p:cNvPicPr>
            <p:nvPr/>
          </p:nvPicPr>
          <p:blipFill>
            <a:blip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379133" y="5840113"/>
              <a:ext cx="383647" cy="383647"/>
            </a:xfrm>
            <a:prstGeom prst="rect">
              <a:avLst/>
            </a:prstGeom>
          </p:spPr>
        </p:pic>
      </p:grpSp>
      <p:sp>
        <p:nvSpPr>
          <p:cNvPr id="40" name="직사각형 3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43" name="직사각형 4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44" name="직사각형 43">
            <a:extLst>
              <a:ext uri="{FF2B5EF4-FFF2-40B4-BE49-F238E27FC236}">
                <a16:creationId xmlns:a16="http://schemas.microsoft.com/office/drawing/2014/main" xmlns="" id="{8D9935C7-11E7-4E1B-AD8F-F19CB77A9B00}"/>
              </a:ext>
            </a:extLst>
          </p:cNvPr>
          <p:cNvSpPr/>
          <p:nvPr/>
        </p:nvSpPr>
        <p:spPr>
          <a:xfrm>
            <a:off x="463014" y="1324008"/>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Balanced Parentheses Problem </a:t>
            </a:r>
          </a:p>
        </p:txBody>
      </p:sp>
      <p:sp>
        <p:nvSpPr>
          <p:cNvPr id="45" name="TextBox 44">
            <a:extLst>
              <a:ext uri="{FF2B5EF4-FFF2-40B4-BE49-F238E27FC236}">
                <a16:creationId xmlns:a16="http://schemas.microsoft.com/office/drawing/2014/main" xmlns="" id="{89951F81-152F-4223-B5D3-ADC58970742B}"/>
              </a:ext>
            </a:extLst>
          </p:cNvPr>
          <p:cNvSpPr txBox="1"/>
          <p:nvPr/>
        </p:nvSpPr>
        <p:spPr>
          <a:xfrm>
            <a:off x="361950" y="1697745"/>
            <a:ext cx="4953000" cy="369332"/>
          </a:xfrm>
          <a:prstGeom prst="rect">
            <a:avLst/>
          </a:prstGeom>
          <a:noFill/>
        </p:spPr>
        <p:txBody>
          <a:bodyPr wrap="square">
            <a:spAutoFit/>
          </a:bodyPr>
          <a:lstStyle>
            <a:defPPr>
              <a:defRPr lang="ko-KR"/>
            </a:defPPr>
            <a:lvl1pPr defTabSz="-45199300">
              <a:defRPr sz="1800" b="1">
                <a:solidFill>
                  <a:srgbClr val="000000"/>
                </a:solidFill>
                <a:latin typeface="Samsung Sharp Sans" pitchFamily="2" charset="0"/>
                <a:ea typeface="Samsung Sharp Sans" pitchFamily="2" charset="0"/>
                <a:cs typeface="Samsung Sharp Sans" pitchFamily="2" charset="0"/>
              </a:defRPr>
            </a:lvl1pPr>
          </a:lstStyle>
          <a:p>
            <a:r>
              <a:rPr lang="en-US" altLang="ko-KR" dirty="0"/>
              <a:t>1.2. Input &amp; output examples</a:t>
            </a:r>
          </a:p>
        </p:txBody>
      </p:sp>
      <p:sp>
        <p:nvSpPr>
          <p:cNvPr id="46" name="직사각형 45">
            <a:extLst>
              <a:ext uri="{FF2B5EF4-FFF2-40B4-BE49-F238E27FC236}">
                <a16:creationId xmlns:a16="http://schemas.microsoft.com/office/drawing/2014/main" xmlns="" id="{5D0FA3B9-5FEB-458E-BC94-AB11CC4B58C9}"/>
              </a:ext>
            </a:extLst>
          </p:cNvPr>
          <p:cNvSpPr/>
          <p:nvPr/>
        </p:nvSpPr>
        <p:spPr>
          <a:xfrm>
            <a:off x="580388" y="212238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following shows examples of the string containing valid and invalid parentheses. </a:t>
            </a:r>
          </a:p>
        </p:txBody>
      </p:sp>
    </p:spTree>
    <p:extLst>
      <p:ext uri="{BB962C8B-B14F-4D97-AF65-F5344CB8AC3E}">
        <p14:creationId xmlns:p14="http://schemas.microsoft.com/office/powerpoint/2010/main" val="24747372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xmlns="" id="{FCFA1C8F-A507-4259-A194-21CC69EBD86B}"/>
              </a:ext>
            </a:extLst>
          </p:cNvPr>
          <p:cNvPicPr>
            <a:picLocks noChangeAspect="1"/>
          </p:cNvPicPr>
          <p:nvPr/>
        </p:nvPicPr>
        <p:blipFill>
          <a:blip r:embed="rId2"/>
          <a:stretch>
            <a:fillRect/>
          </a:stretch>
        </p:blipFill>
        <p:spPr>
          <a:xfrm>
            <a:off x="663000" y="2978148"/>
            <a:ext cx="8580000" cy="990477"/>
          </a:xfrm>
          <a:prstGeom prst="rect">
            <a:avLst/>
          </a:prstGeom>
        </p:spPr>
      </p:pic>
      <p:pic>
        <p:nvPicPr>
          <p:cNvPr id="4" name="그림 3">
            <a:extLst>
              <a:ext uri="{FF2B5EF4-FFF2-40B4-BE49-F238E27FC236}">
                <a16:creationId xmlns:a16="http://schemas.microsoft.com/office/drawing/2014/main" xmlns="" id="{53529EC4-4883-47D3-A086-428B68494BE0}"/>
              </a:ext>
            </a:extLst>
          </p:cNvPr>
          <p:cNvPicPr>
            <a:picLocks noChangeAspect="1"/>
          </p:cNvPicPr>
          <p:nvPr/>
        </p:nvPicPr>
        <p:blipFill>
          <a:blip r:embed="rId3"/>
          <a:stretch>
            <a:fillRect/>
          </a:stretch>
        </p:blipFill>
        <p:spPr>
          <a:xfrm>
            <a:off x="663000" y="4100134"/>
            <a:ext cx="8604762" cy="1002857"/>
          </a:xfrm>
          <a:prstGeom prst="rect">
            <a:avLst/>
          </a:prstGeom>
        </p:spPr>
      </p:pic>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21" name="직사각형 20">
            <a:extLst>
              <a:ext uri="{FF2B5EF4-FFF2-40B4-BE49-F238E27FC236}">
                <a16:creationId xmlns:a16="http://schemas.microsoft.com/office/drawing/2014/main" xmlns="" id="{8D9935C7-11E7-4E1B-AD8F-F19CB77A9B00}"/>
              </a:ext>
            </a:extLst>
          </p:cNvPr>
          <p:cNvSpPr/>
          <p:nvPr/>
        </p:nvSpPr>
        <p:spPr>
          <a:xfrm>
            <a:off x="463014" y="13274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Balanced Parentheses Problem </a:t>
            </a:r>
          </a:p>
        </p:txBody>
      </p:sp>
      <p:sp>
        <p:nvSpPr>
          <p:cNvPr id="22" name="TextBox 21">
            <a:extLst>
              <a:ext uri="{FF2B5EF4-FFF2-40B4-BE49-F238E27FC236}">
                <a16:creationId xmlns:a16="http://schemas.microsoft.com/office/drawing/2014/main" xmlns="" id="{89951F81-152F-4223-B5D3-ADC58970742B}"/>
              </a:ext>
            </a:extLst>
          </p:cNvPr>
          <p:cNvSpPr txBox="1"/>
          <p:nvPr/>
        </p:nvSpPr>
        <p:spPr>
          <a:xfrm>
            <a:off x="361950" y="1701213"/>
            <a:ext cx="4953000" cy="369332"/>
          </a:xfrm>
          <a:prstGeom prst="rect">
            <a:avLst/>
          </a:prstGeom>
          <a:noFill/>
        </p:spPr>
        <p:txBody>
          <a:bodyPr wrap="square">
            <a:spAutoFit/>
          </a:bodyPr>
          <a:lstStyle>
            <a:defPPr>
              <a:defRPr lang="ko-KR"/>
            </a:defPPr>
            <a:lvl1pPr defTabSz="-45199300">
              <a:defRPr sz="1800" b="1">
                <a:solidFill>
                  <a:srgbClr val="000000"/>
                </a:solidFill>
                <a:latin typeface="Samsung Sharp Sans" pitchFamily="2" charset="0"/>
                <a:ea typeface="Samsung Sharp Sans" pitchFamily="2" charset="0"/>
                <a:cs typeface="Samsung Sharp Sans" pitchFamily="2" charset="0"/>
              </a:defRPr>
            </a:lvl1pPr>
          </a:lstStyle>
          <a:p>
            <a:r>
              <a:rPr lang="en-US" altLang="ko-KR" dirty="0"/>
              <a:t>1.3. Codes for the solution</a:t>
            </a:r>
          </a:p>
        </p:txBody>
      </p:sp>
      <p:sp>
        <p:nvSpPr>
          <p:cNvPr id="23" name="직사각형 22">
            <a:extLst>
              <a:ext uri="{FF2B5EF4-FFF2-40B4-BE49-F238E27FC236}">
                <a16:creationId xmlns:a16="http://schemas.microsoft.com/office/drawing/2014/main" xmlns="" id="{5D0FA3B9-5FEB-458E-BC94-AB11CC4B58C9}"/>
              </a:ext>
            </a:extLst>
          </p:cNvPr>
          <p:cNvSpPr/>
          <p:nvPr/>
        </p:nvSpPr>
        <p:spPr>
          <a:xfrm>
            <a:off x="580388" y="2118234"/>
            <a:ext cx="8762395" cy="72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a:t>
            </a:r>
            <a:r>
              <a:rPr lang="en-US" altLang="ko-KR" sz="1300" dirty="0" err="1">
                <a:solidFill>
                  <a:schemeClr val="tx1"/>
                </a:solidFill>
                <a:latin typeface="SamsungOne 400" panose="020B0503030303020204" pitchFamily="34" charset="0"/>
                <a:ea typeface="SamsungOne 400" panose="020B0503030303020204" pitchFamily="34" charset="0"/>
              </a:rPr>
              <a:t>check_parentheses</a:t>
            </a:r>
            <a:r>
              <a:rPr lang="en-US" altLang="ko-KR" sz="1300" dirty="0">
                <a:solidFill>
                  <a:schemeClr val="tx1"/>
                </a:solidFill>
                <a:latin typeface="SamsungOne 400" panose="020B0503030303020204" pitchFamily="34" charset="0"/>
                <a:ea typeface="SamsungOne 400" panose="020B0503030303020204" pitchFamily="34" charset="0"/>
              </a:rPr>
              <a:t>() function receives the string consists of user-entered parentheses as input and prints valid if the parentheses are appropriately paired up and prints invalid if not.</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Use this function to print valid or invalid as shown below.</a:t>
            </a:r>
          </a:p>
        </p:txBody>
      </p:sp>
    </p:spTree>
    <p:extLst>
      <p:ext uri="{BB962C8B-B14F-4D97-AF65-F5344CB8AC3E}">
        <p14:creationId xmlns:p14="http://schemas.microsoft.com/office/powerpoint/2010/main" val="12345852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xmlns="" id="{155CB73B-82B1-4915-A1CF-268F66CA2E11}"/>
              </a:ext>
            </a:extLst>
          </p:cNvPr>
          <p:cNvPicPr>
            <a:picLocks noChangeAspect="1"/>
          </p:cNvPicPr>
          <p:nvPr/>
        </p:nvPicPr>
        <p:blipFill>
          <a:blip r:embed="rId2"/>
          <a:stretch>
            <a:fillRect/>
          </a:stretch>
        </p:blipFill>
        <p:spPr>
          <a:xfrm>
            <a:off x="656300" y="2423015"/>
            <a:ext cx="8592381" cy="2544286"/>
          </a:xfrm>
          <a:prstGeom prst="rect">
            <a:avLst/>
          </a:prstGeom>
        </p:spPr>
      </p:pic>
      <p:sp>
        <p:nvSpPr>
          <p:cNvPr id="15" name="직사각형 1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7" name="직사각형 1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20" name="직사각형 19">
            <a:extLst>
              <a:ext uri="{FF2B5EF4-FFF2-40B4-BE49-F238E27FC236}">
                <a16:creationId xmlns:a16="http://schemas.microsoft.com/office/drawing/2014/main" xmlns="" id="{5D0FA3B9-5FEB-458E-BC94-AB11CC4B58C9}"/>
              </a:ext>
            </a:extLst>
          </p:cNvPr>
          <p:cNvSpPr/>
          <p:nvPr/>
        </p:nvSpPr>
        <p:spPr>
          <a:xfrm>
            <a:off x="580388" y="2118234"/>
            <a:ext cx="8762395"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following shows final results of the </a:t>
            </a:r>
            <a:r>
              <a:rPr lang="en-US" altLang="ko-KR" sz="1300" dirty="0" err="1">
                <a:solidFill>
                  <a:schemeClr val="tx1"/>
                </a:solidFill>
                <a:latin typeface="SamsungOne 400" panose="020B0503030303020204" pitchFamily="34" charset="0"/>
                <a:ea typeface="SamsungOne 400" panose="020B0503030303020204" pitchFamily="34" charset="0"/>
              </a:rPr>
              <a:t>check_parentheses</a:t>
            </a:r>
            <a:r>
              <a:rPr lang="en-US" altLang="ko-KR" sz="1300" dirty="0">
                <a:solidFill>
                  <a:schemeClr val="tx1"/>
                </a:solidFill>
                <a:latin typeface="SamsungOne 400" panose="020B0503030303020204" pitchFamily="34" charset="0"/>
                <a:ea typeface="SamsungOne 400" panose="020B0503030303020204" pitchFamily="34" charset="0"/>
              </a:rPr>
              <a:t>()  function.</a:t>
            </a:r>
          </a:p>
        </p:txBody>
      </p:sp>
      <p:grpSp>
        <p:nvGrpSpPr>
          <p:cNvPr id="8" name="그룹 7"/>
          <p:cNvGrpSpPr/>
          <p:nvPr/>
        </p:nvGrpSpPr>
        <p:grpSpPr>
          <a:xfrm>
            <a:off x="361950" y="1327476"/>
            <a:ext cx="9106050" cy="743069"/>
            <a:chOff x="361950" y="1327476"/>
            <a:chExt cx="9106050" cy="743069"/>
          </a:xfrm>
        </p:grpSpPr>
        <p:sp>
          <p:nvSpPr>
            <p:cNvPr id="9" name="직사각형 8">
              <a:extLst>
                <a:ext uri="{FF2B5EF4-FFF2-40B4-BE49-F238E27FC236}">
                  <a16:creationId xmlns:a16="http://schemas.microsoft.com/office/drawing/2014/main" xmlns="" id="{8D9935C7-11E7-4E1B-AD8F-F19CB77A9B00}"/>
                </a:ext>
              </a:extLst>
            </p:cNvPr>
            <p:cNvSpPr/>
            <p:nvPr/>
          </p:nvSpPr>
          <p:spPr>
            <a:xfrm>
              <a:off x="463014" y="13274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Balanced Parentheses Problem </a:t>
              </a:r>
            </a:p>
          </p:txBody>
        </p:sp>
        <p:sp>
          <p:nvSpPr>
            <p:cNvPr id="10" name="TextBox 9">
              <a:extLst>
                <a:ext uri="{FF2B5EF4-FFF2-40B4-BE49-F238E27FC236}">
                  <a16:creationId xmlns:a16="http://schemas.microsoft.com/office/drawing/2014/main" xmlns="" id="{89951F81-152F-4223-B5D3-ADC58970742B}"/>
                </a:ext>
              </a:extLst>
            </p:cNvPr>
            <p:cNvSpPr txBox="1"/>
            <p:nvPr/>
          </p:nvSpPr>
          <p:spPr>
            <a:xfrm>
              <a:off x="361950" y="1701213"/>
              <a:ext cx="4953000" cy="369332"/>
            </a:xfrm>
            <a:prstGeom prst="rect">
              <a:avLst/>
            </a:prstGeom>
            <a:noFill/>
          </p:spPr>
          <p:txBody>
            <a:bodyPr wrap="square">
              <a:spAutoFit/>
            </a:bodyPr>
            <a:lstStyle>
              <a:defPPr>
                <a:defRPr lang="ko-KR"/>
              </a:defPPr>
              <a:lvl1pPr defTabSz="-45199300">
                <a:defRPr sz="1800" b="1">
                  <a:solidFill>
                    <a:srgbClr val="000000"/>
                  </a:solidFill>
                  <a:latin typeface="Samsung Sharp Sans" pitchFamily="2" charset="0"/>
                  <a:ea typeface="Samsung Sharp Sans" pitchFamily="2" charset="0"/>
                  <a:cs typeface="Samsung Sharp Sans" pitchFamily="2" charset="0"/>
                </a:defRPr>
              </a:lvl1pPr>
            </a:lstStyle>
            <a:p>
              <a:r>
                <a:rPr lang="en-US" altLang="ko-KR" dirty="0"/>
                <a:t>1.3. Codes for the solution</a:t>
              </a:r>
            </a:p>
          </p:txBody>
        </p:sp>
      </p:grpSp>
    </p:spTree>
    <p:extLst>
      <p:ext uri="{BB962C8B-B14F-4D97-AF65-F5344CB8AC3E}">
        <p14:creationId xmlns:p14="http://schemas.microsoft.com/office/powerpoint/2010/main" val="1331350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809662" y="2543299"/>
            <a:ext cx="8491550" cy="3853643"/>
            <a:chOff x="801937" y="2587910"/>
            <a:chExt cx="8491550" cy="3853643"/>
          </a:xfrm>
        </p:grpSpPr>
        <p:grpSp>
          <p:nvGrpSpPr>
            <p:cNvPr id="10" name="그룹 9">
              <a:extLst>
                <a:ext uri="{FF2B5EF4-FFF2-40B4-BE49-F238E27FC236}">
                  <a16:creationId xmlns:a16="http://schemas.microsoft.com/office/drawing/2014/main" xmlns="" id="{D1380127-272D-423F-B9CB-05B0248BBE2E}"/>
                </a:ext>
              </a:extLst>
            </p:cNvPr>
            <p:cNvGrpSpPr/>
            <p:nvPr/>
          </p:nvGrpSpPr>
          <p:grpSpPr>
            <a:xfrm>
              <a:off x="1597725" y="4584602"/>
              <a:ext cx="705382" cy="1514052"/>
              <a:chOff x="5647038" y="2767566"/>
              <a:chExt cx="897924" cy="1467550"/>
            </a:xfrm>
          </p:grpSpPr>
          <p:cxnSp>
            <p:nvCxnSpPr>
              <p:cNvPr id="11" name="직선 연결선 10">
                <a:extLst>
                  <a:ext uri="{FF2B5EF4-FFF2-40B4-BE49-F238E27FC236}">
                    <a16:creationId xmlns:a16="http://schemas.microsoft.com/office/drawing/2014/main" xmlns="" id="{484AE090-A233-4840-BB2E-C4825C0E7926}"/>
                  </a:ext>
                </a:extLst>
              </p:cNvPr>
              <p:cNvCxnSpPr>
                <a:cxnSpLocks/>
              </p:cNvCxnSpPr>
              <p:nvPr/>
            </p:nvCxnSpPr>
            <p:spPr>
              <a:xfrm>
                <a:off x="5647038" y="2767567"/>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xmlns="" id="{1CD49047-4FD3-423A-AFBA-55A14397161E}"/>
                  </a:ext>
                </a:extLst>
              </p:cNvPr>
              <p:cNvCxnSpPr>
                <a:cxnSpLocks/>
              </p:cNvCxnSpPr>
              <p:nvPr/>
            </p:nvCxnSpPr>
            <p:spPr>
              <a:xfrm flipH="1">
                <a:off x="5647038" y="4235116"/>
                <a:ext cx="8979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xmlns="" id="{C768D97A-7C99-4314-B416-B8753010EBBB}"/>
                  </a:ext>
                </a:extLst>
              </p:cNvPr>
              <p:cNvCxnSpPr>
                <a:cxnSpLocks/>
              </p:cNvCxnSpPr>
              <p:nvPr/>
            </p:nvCxnSpPr>
            <p:spPr>
              <a:xfrm>
                <a:off x="6544962" y="2767566"/>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직사각형 13">
              <a:extLst>
                <a:ext uri="{FF2B5EF4-FFF2-40B4-BE49-F238E27FC236}">
                  <a16:creationId xmlns:a16="http://schemas.microsoft.com/office/drawing/2014/main" xmlns="" id="{8321A4EF-8012-48FE-AA64-9632A3285BF8}"/>
                </a:ext>
              </a:extLst>
            </p:cNvPr>
            <p:cNvSpPr/>
            <p:nvPr/>
          </p:nvSpPr>
          <p:spPr>
            <a:xfrm>
              <a:off x="1645118" y="5755755"/>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82E90DF4-FB22-4D09-A401-63E28B1834E6}"/>
                </a:ext>
              </a:extLst>
            </p:cNvPr>
            <p:cNvSpPr/>
            <p:nvPr/>
          </p:nvSpPr>
          <p:spPr>
            <a:xfrm>
              <a:off x="1597725" y="6149165"/>
              <a:ext cx="7053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stack</a:t>
              </a:r>
              <a:endParaRPr lang="ko-KR" altLang="en-US" sz="1300" dirty="0">
                <a:solidFill>
                  <a:srgbClr val="002060"/>
                </a:solidFill>
                <a:latin typeface="SamsungOne 400" panose="020B0503030303020204" pitchFamily="34" charset="0"/>
                <a:ea typeface="+mn-ea"/>
                <a:cs typeface="+mn-cs"/>
              </a:endParaRPr>
            </a:p>
          </p:txBody>
        </p:sp>
        <p:sp>
          <p:nvSpPr>
            <p:cNvPr id="18" name="직사각형 17">
              <a:extLst>
                <a:ext uri="{FF2B5EF4-FFF2-40B4-BE49-F238E27FC236}">
                  <a16:creationId xmlns:a16="http://schemas.microsoft.com/office/drawing/2014/main" xmlns="" id="{56ED76A2-84DC-4478-903C-E0F9159A1F31}"/>
                </a:ext>
              </a:extLst>
            </p:cNvPr>
            <p:cNvSpPr/>
            <p:nvPr/>
          </p:nvSpPr>
          <p:spPr>
            <a:xfrm>
              <a:off x="801937" y="403472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439C92B8-19F4-4ED5-9A07-87BB28498B15}"/>
                </a:ext>
              </a:extLst>
            </p:cNvPr>
            <p:cNvSpPr/>
            <p:nvPr/>
          </p:nvSpPr>
          <p:spPr>
            <a:xfrm>
              <a:off x="3644221" y="2865287"/>
              <a:ext cx="610597" cy="228599"/>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8744B246-49EE-42AB-B80F-48B2B7E2A52C}"/>
                </a:ext>
              </a:extLst>
            </p:cNvPr>
            <p:cNvSpPr/>
            <p:nvPr/>
          </p:nvSpPr>
          <p:spPr>
            <a:xfrm>
              <a:off x="4302021" y="2865287"/>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04ACE918-96C8-43ED-B859-079B5C08D2A9}"/>
                </a:ext>
              </a:extLst>
            </p:cNvPr>
            <p:cNvSpPr/>
            <p:nvPr/>
          </p:nvSpPr>
          <p:spPr>
            <a:xfrm>
              <a:off x="4959821" y="2865287"/>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22" name="직사각형 21">
              <a:extLst>
                <a:ext uri="{FF2B5EF4-FFF2-40B4-BE49-F238E27FC236}">
                  <a16:creationId xmlns:a16="http://schemas.microsoft.com/office/drawing/2014/main" xmlns="" id="{28C54F7A-8DBC-4026-9DF1-058B8F41647A}"/>
                </a:ext>
              </a:extLst>
            </p:cNvPr>
            <p:cNvSpPr/>
            <p:nvPr/>
          </p:nvSpPr>
          <p:spPr>
            <a:xfrm>
              <a:off x="5617621" y="2865287"/>
              <a:ext cx="610597" cy="228599"/>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23" name="직사각형 22">
              <a:extLst>
                <a:ext uri="{FF2B5EF4-FFF2-40B4-BE49-F238E27FC236}">
                  <a16:creationId xmlns:a16="http://schemas.microsoft.com/office/drawing/2014/main" xmlns="" id="{A9BCDCCB-8651-48CA-8E7B-BA65AFD788BF}"/>
                </a:ext>
              </a:extLst>
            </p:cNvPr>
            <p:cNvSpPr/>
            <p:nvPr/>
          </p:nvSpPr>
          <p:spPr>
            <a:xfrm>
              <a:off x="6275422" y="2865287"/>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24" name="직사각형 23">
              <a:extLst>
                <a:ext uri="{FF2B5EF4-FFF2-40B4-BE49-F238E27FC236}">
                  <a16:creationId xmlns:a16="http://schemas.microsoft.com/office/drawing/2014/main" xmlns="" id="{28D75A3D-82A5-4491-A26A-503AB9759900}"/>
                </a:ext>
              </a:extLst>
            </p:cNvPr>
            <p:cNvSpPr/>
            <p:nvPr/>
          </p:nvSpPr>
          <p:spPr>
            <a:xfrm>
              <a:off x="2986421" y="2587910"/>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25" name="직사각형 24">
              <a:extLst>
                <a:ext uri="{FF2B5EF4-FFF2-40B4-BE49-F238E27FC236}">
                  <a16:creationId xmlns:a16="http://schemas.microsoft.com/office/drawing/2014/main" xmlns="" id="{CB65AB29-7291-4D1D-B5F1-57BEB9CC97DE}"/>
                </a:ext>
              </a:extLst>
            </p:cNvPr>
            <p:cNvSpPr/>
            <p:nvPr/>
          </p:nvSpPr>
          <p:spPr>
            <a:xfrm>
              <a:off x="3645376" y="2587910"/>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26" name="직사각형 25">
              <a:extLst>
                <a:ext uri="{FF2B5EF4-FFF2-40B4-BE49-F238E27FC236}">
                  <a16:creationId xmlns:a16="http://schemas.microsoft.com/office/drawing/2014/main" xmlns="" id="{75AA5427-B2D6-43A1-8888-2F4A361C02D9}"/>
                </a:ext>
              </a:extLst>
            </p:cNvPr>
            <p:cNvSpPr/>
            <p:nvPr/>
          </p:nvSpPr>
          <p:spPr>
            <a:xfrm>
              <a:off x="4304331" y="2587910"/>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27" name="직사각형 26">
              <a:extLst>
                <a:ext uri="{FF2B5EF4-FFF2-40B4-BE49-F238E27FC236}">
                  <a16:creationId xmlns:a16="http://schemas.microsoft.com/office/drawing/2014/main" xmlns="" id="{0D77E183-1E29-4EF6-8F40-09998120428A}"/>
                </a:ext>
              </a:extLst>
            </p:cNvPr>
            <p:cNvSpPr/>
            <p:nvPr/>
          </p:nvSpPr>
          <p:spPr>
            <a:xfrm>
              <a:off x="4963286" y="2587910"/>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28" name="직사각형 27">
              <a:extLst>
                <a:ext uri="{FF2B5EF4-FFF2-40B4-BE49-F238E27FC236}">
                  <a16:creationId xmlns:a16="http://schemas.microsoft.com/office/drawing/2014/main" xmlns="" id="{F9CE3622-4A90-4C01-9D90-D179AF75518A}"/>
                </a:ext>
              </a:extLst>
            </p:cNvPr>
            <p:cNvSpPr/>
            <p:nvPr/>
          </p:nvSpPr>
          <p:spPr>
            <a:xfrm>
              <a:off x="5622241" y="2587910"/>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CDD224E4-6467-4EAE-9581-939B84DCBCE1}"/>
                </a:ext>
              </a:extLst>
            </p:cNvPr>
            <p:cNvSpPr/>
            <p:nvPr/>
          </p:nvSpPr>
          <p:spPr>
            <a:xfrm>
              <a:off x="6281196" y="2587910"/>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6</a:t>
              </a:r>
              <a:endParaRPr lang="ko-KR" altLang="en-US" sz="1300" dirty="0">
                <a:solidFill>
                  <a:srgbClr val="002060"/>
                </a:solidFill>
                <a:latin typeface="SamsungOne 400" panose="020B0503030303020204" pitchFamily="34" charset="0"/>
              </a:endParaRPr>
            </a:p>
          </p:txBody>
        </p:sp>
        <p:grpSp>
          <p:nvGrpSpPr>
            <p:cNvPr id="45" name="그룹 44">
              <a:extLst>
                <a:ext uri="{FF2B5EF4-FFF2-40B4-BE49-F238E27FC236}">
                  <a16:creationId xmlns:a16="http://schemas.microsoft.com/office/drawing/2014/main" xmlns="" id="{8C5BA3FB-43BA-48BB-B975-B0B96B2D8BC0}"/>
                </a:ext>
              </a:extLst>
            </p:cNvPr>
            <p:cNvGrpSpPr/>
            <p:nvPr/>
          </p:nvGrpSpPr>
          <p:grpSpPr>
            <a:xfrm>
              <a:off x="4600309" y="4584601"/>
              <a:ext cx="705382" cy="1514052"/>
              <a:chOff x="5647038" y="2767566"/>
              <a:chExt cx="897924" cy="1467550"/>
            </a:xfrm>
          </p:grpSpPr>
          <p:cxnSp>
            <p:nvCxnSpPr>
              <p:cNvPr id="46" name="직선 연결선 45">
                <a:extLst>
                  <a:ext uri="{FF2B5EF4-FFF2-40B4-BE49-F238E27FC236}">
                    <a16:creationId xmlns:a16="http://schemas.microsoft.com/office/drawing/2014/main" xmlns="" id="{F005DD6D-7EA0-42E9-A9F6-15AAC133C1B6}"/>
                  </a:ext>
                </a:extLst>
              </p:cNvPr>
              <p:cNvCxnSpPr>
                <a:cxnSpLocks/>
              </p:cNvCxnSpPr>
              <p:nvPr/>
            </p:nvCxnSpPr>
            <p:spPr>
              <a:xfrm>
                <a:off x="5647038" y="2767567"/>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DABDC19D-4A85-4E4F-B3BF-858477B99A9F}"/>
                  </a:ext>
                </a:extLst>
              </p:cNvPr>
              <p:cNvCxnSpPr>
                <a:cxnSpLocks/>
              </p:cNvCxnSpPr>
              <p:nvPr/>
            </p:nvCxnSpPr>
            <p:spPr>
              <a:xfrm flipH="1">
                <a:off x="5647038" y="4235116"/>
                <a:ext cx="8979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E641E460-7640-4A9B-8C88-B8F66E1F42FF}"/>
                  </a:ext>
                </a:extLst>
              </p:cNvPr>
              <p:cNvCxnSpPr>
                <a:cxnSpLocks/>
              </p:cNvCxnSpPr>
              <p:nvPr/>
            </p:nvCxnSpPr>
            <p:spPr>
              <a:xfrm>
                <a:off x="6544962" y="2767566"/>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직사각형 48">
              <a:extLst>
                <a:ext uri="{FF2B5EF4-FFF2-40B4-BE49-F238E27FC236}">
                  <a16:creationId xmlns:a16="http://schemas.microsoft.com/office/drawing/2014/main" xmlns="" id="{7AF787CF-E4F2-428D-833B-15F75C37DD90}"/>
                </a:ext>
              </a:extLst>
            </p:cNvPr>
            <p:cNvSpPr/>
            <p:nvPr/>
          </p:nvSpPr>
          <p:spPr>
            <a:xfrm>
              <a:off x="4647702" y="575575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50" name="직사각형 49">
              <a:extLst>
                <a:ext uri="{FF2B5EF4-FFF2-40B4-BE49-F238E27FC236}">
                  <a16:creationId xmlns:a16="http://schemas.microsoft.com/office/drawing/2014/main" xmlns="" id="{CAA49A17-E510-46EF-A342-AE4F5E1EC2D0}"/>
                </a:ext>
              </a:extLst>
            </p:cNvPr>
            <p:cNvSpPr/>
            <p:nvPr/>
          </p:nvSpPr>
          <p:spPr>
            <a:xfrm>
              <a:off x="4600309" y="6149164"/>
              <a:ext cx="7053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stack</a:t>
              </a:r>
              <a:endParaRPr lang="ko-KR" altLang="en-US" sz="1300" dirty="0">
                <a:solidFill>
                  <a:srgbClr val="002060"/>
                </a:solidFill>
                <a:latin typeface="SamsungOne 400" panose="020B0503030303020204" pitchFamily="34" charset="0"/>
                <a:ea typeface="+mn-ea"/>
                <a:cs typeface="+mn-cs"/>
              </a:endParaRPr>
            </a:p>
          </p:txBody>
        </p:sp>
        <p:sp>
          <p:nvSpPr>
            <p:cNvPr id="51" name="직사각형 50">
              <a:extLst>
                <a:ext uri="{FF2B5EF4-FFF2-40B4-BE49-F238E27FC236}">
                  <a16:creationId xmlns:a16="http://schemas.microsoft.com/office/drawing/2014/main" xmlns="" id="{AFA002FF-8499-4E5F-B575-FF24A528F9A9}"/>
                </a:ext>
              </a:extLst>
            </p:cNvPr>
            <p:cNvSpPr/>
            <p:nvPr/>
          </p:nvSpPr>
          <p:spPr>
            <a:xfrm>
              <a:off x="3608793" y="3395106"/>
              <a:ext cx="2585395"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r>
                <a:rPr lang="en-US" altLang="ko-KR" sz="1300" dirty="0">
                  <a:solidFill>
                    <a:srgbClr val="002060"/>
                  </a:solidFill>
                  <a:latin typeface="SamsungOne 400" panose="020B0503030303020204" pitchFamily="34" charset="0"/>
                  <a:ea typeface="SamsungOne 400" panose="020B0503030303020204" pitchFamily="34" charset="0"/>
                </a:rPr>
                <a:t>2. Push the open parenthesis into the stack.</a:t>
              </a:r>
              <a:endParaRPr lang="ko-KR" altLang="en-US" sz="1300" dirty="0">
                <a:solidFill>
                  <a:srgbClr val="002060"/>
                </a:solidFill>
                <a:latin typeface="SamsungOne 400" panose="020B0503030303020204" pitchFamily="34" charset="0"/>
                <a:ea typeface="SamsungOne 400" panose="020B0503030303020204" pitchFamily="34" charset="0"/>
              </a:endParaRPr>
            </a:p>
            <a:p>
              <a:endParaRPr lang="ko-KR" altLang="en-US" sz="1300" dirty="0">
                <a:solidFill>
                  <a:srgbClr val="002060"/>
                </a:solidFill>
                <a:latin typeface="SamsungOne 400" panose="020B0503030303020204" pitchFamily="34" charset="0"/>
                <a:ea typeface="SamsungOne 400" panose="020B0503030303020204" pitchFamily="34" charset="0"/>
              </a:endParaRPr>
            </a:p>
          </p:txBody>
        </p:sp>
        <p:grpSp>
          <p:nvGrpSpPr>
            <p:cNvPr id="52" name="그룹 51">
              <a:extLst>
                <a:ext uri="{FF2B5EF4-FFF2-40B4-BE49-F238E27FC236}">
                  <a16:creationId xmlns:a16="http://schemas.microsoft.com/office/drawing/2014/main" xmlns="" id="{9900ADC3-E047-4379-A834-C03871B4F44C}"/>
                </a:ext>
              </a:extLst>
            </p:cNvPr>
            <p:cNvGrpSpPr/>
            <p:nvPr/>
          </p:nvGrpSpPr>
          <p:grpSpPr>
            <a:xfrm>
              <a:off x="7750025" y="4562694"/>
              <a:ext cx="705382" cy="1514052"/>
              <a:chOff x="5647038" y="2767566"/>
              <a:chExt cx="897924" cy="1467550"/>
            </a:xfrm>
          </p:grpSpPr>
          <p:cxnSp>
            <p:nvCxnSpPr>
              <p:cNvPr id="53" name="직선 연결선 52">
                <a:extLst>
                  <a:ext uri="{FF2B5EF4-FFF2-40B4-BE49-F238E27FC236}">
                    <a16:creationId xmlns:a16="http://schemas.microsoft.com/office/drawing/2014/main" xmlns="" id="{5CCE2F34-B4FA-47FA-8F06-22A5813C7DE4}"/>
                  </a:ext>
                </a:extLst>
              </p:cNvPr>
              <p:cNvCxnSpPr>
                <a:cxnSpLocks/>
              </p:cNvCxnSpPr>
              <p:nvPr/>
            </p:nvCxnSpPr>
            <p:spPr>
              <a:xfrm>
                <a:off x="5647038" y="2767567"/>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xmlns="" id="{5D003701-21DE-46CF-BE7D-4D26203CC43A}"/>
                  </a:ext>
                </a:extLst>
              </p:cNvPr>
              <p:cNvCxnSpPr>
                <a:cxnSpLocks/>
              </p:cNvCxnSpPr>
              <p:nvPr/>
            </p:nvCxnSpPr>
            <p:spPr>
              <a:xfrm flipH="1">
                <a:off x="5647038" y="4235116"/>
                <a:ext cx="8979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xmlns="" id="{778F02C1-1B3C-4C71-9615-A0ED6B449109}"/>
                  </a:ext>
                </a:extLst>
              </p:cNvPr>
              <p:cNvCxnSpPr>
                <a:cxnSpLocks/>
              </p:cNvCxnSpPr>
              <p:nvPr/>
            </p:nvCxnSpPr>
            <p:spPr>
              <a:xfrm>
                <a:off x="6544962" y="2767566"/>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 name="직사각형 55">
              <a:extLst>
                <a:ext uri="{FF2B5EF4-FFF2-40B4-BE49-F238E27FC236}">
                  <a16:creationId xmlns:a16="http://schemas.microsoft.com/office/drawing/2014/main" xmlns="" id="{9370FCE3-6875-489F-8847-A119DA015AA1}"/>
                </a:ext>
              </a:extLst>
            </p:cNvPr>
            <p:cNvSpPr/>
            <p:nvPr/>
          </p:nvSpPr>
          <p:spPr>
            <a:xfrm>
              <a:off x="7797418" y="5733847"/>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57" name="직사각형 56">
              <a:extLst>
                <a:ext uri="{FF2B5EF4-FFF2-40B4-BE49-F238E27FC236}">
                  <a16:creationId xmlns:a16="http://schemas.microsoft.com/office/drawing/2014/main" xmlns="" id="{8A29B0AC-9ED3-403A-A13C-BE37FB9FE2DF}"/>
                </a:ext>
              </a:extLst>
            </p:cNvPr>
            <p:cNvSpPr/>
            <p:nvPr/>
          </p:nvSpPr>
          <p:spPr>
            <a:xfrm>
              <a:off x="7750025" y="6127257"/>
              <a:ext cx="7053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stack</a:t>
              </a:r>
              <a:endParaRPr lang="ko-KR" altLang="en-US" sz="1300" dirty="0">
                <a:solidFill>
                  <a:srgbClr val="002060"/>
                </a:solidFill>
                <a:latin typeface="SamsungOne 400" panose="020B0503030303020204" pitchFamily="34" charset="0"/>
                <a:ea typeface="+mn-ea"/>
                <a:cs typeface="+mn-cs"/>
              </a:endParaRPr>
            </a:p>
          </p:txBody>
        </p:sp>
        <p:sp>
          <p:nvSpPr>
            <p:cNvPr id="58" name="직사각형 57">
              <a:extLst>
                <a:ext uri="{FF2B5EF4-FFF2-40B4-BE49-F238E27FC236}">
                  <a16:creationId xmlns:a16="http://schemas.microsoft.com/office/drawing/2014/main" xmlns="" id="{E5CC0F3E-5ADE-47E8-BA9A-CD7BECE07ABD}"/>
                </a:ext>
              </a:extLst>
            </p:cNvPr>
            <p:cNvSpPr/>
            <p:nvPr/>
          </p:nvSpPr>
          <p:spPr>
            <a:xfrm>
              <a:off x="6708092" y="3395105"/>
              <a:ext cx="2585395"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5100" indent="-165100"/>
              <a:r>
                <a:rPr lang="en-US" altLang="ko-KR" sz="1300" dirty="0">
                  <a:solidFill>
                    <a:srgbClr val="002060"/>
                  </a:solidFill>
                  <a:latin typeface="SamsungOne 400" panose="020B0503030303020204" pitchFamily="34" charset="0"/>
                  <a:ea typeface="SamsungOne 400" panose="020B0503030303020204" pitchFamily="34" charset="0"/>
                </a:rPr>
                <a:t>3. Push the open parenthesis into the stack.</a:t>
              </a:r>
              <a:endParaRPr lang="ko-KR" altLang="en-US" sz="1300" dirty="0">
                <a:solidFill>
                  <a:srgbClr val="002060"/>
                </a:solidFill>
                <a:latin typeface="SamsungOne 400" panose="020B0503030303020204" pitchFamily="34" charset="0"/>
              </a:endParaRPr>
            </a:p>
            <a:p>
              <a:endParaRPr lang="ko-KR" altLang="en-US" sz="1300" dirty="0">
                <a:solidFill>
                  <a:srgbClr val="002060"/>
                </a:solidFill>
                <a:latin typeface="SamsungOne 400" panose="020B0503030303020204" pitchFamily="34" charset="0"/>
              </a:endParaRPr>
            </a:p>
          </p:txBody>
        </p:sp>
        <p:sp>
          <p:nvSpPr>
            <p:cNvPr id="59" name="직사각형 58">
              <a:extLst>
                <a:ext uri="{FF2B5EF4-FFF2-40B4-BE49-F238E27FC236}">
                  <a16:creationId xmlns:a16="http://schemas.microsoft.com/office/drawing/2014/main" xmlns="" id="{0B6A88A9-1842-4A8D-822A-6214E5E51665}"/>
                </a:ext>
              </a:extLst>
            </p:cNvPr>
            <p:cNvSpPr/>
            <p:nvPr/>
          </p:nvSpPr>
          <p:spPr>
            <a:xfrm>
              <a:off x="4647192" y="5412464"/>
              <a:ext cx="610597" cy="228599"/>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60" name="직사각형 59">
              <a:extLst>
                <a:ext uri="{FF2B5EF4-FFF2-40B4-BE49-F238E27FC236}">
                  <a16:creationId xmlns:a16="http://schemas.microsoft.com/office/drawing/2014/main" xmlns="" id="{A8AF2634-0332-421F-8815-42382D4C8097}"/>
                </a:ext>
              </a:extLst>
            </p:cNvPr>
            <p:cNvSpPr/>
            <p:nvPr/>
          </p:nvSpPr>
          <p:spPr>
            <a:xfrm>
              <a:off x="7797418" y="5385839"/>
              <a:ext cx="610597" cy="228599"/>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61" name="직사각형 60">
              <a:extLst>
                <a:ext uri="{FF2B5EF4-FFF2-40B4-BE49-F238E27FC236}">
                  <a16:creationId xmlns:a16="http://schemas.microsoft.com/office/drawing/2014/main" xmlns="" id="{D7D975C9-DA04-4395-8B73-78012C192292}"/>
                </a:ext>
              </a:extLst>
            </p:cNvPr>
            <p:cNvSpPr/>
            <p:nvPr/>
          </p:nvSpPr>
          <p:spPr>
            <a:xfrm>
              <a:off x="7797417" y="5037831"/>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grpSp>
          <p:nvGrpSpPr>
            <p:cNvPr id="64" name="그룹 63">
              <a:extLst>
                <a:ext uri="{FF2B5EF4-FFF2-40B4-BE49-F238E27FC236}">
                  <a16:creationId xmlns:a16="http://schemas.microsoft.com/office/drawing/2014/main" xmlns="" id="{3470440F-D921-4284-9A9B-66D76EB3D335}"/>
                </a:ext>
              </a:extLst>
            </p:cNvPr>
            <p:cNvGrpSpPr/>
            <p:nvPr/>
          </p:nvGrpSpPr>
          <p:grpSpPr>
            <a:xfrm>
              <a:off x="1027663" y="4145337"/>
              <a:ext cx="914400" cy="914400"/>
              <a:chOff x="3895991" y="3897458"/>
              <a:chExt cx="914400" cy="914400"/>
            </a:xfrm>
          </p:grpSpPr>
          <p:sp>
            <p:nvSpPr>
              <p:cNvPr id="62" name="원호 61">
                <a:extLst>
                  <a:ext uri="{FF2B5EF4-FFF2-40B4-BE49-F238E27FC236}">
                    <a16:creationId xmlns:a16="http://schemas.microsoft.com/office/drawing/2014/main" xmlns="" id="{942F642B-3543-4E1F-93B1-48694A969F83}"/>
                  </a:ext>
                </a:extLst>
              </p:cNvPr>
              <p:cNvSpPr/>
              <p:nvPr/>
            </p:nvSpPr>
            <p:spPr>
              <a:xfrm>
                <a:off x="3895991" y="3897458"/>
                <a:ext cx="914400" cy="914400"/>
              </a:xfrm>
              <a:prstGeom prst="arc">
                <a:avLst/>
              </a:prstGeom>
              <a:ln w="1905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63" name="직사각형 62">
                <a:extLst>
                  <a:ext uri="{FF2B5EF4-FFF2-40B4-BE49-F238E27FC236}">
                    <a16:creationId xmlns:a16="http://schemas.microsoft.com/office/drawing/2014/main" xmlns="" id="{EC03AD3E-D97B-4D4D-98E9-2206A8B32BE6}"/>
                  </a:ext>
                </a:extLst>
              </p:cNvPr>
              <p:cNvSpPr/>
              <p:nvPr/>
            </p:nvSpPr>
            <p:spPr>
              <a:xfrm>
                <a:off x="4175456" y="4024832"/>
                <a:ext cx="540533" cy="292388"/>
              </a:xfrm>
              <a:prstGeom prst="rect">
                <a:avLst/>
              </a:prstGeom>
            </p:spPr>
            <p:txBody>
              <a:bodyPr wrap="square">
                <a:spAutoFit/>
              </a:bodyPr>
              <a:lstStyle/>
              <a:p>
                <a:r>
                  <a:rPr lang="en-US" altLang="ko-KR" sz="1300" dirty="0">
                    <a:solidFill>
                      <a:srgbClr val="002060"/>
                    </a:solidFill>
                    <a:latin typeface="SamsungOne 400" panose="020B0503030303020204" pitchFamily="34" charset="0"/>
                    <a:ea typeface="+mn-ea"/>
                    <a:cs typeface="+mn-cs"/>
                  </a:rPr>
                  <a:t>push</a:t>
                </a:r>
                <a:endParaRPr lang="ko-KR" altLang="en-US" sz="1300" dirty="0">
                  <a:solidFill>
                    <a:srgbClr val="002060"/>
                  </a:solidFill>
                  <a:latin typeface="SamsungOne 400" panose="020B0503030303020204" pitchFamily="34" charset="0"/>
                  <a:ea typeface="+mn-ea"/>
                  <a:cs typeface="+mn-cs"/>
                </a:endParaRPr>
              </a:p>
            </p:txBody>
          </p:sp>
        </p:grpSp>
        <p:grpSp>
          <p:nvGrpSpPr>
            <p:cNvPr id="66" name="그룹 65">
              <a:extLst>
                <a:ext uri="{FF2B5EF4-FFF2-40B4-BE49-F238E27FC236}">
                  <a16:creationId xmlns:a16="http://schemas.microsoft.com/office/drawing/2014/main" xmlns="" id="{B859CB80-A982-47D3-BAD4-A1BEA9BD514B}"/>
                </a:ext>
              </a:extLst>
            </p:cNvPr>
            <p:cNvGrpSpPr/>
            <p:nvPr/>
          </p:nvGrpSpPr>
          <p:grpSpPr>
            <a:xfrm>
              <a:off x="4059632" y="4142932"/>
              <a:ext cx="914400" cy="914400"/>
              <a:chOff x="3895991" y="3897458"/>
              <a:chExt cx="914400" cy="914400"/>
            </a:xfrm>
          </p:grpSpPr>
          <p:sp>
            <p:nvSpPr>
              <p:cNvPr id="67" name="원호 66">
                <a:extLst>
                  <a:ext uri="{FF2B5EF4-FFF2-40B4-BE49-F238E27FC236}">
                    <a16:creationId xmlns:a16="http://schemas.microsoft.com/office/drawing/2014/main" xmlns="" id="{391C4C55-E4E9-40B4-8BE6-6EF95499DA91}"/>
                  </a:ext>
                </a:extLst>
              </p:cNvPr>
              <p:cNvSpPr/>
              <p:nvPr/>
            </p:nvSpPr>
            <p:spPr>
              <a:xfrm>
                <a:off x="3895991" y="3897458"/>
                <a:ext cx="914400" cy="914400"/>
              </a:xfrm>
              <a:prstGeom prst="arc">
                <a:avLst/>
              </a:prstGeom>
              <a:ln w="1905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68" name="직사각형 67">
                <a:extLst>
                  <a:ext uri="{FF2B5EF4-FFF2-40B4-BE49-F238E27FC236}">
                    <a16:creationId xmlns:a16="http://schemas.microsoft.com/office/drawing/2014/main" xmlns="" id="{6FE419FF-F6EC-4279-AE01-51AA152E870F}"/>
                  </a:ext>
                </a:extLst>
              </p:cNvPr>
              <p:cNvSpPr/>
              <p:nvPr/>
            </p:nvSpPr>
            <p:spPr>
              <a:xfrm>
                <a:off x="4175456" y="4024832"/>
                <a:ext cx="540533" cy="292388"/>
              </a:xfrm>
              <a:prstGeom prst="rect">
                <a:avLst/>
              </a:prstGeom>
            </p:spPr>
            <p:txBody>
              <a:bodyPr wrap="square">
                <a:spAutoFit/>
              </a:bodyPr>
              <a:lstStyle/>
              <a:p>
                <a:r>
                  <a:rPr lang="en-US" altLang="ko-KR" sz="1300" dirty="0">
                    <a:solidFill>
                      <a:srgbClr val="002060"/>
                    </a:solidFill>
                    <a:latin typeface="SamsungOne 400" panose="020B0503030303020204" pitchFamily="34" charset="0"/>
                    <a:ea typeface="+mn-ea"/>
                    <a:cs typeface="+mn-cs"/>
                  </a:rPr>
                  <a:t>push</a:t>
                </a:r>
                <a:endParaRPr lang="ko-KR" altLang="en-US" sz="1300" dirty="0">
                  <a:solidFill>
                    <a:srgbClr val="002060"/>
                  </a:solidFill>
                  <a:latin typeface="SamsungOne 400" panose="020B0503030303020204" pitchFamily="34" charset="0"/>
                  <a:ea typeface="+mn-ea"/>
                  <a:cs typeface="+mn-cs"/>
                </a:endParaRPr>
              </a:p>
            </p:txBody>
          </p:sp>
        </p:grpSp>
        <p:grpSp>
          <p:nvGrpSpPr>
            <p:cNvPr id="70" name="그룹 69">
              <a:extLst>
                <a:ext uri="{FF2B5EF4-FFF2-40B4-BE49-F238E27FC236}">
                  <a16:creationId xmlns:a16="http://schemas.microsoft.com/office/drawing/2014/main" xmlns="" id="{C5BDFE80-1E8B-4CCD-9DCE-817D74E4891D}"/>
                </a:ext>
              </a:extLst>
            </p:cNvPr>
            <p:cNvGrpSpPr/>
            <p:nvPr/>
          </p:nvGrpSpPr>
          <p:grpSpPr>
            <a:xfrm>
              <a:off x="7091601" y="4146617"/>
              <a:ext cx="1011115" cy="1022609"/>
              <a:chOff x="3895991" y="3999664"/>
              <a:chExt cx="914400" cy="914400"/>
            </a:xfrm>
          </p:grpSpPr>
          <p:sp>
            <p:nvSpPr>
              <p:cNvPr id="71" name="원호 70">
                <a:extLst>
                  <a:ext uri="{FF2B5EF4-FFF2-40B4-BE49-F238E27FC236}">
                    <a16:creationId xmlns:a16="http://schemas.microsoft.com/office/drawing/2014/main" xmlns="" id="{903DDD1C-13D1-4740-8C7F-AD80A74F9A0A}"/>
                  </a:ext>
                </a:extLst>
              </p:cNvPr>
              <p:cNvSpPr/>
              <p:nvPr/>
            </p:nvSpPr>
            <p:spPr>
              <a:xfrm>
                <a:off x="3895991" y="3999664"/>
                <a:ext cx="914400" cy="914400"/>
              </a:xfrm>
              <a:prstGeom prst="arc">
                <a:avLst/>
              </a:prstGeom>
              <a:ln w="1905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72" name="직사각형 71">
                <a:extLst>
                  <a:ext uri="{FF2B5EF4-FFF2-40B4-BE49-F238E27FC236}">
                    <a16:creationId xmlns:a16="http://schemas.microsoft.com/office/drawing/2014/main" xmlns="" id="{693C676E-8B4E-4D32-B83F-D86FFD7D86CC}"/>
                  </a:ext>
                </a:extLst>
              </p:cNvPr>
              <p:cNvSpPr/>
              <p:nvPr/>
            </p:nvSpPr>
            <p:spPr>
              <a:xfrm>
                <a:off x="4175456" y="4127037"/>
                <a:ext cx="540533" cy="292388"/>
              </a:xfrm>
              <a:prstGeom prst="rect">
                <a:avLst/>
              </a:prstGeom>
            </p:spPr>
            <p:txBody>
              <a:bodyPr wrap="square">
                <a:spAutoFit/>
              </a:bodyPr>
              <a:lstStyle/>
              <a:p>
                <a:r>
                  <a:rPr lang="en-US" altLang="ko-KR" sz="1300" dirty="0">
                    <a:solidFill>
                      <a:srgbClr val="002060"/>
                    </a:solidFill>
                    <a:latin typeface="SamsungOne 400" panose="020B0503030303020204" pitchFamily="34" charset="0"/>
                    <a:ea typeface="+mn-ea"/>
                    <a:cs typeface="+mn-cs"/>
                  </a:rPr>
                  <a:t>push</a:t>
                </a:r>
                <a:endParaRPr lang="ko-KR" altLang="en-US" sz="1300" dirty="0">
                  <a:solidFill>
                    <a:srgbClr val="002060"/>
                  </a:solidFill>
                  <a:latin typeface="SamsungOne 400" panose="020B0503030303020204" pitchFamily="34" charset="0"/>
                  <a:ea typeface="+mn-ea"/>
                  <a:cs typeface="+mn-cs"/>
                </a:endParaRPr>
              </a:p>
            </p:txBody>
          </p:sp>
        </p:grpSp>
        <p:sp>
          <p:nvSpPr>
            <p:cNvPr id="73" name="직사각형 72">
              <a:extLst>
                <a:ext uri="{FF2B5EF4-FFF2-40B4-BE49-F238E27FC236}">
                  <a16:creationId xmlns:a16="http://schemas.microsoft.com/office/drawing/2014/main" xmlns="" id="{B0886C5B-36A0-46DD-9FE8-52CCBA63BB95}"/>
                </a:ext>
              </a:extLst>
            </p:cNvPr>
            <p:cNvSpPr/>
            <p:nvPr/>
          </p:nvSpPr>
          <p:spPr>
            <a:xfrm>
              <a:off x="6902945" y="4028632"/>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74" name="직사각형 73">
              <a:extLst>
                <a:ext uri="{FF2B5EF4-FFF2-40B4-BE49-F238E27FC236}">
                  <a16:creationId xmlns:a16="http://schemas.microsoft.com/office/drawing/2014/main" xmlns="" id="{650644CC-89A9-4CDB-8996-57C4DB3CB67B}"/>
                </a:ext>
              </a:extLst>
            </p:cNvPr>
            <p:cNvSpPr/>
            <p:nvPr/>
          </p:nvSpPr>
          <p:spPr>
            <a:xfrm>
              <a:off x="2986421" y="2865287"/>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75" name="직사각형 74">
              <a:extLst>
                <a:ext uri="{FF2B5EF4-FFF2-40B4-BE49-F238E27FC236}">
                  <a16:creationId xmlns:a16="http://schemas.microsoft.com/office/drawing/2014/main" xmlns="" id="{67BA8646-5012-471B-BD40-280C4F062D82}"/>
                </a:ext>
              </a:extLst>
            </p:cNvPr>
            <p:cNvSpPr/>
            <p:nvPr/>
          </p:nvSpPr>
          <p:spPr>
            <a:xfrm>
              <a:off x="3834197" y="4040092"/>
              <a:ext cx="610597" cy="228599"/>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76" name="직사각형 75">
              <a:extLst>
                <a:ext uri="{FF2B5EF4-FFF2-40B4-BE49-F238E27FC236}">
                  <a16:creationId xmlns:a16="http://schemas.microsoft.com/office/drawing/2014/main" xmlns="" id="{D993891E-AE9C-4966-B160-123C1133F094}"/>
                </a:ext>
              </a:extLst>
            </p:cNvPr>
            <p:cNvSpPr/>
            <p:nvPr/>
          </p:nvSpPr>
          <p:spPr>
            <a:xfrm>
              <a:off x="801937" y="3822243"/>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77" name="직사각형 76">
              <a:extLst>
                <a:ext uri="{FF2B5EF4-FFF2-40B4-BE49-F238E27FC236}">
                  <a16:creationId xmlns:a16="http://schemas.microsoft.com/office/drawing/2014/main" xmlns="" id="{F25BD02D-2ADC-420D-9812-006583F81EAA}"/>
                </a:ext>
              </a:extLst>
            </p:cNvPr>
            <p:cNvSpPr/>
            <p:nvPr/>
          </p:nvSpPr>
          <p:spPr>
            <a:xfrm>
              <a:off x="3846438" y="3835111"/>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78" name="직사각형 77">
              <a:extLst>
                <a:ext uri="{FF2B5EF4-FFF2-40B4-BE49-F238E27FC236}">
                  <a16:creationId xmlns:a16="http://schemas.microsoft.com/office/drawing/2014/main" xmlns="" id="{FCB470CE-8281-4634-B72C-6C5208C8E39F}"/>
                </a:ext>
              </a:extLst>
            </p:cNvPr>
            <p:cNvSpPr/>
            <p:nvPr/>
          </p:nvSpPr>
          <p:spPr>
            <a:xfrm>
              <a:off x="6902944" y="3811493"/>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grpSp>
      <p:sp>
        <p:nvSpPr>
          <p:cNvPr id="81" name="직사각형 8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82" name="직사각형 8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84" name="직사각형 83">
            <a:extLst>
              <a:ext uri="{FF2B5EF4-FFF2-40B4-BE49-F238E27FC236}">
                <a16:creationId xmlns:a16="http://schemas.microsoft.com/office/drawing/2014/main" xmlns="" id="{8D9935C7-11E7-4E1B-AD8F-F19CB77A9B00}"/>
              </a:ext>
            </a:extLst>
          </p:cNvPr>
          <p:cNvSpPr/>
          <p:nvPr/>
        </p:nvSpPr>
        <p:spPr>
          <a:xfrm>
            <a:off x="463014" y="13274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Balanced Parentheses Problem </a:t>
            </a:r>
          </a:p>
        </p:txBody>
      </p:sp>
      <p:sp>
        <p:nvSpPr>
          <p:cNvPr id="65" name="TextBox 64">
            <a:extLst>
              <a:ext uri="{FF2B5EF4-FFF2-40B4-BE49-F238E27FC236}">
                <a16:creationId xmlns:a16="http://schemas.microsoft.com/office/drawing/2014/main" xmlns="" id="{89951F81-152F-4223-B5D3-ADC58970742B}"/>
              </a:ext>
            </a:extLst>
          </p:cNvPr>
          <p:cNvSpPr txBox="1"/>
          <p:nvPr/>
        </p:nvSpPr>
        <p:spPr>
          <a:xfrm>
            <a:off x="361950" y="1701213"/>
            <a:ext cx="4953000" cy="369332"/>
          </a:xfrm>
          <a:prstGeom prst="rect">
            <a:avLst/>
          </a:prstGeom>
          <a:noFill/>
        </p:spPr>
        <p:txBody>
          <a:bodyPr wrap="square">
            <a:spAutoFit/>
          </a:bodyPr>
          <a:lstStyle>
            <a:defPPr>
              <a:defRPr lang="ko-KR"/>
            </a:defPPr>
            <a:lvl1pPr defTabSz="-45199300">
              <a:defRPr sz="1800" b="1">
                <a:solidFill>
                  <a:srgbClr val="000000"/>
                </a:solidFill>
                <a:latin typeface="Samsung Sharp Sans" pitchFamily="2" charset="0"/>
                <a:ea typeface="Samsung Sharp Sans" pitchFamily="2" charset="0"/>
                <a:cs typeface="Samsung Sharp Sans" pitchFamily="2" charset="0"/>
              </a:defRPr>
            </a:lvl1pPr>
          </a:lstStyle>
          <a:p>
            <a:r>
              <a:rPr lang="en-US" altLang="ko-KR" dirty="0"/>
              <a:t>1.4. Solving the problem using a stack</a:t>
            </a:r>
          </a:p>
        </p:txBody>
      </p:sp>
      <p:sp>
        <p:nvSpPr>
          <p:cNvPr id="69" name="직사각형 68">
            <a:extLst>
              <a:ext uri="{FF2B5EF4-FFF2-40B4-BE49-F238E27FC236}">
                <a16:creationId xmlns:a16="http://schemas.microsoft.com/office/drawing/2014/main" xmlns="" id="{5D0FA3B9-5FEB-458E-BC94-AB11CC4B58C9}"/>
              </a:ext>
            </a:extLst>
          </p:cNvPr>
          <p:cNvSpPr/>
          <p:nvPr/>
        </p:nvSpPr>
        <p:spPr>
          <a:xfrm>
            <a:off x="580388" y="2118234"/>
            <a:ext cx="876239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Use a stack data structure to easily check if the parentheses are appropriately paired up. For instance, pair up the string provided below.</a:t>
            </a:r>
          </a:p>
        </p:txBody>
      </p:sp>
      <p:sp>
        <p:nvSpPr>
          <p:cNvPr id="80" name="직사각형 79">
            <a:extLst>
              <a:ext uri="{FF2B5EF4-FFF2-40B4-BE49-F238E27FC236}">
                <a16:creationId xmlns:a16="http://schemas.microsoft.com/office/drawing/2014/main" xmlns="" id="{AFA002FF-8499-4E5F-B575-FF24A528F9A9}"/>
              </a:ext>
            </a:extLst>
          </p:cNvPr>
          <p:cNvSpPr/>
          <p:nvPr/>
        </p:nvSpPr>
        <p:spPr>
          <a:xfrm>
            <a:off x="693210" y="3364349"/>
            <a:ext cx="2585395"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0813" indent="-150813"/>
            <a:r>
              <a:rPr lang="en-US" altLang="ko-KR" sz="1300" dirty="0">
                <a:solidFill>
                  <a:srgbClr val="002060"/>
                </a:solidFill>
                <a:latin typeface="SamsungOne 400" panose="020B0503030303020204" pitchFamily="34" charset="0"/>
                <a:ea typeface="SamsungOne 400" panose="020B0503030303020204" pitchFamily="34" charset="0"/>
              </a:rPr>
              <a:t>1</a:t>
            </a:r>
            <a:r>
              <a:rPr lang="en-US" altLang="ko-KR" sz="1300" dirty="0" smtClean="0">
                <a:solidFill>
                  <a:srgbClr val="002060"/>
                </a:solidFill>
                <a:latin typeface="SamsungOne 400" panose="020B0503030303020204" pitchFamily="34" charset="0"/>
                <a:ea typeface="SamsungOne 400" panose="020B0503030303020204" pitchFamily="34" charset="0"/>
              </a:rPr>
              <a:t>. Push the open parenthesis into the stack.</a:t>
            </a:r>
            <a:endParaRPr lang="ko-KR" altLang="en-US" sz="1300" dirty="0" smtClean="0">
              <a:solidFill>
                <a:srgbClr val="002060"/>
              </a:solidFill>
              <a:latin typeface="SamsungOne 400" panose="020B0503030303020204" pitchFamily="34" charset="0"/>
            </a:endParaRPr>
          </a:p>
          <a:p>
            <a:endParaRPr lang="ko-KR" altLang="en-US" sz="1300" dirty="0">
              <a:solidFill>
                <a:srgbClr val="002060"/>
              </a:solidFill>
              <a:latin typeface="SamsungOne 400" panose="020B0503030303020204" pitchFamily="34" charset="0"/>
            </a:endParaRPr>
          </a:p>
        </p:txBody>
      </p:sp>
    </p:spTree>
    <p:extLst>
      <p:ext uri="{BB962C8B-B14F-4D97-AF65-F5344CB8AC3E}">
        <p14:creationId xmlns:p14="http://schemas.microsoft.com/office/powerpoint/2010/main" val="26167465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901730" y="2296690"/>
            <a:ext cx="8127554" cy="3886543"/>
            <a:chOff x="908313" y="2185375"/>
            <a:chExt cx="8127554" cy="3886543"/>
          </a:xfrm>
        </p:grpSpPr>
        <p:sp>
          <p:nvSpPr>
            <p:cNvPr id="19" name="직사각형 18">
              <a:extLst>
                <a:ext uri="{FF2B5EF4-FFF2-40B4-BE49-F238E27FC236}">
                  <a16:creationId xmlns:a16="http://schemas.microsoft.com/office/drawing/2014/main" xmlns="" id="{439C92B8-19F4-4ED5-9A07-87BB28498B15}"/>
                </a:ext>
              </a:extLst>
            </p:cNvPr>
            <p:cNvSpPr/>
            <p:nvPr/>
          </p:nvSpPr>
          <p:spPr>
            <a:xfrm>
              <a:off x="3644221" y="2462752"/>
              <a:ext cx="610597" cy="228599"/>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8744B246-49EE-42AB-B80F-48B2B7E2A52C}"/>
                </a:ext>
              </a:extLst>
            </p:cNvPr>
            <p:cNvSpPr/>
            <p:nvPr/>
          </p:nvSpPr>
          <p:spPr>
            <a:xfrm>
              <a:off x="4302021" y="2462752"/>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04ACE918-96C8-43ED-B859-079B5C08D2A9}"/>
                </a:ext>
              </a:extLst>
            </p:cNvPr>
            <p:cNvSpPr/>
            <p:nvPr/>
          </p:nvSpPr>
          <p:spPr>
            <a:xfrm>
              <a:off x="4959821" y="2462752"/>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22" name="직사각형 21">
              <a:extLst>
                <a:ext uri="{FF2B5EF4-FFF2-40B4-BE49-F238E27FC236}">
                  <a16:creationId xmlns:a16="http://schemas.microsoft.com/office/drawing/2014/main" xmlns="" id="{28C54F7A-8DBC-4026-9DF1-058B8F41647A}"/>
                </a:ext>
              </a:extLst>
            </p:cNvPr>
            <p:cNvSpPr/>
            <p:nvPr/>
          </p:nvSpPr>
          <p:spPr>
            <a:xfrm>
              <a:off x="5617621" y="2462752"/>
              <a:ext cx="610597" cy="228599"/>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23" name="직사각형 22">
              <a:extLst>
                <a:ext uri="{FF2B5EF4-FFF2-40B4-BE49-F238E27FC236}">
                  <a16:creationId xmlns:a16="http://schemas.microsoft.com/office/drawing/2014/main" xmlns="" id="{A9BCDCCB-8651-48CA-8E7B-BA65AFD788BF}"/>
                </a:ext>
              </a:extLst>
            </p:cNvPr>
            <p:cNvSpPr/>
            <p:nvPr/>
          </p:nvSpPr>
          <p:spPr>
            <a:xfrm>
              <a:off x="6275422" y="2462752"/>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24" name="직사각형 23">
              <a:extLst>
                <a:ext uri="{FF2B5EF4-FFF2-40B4-BE49-F238E27FC236}">
                  <a16:creationId xmlns:a16="http://schemas.microsoft.com/office/drawing/2014/main" xmlns="" id="{28D75A3D-82A5-4491-A26A-503AB9759900}"/>
                </a:ext>
              </a:extLst>
            </p:cNvPr>
            <p:cNvSpPr/>
            <p:nvPr/>
          </p:nvSpPr>
          <p:spPr>
            <a:xfrm>
              <a:off x="2986421" y="2185375"/>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25" name="직사각형 24">
              <a:extLst>
                <a:ext uri="{FF2B5EF4-FFF2-40B4-BE49-F238E27FC236}">
                  <a16:creationId xmlns:a16="http://schemas.microsoft.com/office/drawing/2014/main" xmlns="" id="{CB65AB29-7291-4D1D-B5F1-57BEB9CC97DE}"/>
                </a:ext>
              </a:extLst>
            </p:cNvPr>
            <p:cNvSpPr/>
            <p:nvPr/>
          </p:nvSpPr>
          <p:spPr>
            <a:xfrm>
              <a:off x="3645376" y="2185375"/>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26" name="직사각형 25">
              <a:extLst>
                <a:ext uri="{FF2B5EF4-FFF2-40B4-BE49-F238E27FC236}">
                  <a16:creationId xmlns:a16="http://schemas.microsoft.com/office/drawing/2014/main" xmlns="" id="{75AA5427-B2D6-43A1-8888-2F4A361C02D9}"/>
                </a:ext>
              </a:extLst>
            </p:cNvPr>
            <p:cNvSpPr/>
            <p:nvPr/>
          </p:nvSpPr>
          <p:spPr>
            <a:xfrm>
              <a:off x="4304331" y="2185375"/>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27" name="직사각형 26">
              <a:extLst>
                <a:ext uri="{FF2B5EF4-FFF2-40B4-BE49-F238E27FC236}">
                  <a16:creationId xmlns:a16="http://schemas.microsoft.com/office/drawing/2014/main" xmlns="" id="{0D77E183-1E29-4EF6-8F40-09998120428A}"/>
                </a:ext>
              </a:extLst>
            </p:cNvPr>
            <p:cNvSpPr/>
            <p:nvPr/>
          </p:nvSpPr>
          <p:spPr>
            <a:xfrm>
              <a:off x="4963286" y="2185375"/>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28" name="직사각형 27">
              <a:extLst>
                <a:ext uri="{FF2B5EF4-FFF2-40B4-BE49-F238E27FC236}">
                  <a16:creationId xmlns:a16="http://schemas.microsoft.com/office/drawing/2014/main" xmlns="" id="{F9CE3622-4A90-4C01-9D90-D179AF75518A}"/>
                </a:ext>
              </a:extLst>
            </p:cNvPr>
            <p:cNvSpPr/>
            <p:nvPr/>
          </p:nvSpPr>
          <p:spPr>
            <a:xfrm>
              <a:off x="5622241" y="2185375"/>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CDD224E4-6467-4EAE-9581-939B84DCBCE1}"/>
                </a:ext>
              </a:extLst>
            </p:cNvPr>
            <p:cNvSpPr/>
            <p:nvPr/>
          </p:nvSpPr>
          <p:spPr>
            <a:xfrm>
              <a:off x="6281196" y="2185375"/>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6</a:t>
              </a:r>
              <a:endParaRPr lang="ko-KR" altLang="en-US" sz="1300" dirty="0">
                <a:solidFill>
                  <a:srgbClr val="002060"/>
                </a:solidFill>
                <a:latin typeface="SamsungOne 400" panose="020B0503030303020204" pitchFamily="34" charset="0"/>
              </a:endParaRPr>
            </a:p>
          </p:txBody>
        </p:sp>
        <p:sp>
          <p:nvSpPr>
            <p:cNvPr id="74" name="직사각형 73">
              <a:extLst>
                <a:ext uri="{FF2B5EF4-FFF2-40B4-BE49-F238E27FC236}">
                  <a16:creationId xmlns:a16="http://schemas.microsoft.com/office/drawing/2014/main" xmlns="" id="{650644CC-89A9-4CDB-8996-57C4DB3CB67B}"/>
                </a:ext>
              </a:extLst>
            </p:cNvPr>
            <p:cNvSpPr/>
            <p:nvPr/>
          </p:nvSpPr>
          <p:spPr>
            <a:xfrm>
              <a:off x="2986421" y="2462752"/>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80" name="직사각형 79">
              <a:extLst>
                <a:ext uri="{FF2B5EF4-FFF2-40B4-BE49-F238E27FC236}">
                  <a16:creationId xmlns:a16="http://schemas.microsoft.com/office/drawing/2014/main" xmlns="" id="{FF7AD374-0ECE-44A1-9687-4AFAAB702DE1}"/>
                </a:ext>
              </a:extLst>
            </p:cNvPr>
            <p:cNvSpPr/>
            <p:nvPr/>
          </p:nvSpPr>
          <p:spPr>
            <a:xfrm>
              <a:off x="908313" y="2884583"/>
              <a:ext cx="4044687" cy="57114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r>
                <a:rPr lang="en-US" altLang="ko-KR" sz="1300" dirty="0">
                  <a:solidFill>
                    <a:srgbClr val="002060"/>
                  </a:solidFill>
                  <a:latin typeface="SamsungOne 400" panose="020B0503030303020204" pitchFamily="34" charset="0"/>
                  <a:ea typeface="SamsungOne 400" panose="020B0503030303020204" pitchFamily="34" charset="0"/>
                </a:rPr>
                <a:t>4. When there is a close parenthesis, pop out the parenthesis from the stack for matching.</a:t>
              </a:r>
            </a:p>
            <a:p>
              <a:endParaRPr lang="ko-KR" altLang="en-US" sz="1300" dirty="0">
                <a:solidFill>
                  <a:srgbClr val="002060"/>
                </a:solidFill>
                <a:latin typeface="SamsungOne 400" panose="020B0503030303020204" pitchFamily="34" charset="0"/>
              </a:endParaRPr>
            </a:p>
          </p:txBody>
        </p:sp>
        <p:sp>
          <p:nvSpPr>
            <p:cNvPr id="90" name="직사각형 89">
              <a:extLst>
                <a:ext uri="{FF2B5EF4-FFF2-40B4-BE49-F238E27FC236}">
                  <a16:creationId xmlns:a16="http://schemas.microsoft.com/office/drawing/2014/main" xmlns="" id="{CA063EEC-2FB2-4D80-8B56-BBE1579D3E98}"/>
                </a:ext>
              </a:extLst>
            </p:cNvPr>
            <p:cNvSpPr/>
            <p:nvPr/>
          </p:nvSpPr>
          <p:spPr>
            <a:xfrm>
              <a:off x="1555575" y="3697740"/>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grpSp>
          <p:nvGrpSpPr>
            <p:cNvPr id="6" name="그룹 5">
              <a:extLst>
                <a:ext uri="{FF2B5EF4-FFF2-40B4-BE49-F238E27FC236}">
                  <a16:creationId xmlns:a16="http://schemas.microsoft.com/office/drawing/2014/main" xmlns="" id="{D61A6229-259D-4E89-9017-AEF18EB31579}"/>
                </a:ext>
              </a:extLst>
            </p:cNvPr>
            <p:cNvGrpSpPr/>
            <p:nvPr/>
          </p:nvGrpSpPr>
          <p:grpSpPr>
            <a:xfrm>
              <a:off x="3114681" y="3786285"/>
              <a:ext cx="914400" cy="914400"/>
              <a:chOff x="7217087" y="3966960"/>
              <a:chExt cx="914400" cy="914400"/>
            </a:xfrm>
          </p:grpSpPr>
          <p:sp>
            <p:nvSpPr>
              <p:cNvPr id="91" name="원호 90">
                <a:extLst>
                  <a:ext uri="{FF2B5EF4-FFF2-40B4-BE49-F238E27FC236}">
                    <a16:creationId xmlns:a16="http://schemas.microsoft.com/office/drawing/2014/main" xmlns="" id="{82724BE6-25D5-41D2-8A13-1ADE6B77E776}"/>
                  </a:ext>
                </a:extLst>
              </p:cNvPr>
              <p:cNvSpPr/>
              <p:nvPr/>
            </p:nvSpPr>
            <p:spPr>
              <a:xfrm>
                <a:off x="7217087" y="3966960"/>
                <a:ext cx="914400" cy="914400"/>
              </a:xfrm>
              <a:prstGeom prst="arc">
                <a:avLst/>
              </a:prstGeom>
              <a:ln w="1905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92" name="직사각형 91">
                <a:extLst>
                  <a:ext uri="{FF2B5EF4-FFF2-40B4-BE49-F238E27FC236}">
                    <a16:creationId xmlns:a16="http://schemas.microsoft.com/office/drawing/2014/main" xmlns="" id="{9951AD10-61E1-41C5-A229-BDF5B3CB03E4}"/>
                  </a:ext>
                </a:extLst>
              </p:cNvPr>
              <p:cNvSpPr/>
              <p:nvPr/>
            </p:nvSpPr>
            <p:spPr>
              <a:xfrm>
                <a:off x="7536809" y="4059222"/>
                <a:ext cx="460382" cy="292388"/>
              </a:xfrm>
              <a:prstGeom prst="rect">
                <a:avLst/>
              </a:prstGeom>
            </p:spPr>
            <p:txBody>
              <a:bodyPr wrap="none">
                <a:spAutoFit/>
              </a:bodyPr>
              <a:lstStyle/>
              <a:p>
                <a:r>
                  <a:rPr lang="en-US" altLang="ko-KR" sz="1300" dirty="0">
                    <a:solidFill>
                      <a:srgbClr val="002060"/>
                    </a:solidFill>
                    <a:latin typeface="SamsungOne 400" panose="020B0503030303020204" pitchFamily="34" charset="0"/>
                    <a:ea typeface="+mn-ea"/>
                    <a:cs typeface="+mn-cs"/>
                  </a:rPr>
                  <a:t>pop</a:t>
                </a:r>
                <a:endParaRPr lang="ko-KR" altLang="en-US" sz="1300" dirty="0">
                  <a:solidFill>
                    <a:srgbClr val="002060"/>
                  </a:solidFill>
                  <a:latin typeface="SamsungOne 400" panose="020B0503030303020204" pitchFamily="34" charset="0"/>
                  <a:ea typeface="+mn-ea"/>
                  <a:cs typeface="+mn-cs"/>
                </a:endParaRPr>
              </a:p>
            </p:txBody>
          </p:sp>
        </p:grpSp>
        <p:sp>
          <p:nvSpPr>
            <p:cNvPr id="93" name="직사각형 92">
              <a:extLst>
                <a:ext uri="{FF2B5EF4-FFF2-40B4-BE49-F238E27FC236}">
                  <a16:creationId xmlns:a16="http://schemas.microsoft.com/office/drawing/2014/main" xmlns="" id="{4DDFB8C5-C1B9-4002-A7B6-D381849080B3}"/>
                </a:ext>
              </a:extLst>
            </p:cNvPr>
            <p:cNvSpPr/>
            <p:nvPr/>
          </p:nvSpPr>
          <p:spPr>
            <a:xfrm>
              <a:off x="2788209" y="3697740"/>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grpSp>
          <p:nvGrpSpPr>
            <p:cNvPr id="94" name="그룹 93">
              <a:extLst>
                <a:ext uri="{FF2B5EF4-FFF2-40B4-BE49-F238E27FC236}">
                  <a16:creationId xmlns:a16="http://schemas.microsoft.com/office/drawing/2014/main" xmlns="" id="{05151B6D-B888-4E5F-BB76-F13EDD3478EF}"/>
                </a:ext>
              </a:extLst>
            </p:cNvPr>
            <p:cNvGrpSpPr/>
            <p:nvPr/>
          </p:nvGrpSpPr>
          <p:grpSpPr>
            <a:xfrm>
              <a:off x="3687979" y="4214967"/>
              <a:ext cx="705382" cy="1514052"/>
              <a:chOff x="5647038" y="2767566"/>
              <a:chExt cx="897924" cy="1467550"/>
            </a:xfrm>
          </p:grpSpPr>
          <p:cxnSp>
            <p:nvCxnSpPr>
              <p:cNvPr id="95" name="직선 연결선 94">
                <a:extLst>
                  <a:ext uri="{FF2B5EF4-FFF2-40B4-BE49-F238E27FC236}">
                    <a16:creationId xmlns:a16="http://schemas.microsoft.com/office/drawing/2014/main" xmlns="" id="{0D887497-A438-4FB7-9134-CEB351B7D0E4}"/>
                  </a:ext>
                </a:extLst>
              </p:cNvPr>
              <p:cNvCxnSpPr>
                <a:cxnSpLocks/>
              </p:cNvCxnSpPr>
              <p:nvPr/>
            </p:nvCxnSpPr>
            <p:spPr>
              <a:xfrm>
                <a:off x="5647038" y="2767567"/>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xmlns="" id="{6A0C41E3-CCAF-48F3-86AE-8229D039789A}"/>
                  </a:ext>
                </a:extLst>
              </p:cNvPr>
              <p:cNvCxnSpPr>
                <a:cxnSpLocks/>
              </p:cNvCxnSpPr>
              <p:nvPr/>
            </p:nvCxnSpPr>
            <p:spPr>
              <a:xfrm flipH="1">
                <a:off x="5647038" y="4235116"/>
                <a:ext cx="8979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xmlns="" id="{577A8601-7D9C-42D3-A991-7DBDDE447D2A}"/>
                  </a:ext>
                </a:extLst>
              </p:cNvPr>
              <p:cNvCxnSpPr>
                <a:cxnSpLocks/>
              </p:cNvCxnSpPr>
              <p:nvPr/>
            </p:nvCxnSpPr>
            <p:spPr>
              <a:xfrm>
                <a:off x="6544962" y="2767566"/>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 name="직사각형 97">
              <a:extLst>
                <a:ext uri="{FF2B5EF4-FFF2-40B4-BE49-F238E27FC236}">
                  <a16:creationId xmlns:a16="http://schemas.microsoft.com/office/drawing/2014/main" xmlns="" id="{8FE5AC35-3F61-459C-B39F-58D0EC3FB5D8}"/>
                </a:ext>
              </a:extLst>
            </p:cNvPr>
            <p:cNvSpPr/>
            <p:nvPr/>
          </p:nvSpPr>
          <p:spPr>
            <a:xfrm>
              <a:off x="3735372" y="5386120"/>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99" name="직사각형 98">
              <a:extLst>
                <a:ext uri="{FF2B5EF4-FFF2-40B4-BE49-F238E27FC236}">
                  <a16:creationId xmlns:a16="http://schemas.microsoft.com/office/drawing/2014/main" xmlns="" id="{E736DDAA-87BE-4B5E-B6D4-9DCEBA1C5463}"/>
                </a:ext>
              </a:extLst>
            </p:cNvPr>
            <p:cNvSpPr/>
            <p:nvPr/>
          </p:nvSpPr>
          <p:spPr>
            <a:xfrm>
              <a:off x="3687979" y="5779530"/>
              <a:ext cx="7053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stack</a:t>
              </a:r>
              <a:endParaRPr lang="ko-KR" altLang="en-US" sz="1300" dirty="0">
                <a:solidFill>
                  <a:srgbClr val="002060"/>
                </a:solidFill>
                <a:latin typeface="SamsungOne 400" panose="020B0503030303020204" pitchFamily="34" charset="0"/>
                <a:ea typeface="+mn-ea"/>
                <a:cs typeface="+mn-cs"/>
              </a:endParaRPr>
            </a:p>
          </p:txBody>
        </p:sp>
        <p:sp>
          <p:nvSpPr>
            <p:cNvPr id="100" name="직사각형 99">
              <a:extLst>
                <a:ext uri="{FF2B5EF4-FFF2-40B4-BE49-F238E27FC236}">
                  <a16:creationId xmlns:a16="http://schemas.microsoft.com/office/drawing/2014/main" xmlns="" id="{EF8652D2-FE88-4385-AD3F-92C55876F3D1}"/>
                </a:ext>
              </a:extLst>
            </p:cNvPr>
            <p:cNvSpPr/>
            <p:nvPr/>
          </p:nvSpPr>
          <p:spPr>
            <a:xfrm>
              <a:off x="3735372" y="5038112"/>
              <a:ext cx="610597" cy="228599"/>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101" name="직사각형 100">
              <a:extLst>
                <a:ext uri="{FF2B5EF4-FFF2-40B4-BE49-F238E27FC236}">
                  <a16:creationId xmlns:a16="http://schemas.microsoft.com/office/drawing/2014/main" xmlns="" id="{07758E96-4BD2-4F67-9AA2-01ACF63DCE9C}"/>
                </a:ext>
              </a:extLst>
            </p:cNvPr>
            <p:cNvSpPr/>
            <p:nvPr/>
          </p:nvSpPr>
          <p:spPr>
            <a:xfrm>
              <a:off x="3735371" y="4690104"/>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102" name="직사각형 101">
              <a:extLst>
                <a:ext uri="{FF2B5EF4-FFF2-40B4-BE49-F238E27FC236}">
                  <a16:creationId xmlns:a16="http://schemas.microsoft.com/office/drawing/2014/main" xmlns="" id="{36D110EB-476F-4C88-98B5-65F8CD0EE39E}"/>
                </a:ext>
              </a:extLst>
            </p:cNvPr>
            <p:cNvSpPr/>
            <p:nvPr/>
          </p:nvSpPr>
          <p:spPr>
            <a:xfrm>
              <a:off x="1547337" y="3469141"/>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cxnSp>
          <p:nvCxnSpPr>
            <p:cNvPr id="8" name="연결선: 꺾임 7">
              <a:extLst>
                <a:ext uri="{FF2B5EF4-FFF2-40B4-BE49-F238E27FC236}">
                  <a16:creationId xmlns:a16="http://schemas.microsoft.com/office/drawing/2014/main" xmlns="" id="{17D82D8F-5418-45A0-A4EC-6ECF4E4081C8}"/>
                </a:ext>
              </a:extLst>
            </p:cNvPr>
            <p:cNvCxnSpPr>
              <a:stCxn id="90" idx="2"/>
              <a:endCxn id="93" idx="2"/>
            </p:cNvCxnSpPr>
            <p:nvPr/>
          </p:nvCxnSpPr>
          <p:spPr>
            <a:xfrm rot="16200000" flipH="1">
              <a:off x="2477191" y="3310022"/>
              <a:ext cx="12700" cy="1232634"/>
            </a:xfrm>
            <a:prstGeom prst="bentConnector3">
              <a:avLst>
                <a:gd name="adj1" fmla="val 1800000"/>
              </a:avLst>
            </a:prstGeom>
            <a:ln w="19050">
              <a:solidFill>
                <a:srgbClr val="5B9BD5"/>
              </a:solidFill>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xmlns="" id="{73184AE7-5DD7-4D78-A622-551723211A1B}"/>
                </a:ext>
              </a:extLst>
            </p:cNvPr>
            <p:cNvSpPr/>
            <p:nvPr/>
          </p:nvSpPr>
          <p:spPr>
            <a:xfrm>
              <a:off x="1867224" y="4154937"/>
              <a:ext cx="1232633"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matches</a:t>
              </a:r>
              <a:endParaRPr lang="ko-KR" altLang="en-US" sz="1300" dirty="0">
                <a:solidFill>
                  <a:srgbClr val="002060"/>
                </a:solidFill>
                <a:latin typeface="SamsungOne 400" panose="020B0503030303020204" pitchFamily="34" charset="0"/>
              </a:endParaRPr>
            </a:p>
          </p:txBody>
        </p:sp>
        <p:sp>
          <p:nvSpPr>
            <p:cNvPr id="104" name="직사각형 103">
              <a:extLst>
                <a:ext uri="{FF2B5EF4-FFF2-40B4-BE49-F238E27FC236}">
                  <a16:creationId xmlns:a16="http://schemas.microsoft.com/office/drawing/2014/main" xmlns="" id="{1A66E6E0-B9C2-4E77-AA96-C9A0CF76B423}"/>
                </a:ext>
              </a:extLst>
            </p:cNvPr>
            <p:cNvSpPr/>
            <p:nvPr/>
          </p:nvSpPr>
          <p:spPr>
            <a:xfrm>
              <a:off x="4991180" y="2884583"/>
              <a:ext cx="4044687" cy="57114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58750" indent="-158750"/>
              <a:r>
                <a:rPr lang="en-US" altLang="ko-KR" sz="1300" dirty="0">
                  <a:solidFill>
                    <a:srgbClr val="002060"/>
                  </a:solidFill>
                  <a:latin typeface="SamsungOne 400" panose="020B0503030303020204" pitchFamily="34" charset="0"/>
                  <a:ea typeface="SamsungOne 400" panose="020B0503030303020204" pitchFamily="34" charset="0"/>
                </a:rPr>
                <a:t>5. When there is a close parenthesis, pop out the parenthesis from the stack for matching.</a:t>
              </a:r>
            </a:p>
            <a:p>
              <a:endParaRPr lang="ko-KR" altLang="en-US" sz="1300" dirty="0">
                <a:solidFill>
                  <a:srgbClr val="002060"/>
                </a:solidFill>
                <a:latin typeface="SamsungOne 400" panose="020B0503030303020204" pitchFamily="34" charset="0"/>
              </a:endParaRPr>
            </a:p>
          </p:txBody>
        </p:sp>
        <p:grpSp>
          <p:nvGrpSpPr>
            <p:cNvPr id="106" name="그룹 105">
              <a:extLst>
                <a:ext uri="{FF2B5EF4-FFF2-40B4-BE49-F238E27FC236}">
                  <a16:creationId xmlns:a16="http://schemas.microsoft.com/office/drawing/2014/main" xmlns="" id="{DB9BE64A-84A4-4CDD-9DAE-ECBBC7671083}"/>
                </a:ext>
              </a:extLst>
            </p:cNvPr>
            <p:cNvGrpSpPr/>
            <p:nvPr/>
          </p:nvGrpSpPr>
          <p:grpSpPr>
            <a:xfrm>
              <a:off x="7197548" y="3786285"/>
              <a:ext cx="914400" cy="914400"/>
              <a:chOff x="7217087" y="3966960"/>
              <a:chExt cx="914400" cy="914400"/>
            </a:xfrm>
          </p:grpSpPr>
          <p:sp>
            <p:nvSpPr>
              <p:cNvPr id="107" name="원호 106">
                <a:extLst>
                  <a:ext uri="{FF2B5EF4-FFF2-40B4-BE49-F238E27FC236}">
                    <a16:creationId xmlns:a16="http://schemas.microsoft.com/office/drawing/2014/main" xmlns="" id="{CBE62895-2E0E-403F-96AE-F0976E6308DF}"/>
                  </a:ext>
                </a:extLst>
              </p:cNvPr>
              <p:cNvSpPr/>
              <p:nvPr/>
            </p:nvSpPr>
            <p:spPr>
              <a:xfrm>
                <a:off x="7217087" y="3966960"/>
                <a:ext cx="914400" cy="914400"/>
              </a:xfrm>
              <a:prstGeom prst="arc">
                <a:avLst/>
              </a:prstGeom>
              <a:ln w="1905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08" name="직사각형 107">
                <a:extLst>
                  <a:ext uri="{FF2B5EF4-FFF2-40B4-BE49-F238E27FC236}">
                    <a16:creationId xmlns:a16="http://schemas.microsoft.com/office/drawing/2014/main" xmlns="" id="{CBCCAD6F-7AC3-4938-A304-2819FB3F18CE}"/>
                  </a:ext>
                </a:extLst>
              </p:cNvPr>
              <p:cNvSpPr/>
              <p:nvPr/>
            </p:nvSpPr>
            <p:spPr>
              <a:xfrm>
                <a:off x="7536809" y="4059222"/>
                <a:ext cx="460382" cy="292388"/>
              </a:xfrm>
              <a:prstGeom prst="rect">
                <a:avLst/>
              </a:prstGeom>
            </p:spPr>
            <p:txBody>
              <a:bodyPr wrap="none">
                <a:spAutoFit/>
              </a:bodyPr>
              <a:lstStyle/>
              <a:p>
                <a:r>
                  <a:rPr lang="en-US" altLang="ko-KR" sz="1300" dirty="0">
                    <a:solidFill>
                      <a:srgbClr val="002060"/>
                    </a:solidFill>
                    <a:latin typeface="SamsungOne 400" panose="020B0503030303020204" pitchFamily="34" charset="0"/>
                    <a:ea typeface="+mn-ea"/>
                    <a:cs typeface="+mn-cs"/>
                  </a:rPr>
                  <a:t>pop</a:t>
                </a:r>
                <a:endParaRPr lang="ko-KR" altLang="en-US" sz="1300" dirty="0">
                  <a:solidFill>
                    <a:srgbClr val="002060"/>
                  </a:solidFill>
                  <a:latin typeface="SamsungOne 400" panose="020B0503030303020204" pitchFamily="34" charset="0"/>
                  <a:ea typeface="+mn-ea"/>
                  <a:cs typeface="+mn-cs"/>
                </a:endParaRPr>
              </a:p>
            </p:txBody>
          </p:sp>
        </p:grpSp>
        <p:grpSp>
          <p:nvGrpSpPr>
            <p:cNvPr id="110" name="그룹 109">
              <a:extLst>
                <a:ext uri="{FF2B5EF4-FFF2-40B4-BE49-F238E27FC236}">
                  <a16:creationId xmlns:a16="http://schemas.microsoft.com/office/drawing/2014/main" xmlns="" id="{0BEF8843-40D5-4783-AF1C-06408A0F2FE2}"/>
                </a:ext>
              </a:extLst>
            </p:cNvPr>
            <p:cNvGrpSpPr/>
            <p:nvPr/>
          </p:nvGrpSpPr>
          <p:grpSpPr>
            <a:xfrm>
              <a:off x="7770846" y="4214967"/>
              <a:ext cx="705382" cy="1514052"/>
              <a:chOff x="5647038" y="2767566"/>
              <a:chExt cx="897924" cy="1467550"/>
            </a:xfrm>
          </p:grpSpPr>
          <p:cxnSp>
            <p:nvCxnSpPr>
              <p:cNvPr id="111" name="직선 연결선 110">
                <a:extLst>
                  <a:ext uri="{FF2B5EF4-FFF2-40B4-BE49-F238E27FC236}">
                    <a16:creationId xmlns:a16="http://schemas.microsoft.com/office/drawing/2014/main" xmlns="" id="{AC18941E-592F-4B8A-87F0-9AF2E3DC61D5}"/>
                  </a:ext>
                </a:extLst>
              </p:cNvPr>
              <p:cNvCxnSpPr>
                <a:cxnSpLocks/>
              </p:cNvCxnSpPr>
              <p:nvPr/>
            </p:nvCxnSpPr>
            <p:spPr>
              <a:xfrm>
                <a:off x="5647038" y="2767567"/>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xmlns="" id="{485B40F3-0FE1-4568-AD78-7B1880D6B63C}"/>
                  </a:ext>
                </a:extLst>
              </p:cNvPr>
              <p:cNvCxnSpPr>
                <a:cxnSpLocks/>
              </p:cNvCxnSpPr>
              <p:nvPr/>
            </p:nvCxnSpPr>
            <p:spPr>
              <a:xfrm flipH="1">
                <a:off x="5647038" y="4235116"/>
                <a:ext cx="8979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직선 연결선 112">
                <a:extLst>
                  <a:ext uri="{FF2B5EF4-FFF2-40B4-BE49-F238E27FC236}">
                    <a16:creationId xmlns:a16="http://schemas.microsoft.com/office/drawing/2014/main" xmlns="" id="{B73AEC30-BADD-4E61-8A22-30BEE0124D7E}"/>
                  </a:ext>
                </a:extLst>
              </p:cNvPr>
              <p:cNvCxnSpPr>
                <a:cxnSpLocks/>
              </p:cNvCxnSpPr>
              <p:nvPr/>
            </p:nvCxnSpPr>
            <p:spPr>
              <a:xfrm>
                <a:off x="6544962" y="2767566"/>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4" name="직사각형 113">
              <a:extLst>
                <a:ext uri="{FF2B5EF4-FFF2-40B4-BE49-F238E27FC236}">
                  <a16:creationId xmlns:a16="http://schemas.microsoft.com/office/drawing/2014/main" xmlns="" id="{F2CFDFA5-2617-483F-AE3E-7FD1C73528EC}"/>
                </a:ext>
              </a:extLst>
            </p:cNvPr>
            <p:cNvSpPr/>
            <p:nvPr/>
          </p:nvSpPr>
          <p:spPr>
            <a:xfrm>
              <a:off x="7818239" y="5386120"/>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115" name="직사각형 114">
              <a:extLst>
                <a:ext uri="{FF2B5EF4-FFF2-40B4-BE49-F238E27FC236}">
                  <a16:creationId xmlns:a16="http://schemas.microsoft.com/office/drawing/2014/main" xmlns="" id="{F56E2980-C32B-45CA-83AD-4AD44455CF51}"/>
                </a:ext>
              </a:extLst>
            </p:cNvPr>
            <p:cNvSpPr/>
            <p:nvPr/>
          </p:nvSpPr>
          <p:spPr>
            <a:xfrm>
              <a:off x="7770846" y="5779530"/>
              <a:ext cx="7053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stack</a:t>
              </a:r>
              <a:endParaRPr lang="ko-KR" altLang="en-US" sz="1300" dirty="0">
                <a:solidFill>
                  <a:srgbClr val="002060"/>
                </a:solidFill>
                <a:latin typeface="SamsungOne 400" panose="020B0503030303020204" pitchFamily="34" charset="0"/>
                <a:ea typeface="+mn-ea"/>
                <a:cs typeface="+mn-cs"/>
              </a:endParaRPr>
            </a:p>
          </p:txBody>
        </p:sp>
        <p:sp>
          <p:nvSpPr>
            <p:cNvPr id="116" name="직사각형 115">
              <a:extLst>
                <a:ext uri="{FF2B5EF4-FFF2-40B4-BE49-F238E27FC236}">
                  <a16:creationId xmlns:a16="http://schemas.microsoft.com/office/drawing/2014/main" xmlns="" id="{C211F6C3-B6A2-4DD5-8DE5-72C2E140948D}"/>
                </a:ext>
              </a:extLst>
            </p:cNvPr>
            <p:cNvSpPr/>
            <p:nvPr/>
          </p:nvSpPr>
          <p:spPr>
            <a:xfrm>
              <a:off x="7818239" y="5038112"/>
              <a:ext cx="610597" cy="228599"/>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cxnSp>
          <p:nvCxnSpPr>
            <p:cNvPr id="119" name="연결선: 꺾임 118">
              <a:extLst>
                <a:ext uri="{FF2B5EF4-FFF2-40B4-BE49-F238E27FC236}">
                  <a16:creationId xmlns:a16="http://schemas.microsoft.com/office/drawing/2014/main" xmlns="" id="{1F4DD945-8194-4658-8908-28C1C0E067CA}"/>
                </a:ext>
              </a:extLst>
            </p:cNvPr>
            <p:cNvCxnSpPr>
              <a:cxnSpLocks/>
              <a:stCxn id="121" idx="2"/>
              <a:endCxn id="123" idx="2"/>
            </p:cNvCxnSpPr>
            <p:nvPr/>
          </p:nvCxnSpPr>
          <p:spPr>
            <a:xfrm rot="16200000" flipH="1">
              <a:off x="6548729" y="3287162"/>
              <a:ext cx="14589" cy="1211864"/>
            </a:xfrm>
            <a:prstGeom prst="bentConnector3">
              <a:avLst>
                <a:gd name="adj1" fmla="val 1666934"/>
              </a:avLst>
            </a:prstGeom>
            <a:ln w="19050">
              <a:solidFill>
                <a:srgbClr val="5B9BD5"/>
              </a:solidFill>
            </a:ln>
          </p:spPr>
          <p:style>
            <a:lnRef idx="1">
              <a:schemeClr val="accent1"/>
            </a:lnRef>
            <a:fillRef idx="0">
              <a:schemeClr val="accent1"/>
            </a:fillRef>
            <a:effectRef idx="0">
              <a:schemeClr val="accent1"/>
            </a:effectRef>
            <a:fontRef idx="minor">
              <a:schemeClr val="tx1"/>
            </a:fontRef>
          </p:style>
        </p:cxnSp>
        <p:sp>
          <p:nvSpPr>
            <p:cNvPr id="120" name="직사각형 119">
              <a:extLst>
                <a:ext uri="{FF2B5EF4-FFF2-40B4-BE49-F238E27FC236}">
                  <a16:creationId xmlns:a16="http://schemas.microsoft.com/office/drawing/2014/main" xmlns="" id="{C1A30553-F321-40CF-9478-A7DA6E3A8395}"/>
                </a:ext>
              </a:extLst>
            </p:cNvPr>
            <p:cNvSpPr/>
            <p:nvPr/>
          </p:nvSpPr>
          <p:spPr>
            <a:xfrm>
              <a:off x="5950091" y="4154937"/>
              <a:ext cx="1232633"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matches</a:t>
              </a:r>
              <a:endParaRPr lang="ko-KR" altLang="en-US" sz="1300" dirty="0">
                <a:solidFill>
                  <a:srgbClr val="002060"/>
                </a:solidFill>
                <a:latin typeface="SamsungOne 400" panose="020B0503030303020204" pitchFamily="34" charset="0"/>
              </a:endParaRPr>
            </a:p>
          </p:txBody>
        </p:sp>
        <p:sp>
          <p:nvSpPr>
            <p:cNvPr id="121" name="직사각형 120">
              <a:extLst>
                <a:ext uri="{FF2B5EF4-FFF2-40B4-BE49-F238E27FC236}">
                  <a16:creationId xmlns:a16="http://schemas.microsoft.com/office/drawing/2014/main" xmlns="" id="{E30BCD62-A89B-4CDA-9552-7324D84D5D06}"/>
                </a:ext>
              </a:extLst>
            </p:cNvPr>
            <p:cNvSpPr/>
            <p:nvPr/>
          </p:nvSpPr>
          <p:spPr>
            <a:xfrm>
              <a:off x="5644792" y="3657201"/>
              <a:ext cx="610597" cy="228599"/>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122" name="직사각형 121">
              <a:extLst>
                <a:ext uri="{FF2B5EF4-FFF2-40B4-BE49-F238E27FC236}">
                  <a16:creationId xmlns:a16="http://schemas.microsoft.com/office/drawing/2014/main" xmlns="" id="{7665BC15-A696-468E-952B-A6FD71381B95}"/>
                </a:ext>
              </a:extLst>
            </p:cNvPr>
            <p:cNvSpPr/>
            <p:nvPr/>
          </p:nvSpPr>
          <p:spPr>
            <a:xfrm>
              <a:off x="5649412" y="3379824"/>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123" name="직사각형 122">
              <a:extLst>
                <a:ext uri="{FF2B5EF4-FFF2-40B4-BE49-F238E27FC236}">
                  <a16:creationId xmlns:a16="http://schemas.microsoft.com/office/drawing/2014/main" xmlns="" id="{75F072F2-3788-443E-B37C-6A0F4E2B9FA4}"/>
                </a:ext>
              </a:extLst>
            </p:cNvPr>
            <p:cNvSpPr/>
            <p:nvPr/>
          </p:nvSpPr>
          <p:spPr>
            <a:xfrm>
              <a:off x="6856656" y="3671790"/>
              <a:ext cx="610597" cy="228599"/>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grpSp>
      <p:sp>
        <p:nvSpPr>
          <p:cNvPr id="55" name="직사각형 5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57" name="직사각형 5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grpSp>
        <p:nvGrpSpPr>
          <p:cNvPr id="51" name="그룹 50"/>
          <p:cNvGrpSpPr/>
          <p:nvPr/>
        </p:nvGrpSpPr>
        <p:grpSpPr>
          <a:xfrm>
            <a:off x="361950" y="1327476"/>
            <a:ext cx="9106050" cy="743069"/>
            <a:chOff x="361950" y="1327476"/>
            <a:chExt cx="9106050" cy="743069"/>
          </a:xfrm>
        </p:grpSpPr>
        <p:sp>
          <p:nvSpPr>
            <p:cNvPr id="52" name="직사각형 51">
              <a:extLst>
                <a:ext uri="{FF2B5EF4-FFF2-40B4-BE49-F238E27FC236}">
                  <a16:creationId xmlns:a16="http://schemas.microsoft.com/office/drawing/2014/main" xmlns="" id="{8D9935C7-11E7-4E1B-AD8F-F19CB77A9B00}"/>
                </a:ext>
              </a:extLst>
            </p:cNvPr>
            <p:cNvSpPr/>
            <p:nvPr/>
          </p:nvSpPr>
          <p:spPr>
            <a:xfrm>
              <a:off x="463014" y="13274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Balanced Parentheses Problem </a:t>
              </a:r>
            </a:p>
          </p:txBody>
        </p:sp>
        <p:sp>
          <p:nvSpPr>
            <p:cNvPr id="53" name="TextBox 52">
              <a:extLst>
                <a:ext uri="{FF2B5EF4-FFF2-40B4-BE49-F238E27FC236}">
                  <a16:creationId xmlns:a16="http://schemas.microsoft.com/office/drawing/2014/main" xmlns="" id="{89951F81-152F-4223-B5D3-ADC58970742B}"/>
                </a:ext>
              </a:extLst>
            </p:cNvPr>
            <p:cNvSpPr txBox="1"/>
            <p:nvPr/>
          </p:nvSpPr>
          <p:spPr>
            <a:xfrm>
              <a:off x="361950" y="1701213"/>
              <a:ext cx="4953000" cy="369332"/>
            </a:xfrm>
            <a:prstGeom prst="rect">
              <a:avLst/>
            </a:prstGeom>
            <a:noFill/>
          </p:spPr>
          <p:txBody>
            <a:bodyPr wrap="square">
              <a:spAutoFit/>
            </a:bodyPr>
            <a:lstStyle>
              <a:defPPr>
                <a:defRPr lang="ko-KR"/>
              </a:defPPr>
              <a:lvl1pPr defTabSz="-45199300">
                <a:defRPr sz="1800" b="1">
                  <a:solidFill>
                    <a:srgbClr val="000000"/>
                  </a:solidFill>
                  <a:latin typeface="Samsung Sharp Sans" pitchFamily="2" charset="0"/>
                  <a:ea typeface="Samsung Sharp Sans" pitchFamily="2" charset="0"/>
                  <a:cs typeface="Samsung Sharp Sans" pitchFamily="2" charset="0"/>
                </a:defRPr>
              </a:lvl1pPr>
            </a:lstStyle>
            <a:p>
              <a:r>
                <a:rPr lang="en-US" altLang="ko-KR" dirty="0"/>
                <a:t>1.4. Solving the problem using a stack</a:t>
              </a:r>
            </a:p>
          </p:txBody>
        </p:sp>
      </p:grpSp>
    </p:spTree>
    <p:extLst>
      <p:ext uri="{BB962C8B-B14F-4D97-AF65-F5344CB8AC3E}">
        <p14:creationId xmlns:p14="http://schemas.microsoft.com/office/powerpoint/2010/main" val="5100635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897086" y="2301078"/>
            <a:ext cx="8352740" cy="3886543"/>
            <a:chOff x="908313" y="2185376"/>
            <a:chExt cx="8352740" cy="3886543"/>
          </a:xfrm>
        </p:grpSpPr>
        <p:sp>
          <p:nvSpPr>
            <p:cNvPr id="19" name="직사각형 18">
              <a:extLst>
                <a:ext uri="{FF2B5EF4-FFF2-40B4-BE49-F238E27FC236}">
                  <a16:creationId xmlns:a16="http://schemas.microsoft.com/office/drawing/2014/main" xmlns="" id="{439C92B8-19F4-4ED5-9A07-87BB28498B15}"/>
                </a:ext>
              </a:extLst>
            </p:cNvPr>
            <p:cNvSpPr/>
            <p:nvPr/>
          </p:nvSpPr>
          <p:spPr>
            <a:xfrm>
              <a:off x="3644221" y="2462753"/>
              <a:ext cx="610597" cy="228599"/>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20" name="직사각형 19">
              <a:extLst>
                <a:ext uri="{FF2B5EF4-FFF2-40B4-BE49-F238E27FC236}">
                  <a16:creationId xmlns:a16="http://schemas.microsoft.com/office/drawing/2014/main" xmlns="" id="{8744B246-49EE-42AB-B80F-48B2B7E2A52C}"/>
                </a:ext>
              </a:extLst>
            </p:cNvPr>
            <p:cNvSpPr/>
            <p:nvPr/>
          </p:nvSpPr>
          <p:spPr>
            <a:xfrm>
              <a:off x="4302021" y="2462753"/>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21" name="직사각형 20">
              <a:extLst>
                <a:ext uri="{FF2B5EF4-FFF2-40B4-BE49-F238E27FC236}">
                  <a16:creationId xmlns:a16="http://schemas.microsoft.com/office/drawing/2014/main" xmlns="" id="{04ACE918-96C8-43ED-B859-079B5C08D2A9}"/>
                </a:ext>
              </a:extLst>
            </p:cNvPr>
            <p:cNvSpPr/>
            <p:nvPr/>
          </p:nvSpPr>
          <p:spPr>
            <a:xfrm>
              <a:off x="4959821" y="2462753"/>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22" name="직사각형 21">
              <a:extLst>
                <a:ext uri="{FF2B5EF4-FFF2-40B4-BE49-F238E27FC236}">
                  <a16:creationId xmlns:a16="http://schemas.microsoft.com/office/drawing/2014/main" xmlns="" id="{28C54F7A-8DBC-4026-9DF1-058B8F41647A}"/>
                </a:ext>
              </a:extLst>
            </p:cNvPr>
            <p:cNvSpPr/>
            <p:nvPr/>
          </p:nvSpPr>
          <p:spPr>
            <a:xfrm>
              <a:off x="5617621" y="2462753"/>
              <a:ext cx="610597" cy="228599"/>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23" name="직사각형 22">
              <a:extLst>
                <a:ext uri="{FF2B5EF4-FFF2-40B4-BE49-F238E27FC236}">
                  <a16:creationId xmlns:a16="http://schemas.microsoft.com/office/drawing/2014/main" xmlns="" id="{A9BCDCCB-8651-48CA-8E7B-BA65AFD788BF}"/>
                </a:ext>
              </a:extLst>
            </p:cNvPr>
            <p:cNvSpPr/>
            <p:nvPr/>
          </p:nvSpPr>
          <p:spPr>
            <a:xfrm>
              <a:off x="6275422" y="246275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24" name="직사각형 23">
              <a:extLst>
                <a:ext uri="{FF2B5EF4-FFF2-40B4-BE49-F238E27FC236}">
                  <a16:creationId xmlns:a16="http://schemas.microsoft.com/office/drawing/2014/main" xmlns="" id="{28D75A3D-82A5-4491-A26A-503AB9759900}"/>
                </a:ext>
              </a:extLst>
            </p:cNvPr>
            <p:cNvSpPr/>
            <p:nvPr/>
          </p:nvSpPr>
          <p:spPr>
            <a:xfrm>
              <a:off x="2986421" y="2185376"/>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25" name="직사각형 24">
              <a:extLst>
                <a:ext uri="{FF2B5EF4-FFF2-40B4-BE49-F238E27FC236}">
                  <a16:creationId xmlns:a16="http://schemas.microsoft.com/office/drawing/2014/main" xmlns="" id="{CB65AB29-7291-4D1D-B5F1-57BEB9CC97DE}"/>
                </a:ext>
              </a:extLst>
            </p:cNvPr>
            <p:cNvSpPr/>
            <p:nvPr/>
          </p:nvSpPr>
          <p:spPr>
            <a:xfrm>
              <a:off x="3645376" y="2185376"/>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26" name="직사각형 25">
              <a:extLst>
                <a:ext uri="{FF2B5EF4-FFF2-40B4-BE49-F238E27FC236}">
                  <a16:creationId xmlns:a16="http://schemas.microsoft.com/office/drawing/2014/main" xmlns="" id="{75AA5427-B2D6-43A1-8888-2F4A361C02D9}"/>
                </a:ext>
              </a:extLst>
            </p:cNvPr>
            <p:cNvSpPr/>
            <p:nvPr/>
          </p:nvSpPr>
          <p:spPr>
            <a:xfrm>
              <a:off x="4304331" y="2185376"/>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27" name="직사각형 26">
              <a:extLst>
                <a:ext uri="{FF2B5EF4-FFF2-40B4-BE49-F238E27FC236}">
                  <a16:creationId xmlns:a16="http://schemas.microsoft.com/office/drawing/2014/main" xmlns="" id="{0D77E183-1E29-4EF6-8F40-09998120428A}"/>
                </a:ext>
              </a:extLst>
            </p:cNvPr>
            <p:cNvSpPr/>
            <p:nvPr/>
          </p:nvSpPr>
          <p:spPr>
            <a:xfrm>
              <a:off x="4963286" y="2185376"/>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28" name="직사각형 27">
              <a:extLst>
                <a:ext uri="{FF2B5EF4-FFF2-40B4-BE49-F238E27FC236}">
                  <a16:creationId xmlns:a16="http://schemas.microsoft.com/office/drawing/2014/main" xmlns="" id="{F9CE3622-4A90-4C01-9D90-D179AF75518A}"/>
                </a:ext>
              </a:extLst>
            </p:cNvPr>
            <p:cNvSpPr/>
            <p:nvPr/>
          </p:nvSpPr>
          <p:spPr>
            <a:xfrm>
              <a:off x="5622241" y="2185376"/>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CDD224E4-6467-4EAE-9581-939B84DCBCE1}"/>
                </a:ext>
              </a:extLst>
            </p:cNvPr>
            <p:cNvSpPr/>
            <p:nvPr/>
          </p:nvSpPr>
          <p:spPr>
            <a:xfrm>
              <a:off x="6281196" y="2185376"/>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6</a:t>
              </a:r>
              <a:endParaRPr lang="ko-KR" altLang="en-US" sz="1300" dirty="0">
                <a:solidFill>
                  <a:srgbClr val="002060"/>
                </a:solidFill>
                <a:latin typeface="SamsungOne 400" panose="020B0503030303020204" pitchFamily="34" charset="0"/>
              </a:endParaRPr>
            </a:p>
          </p:txBody>
        </p:sp>
        <p:sp>
          <p:nvSpPr>
            <p:cNvPr id="74" name="직사각형 73">
              <a:extLst>
                <a:ext uri="{FF2B5EF4-FFF2-40B4-BE49-F238E27FC236}">
                  <a16:creationId xmlns:a16="http://schemas.microsoft.com/office/drawing/2014/main" xmlns="" id="{650644CC-89A9-4CDB-8996-57C4DB3CB67B}"/>
                </a:ext>
              </a:extLst>
            </p:cNvPr>
            <p:cNvSpPr/>
            <p:nvPr/>
          </p:nvSpPr>
          <p:spPr>
            <a:xfrm>
              <a:off x="2986421" y="246275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80" name="직사각형 79">
              <a:extLst>
                <a:ext uri="{FF2B5EF4-FFF2-40B4-BE49-F238E27FC236}">
                  <a16:creationId xmlns:a16="http://schemas.microsoft.com/office/drawing/2014/main" xmlns="" id="{FF7AD374-0ECE-44A1-9687-4AFAAB702DE1}"/>
                </a:ext>
              </a:extLst>
            </p:cNvPr>
            <p:cNvSpPr/>
            <p:nvPr/>
          </p:nvSpPr>
          <p:spPr>
            <a:xfrm>
              <a:off x="908313" y="2884584"/>
              <a:ext cx="4044687" cy="57114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5100" indent="-165100"/>
              <a:r>
                <a:rPr lang="en-US" altLang="ko-KR" sz="1300" dirty="0">
                  <a:solidFill>
                    <a:srgbClr val="002060"/>
                  </a:solidFill>
                  <a:latin typeface="SamsungOne 400" panose="020B0503030303020204" pitchFamily="34" charset="0"/>
                  <a:ea typeface="SamsungOne 400" panose="020B0503030303020204" pitchFamily="34" charset="0"/>
                </a:rPr>
                <a:t>6. When there is a close parenthesis, pop out the parenthesis from the stack for matching.</a:t>
              </a:r>
            </a:p>
            <a:p>
              <a:endParaRPr lang="ko-KR" altLang="en-US" sz="1300" dirty="0">
                <a:solidFill>
                  <a:srgbClr val="002060"/>
                </a:solidFill>
                <a:latin typeface="SamsungOne 400" panose="020B0503030303020204" pitchFamily="34" charset="0"/>
              </a:endParaRPr>
            </a:p>
          </p:txBody>
        </p:sp>
        <p:grpSp>
          <p:nvGrpSpPr>
            <p:cNvPr id="6" name="그룹 5">
              <a:extLst>
                <a:ext uri="{FF2B5EF4-FFF2-40B4-BE49-F238E27FC236}">
                  <a16:creationId xmlns:a16="http://schemas.microsoft.com/office/drawing/2014/main" xmlns="" id="{D61A6229-259D-4E89-9017-AEF18EB31579}"/>
                </a:ext>
              </a:extLst>
            </p:cNvPr>
            <p:cNvGrpSpPr/>
            <p:nvPr/>
          </p:nvGrpSpPr>
          <p:grpSpPr>
            <a:xfrm>
              <a:off x="3114681" y="3786286"/>
              <a:ext cx="914400" cy="914400"/>
              <a:chOff x="7217087" y="3966960"/>
              <a:chExt cx="914400" cy="914400"/>
            </a:xfrm>
          </p:grpSpPr>
          <p:sp>
            <p:nvSpPr>
              <p:cNvPr id="91" name="원호 90">
                <a:extLst>
                  <a:ext uri="{FF2B5EF4-FFF2-40B4-BE49-F238E27FC236}">
                    <a16:creationId xmlns:a16="http://schemas.microsoft.com/office/drawing/2014/main" xmlns="" id="{82724BE6-25D5-41D2-8A13-1ADE6B77E776}"/>
                  </a:ext>
                </a:extLst>
              </p:cNvPr>
              <p:cNvSpPr/>
              <p:nvPr/>
            </p:nvSpPr>
            <p:spPr>
              <a:xfrm>
                <a:off x="7217087" y="3966960"/>
                <a:ext cx="914400" cy="914400"/>
              </a:xfrm>
              <a:prstGeom prst="arc">
                <a:avLst/>
              </a:prstGeom>
              <a:ln w="1905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92" name="직사각형 91">
                <a:extLst>
                  <a:ext uri="{FF2B5EF4-FFF2-40B4-BE49-F238E27FC236}">
                    <a16:creationId xmlns:a16="http://schemas.microsoft.com/office/drawing/2014/main" xmlns="" id="{9951AD10-61E1-41C5-A229-BDF5B3CB03E4}"/>
                  </a:ext>
                </a:extLst>
              </p:cNvPr>
              <p:cNvSpPr/>
              <p:nvPr/>
            </p:nvSpPr>
            <p:spPr>
              <a:xfrm>
                <a:off x="7536809" y="4059222"/>
                <a:ext cx="460382" cy="292388"/>
              </a:xfrm>
              <a:prstGeom prst="rect">
                <a:avLst/>
              </a:prstGeom>
            </p:spPr>
            <p:txBody>
              <a:bodyPr wrap="none">
                <a:spAutoFit/>
              </a:bodyPr>
              <a:lstStyle/>
              <a:p>
                <a:r>
                  <a:rPr lang="en-US" altLang="ko-KR" sz="1300" dirty="0">
                    <a:solidFill>
                      <a:srgbClr val="002060"/>
                    </a:solidFill>
                    <a:latin typeface="SamsungOne 400" panose="020B0503030303020204" pitchFamily="34" charset="0"/>
                    <a:ea typeface="+mn-ea"/>
                    <a:cs typeface="+mn-cs"/>
                  </a:rPr>
                  <a:t>pop</a:t>
                </a:r>
                <a:endParaRPr lang="ko-KR" altLang="en-US" sz="1300" dirty="0">
                  <a:solidFill>
                    <a:srgbClr val="002060"/>
                  </a:solidFill>
                  <a:latin typeface="SamsungOne 400" panose="020B0503030303020204" pitchFamily="34" charset="0"/>
                  <a:ea typeface="+mn-ea"/>
                  <a:cs typeface="+mn-cs"/>
                </a:endParaRPr>
              </a:p>
            </p:txBody>
          </p:sp>
        </p:grpSp>
        <p:grpSp>
          <p:nvGrpSpPr>
            <p:cNvPr id="94" name="그룹 93">
              <a:extLst>
                <a:ext uri="{FF2B5EF4-FFF2-40B4-BE49-F238E27FC236}">
                  <a16:creationId xmlns:a16="http://schemas.microsoft.com/office/drawing/2014/main" xmlns="" id="{05151B6D-B888-4E5F-BB76-F13EDD3478EF}"/>
                </a:ext>
              </a:extLst>
            </p:cNvPr>
            <p:cNvGrpSpPr/>
            <p:nvPr/>
          </p:nvGrpSpPr>
          <p:grpSpPr>
            <a:xfrm>
              <a:off x="3687979" y="4214968"/>
              <a:ext cx="705382" cy="1514052"/>
              <a:chOff x="5647038" y="2767566"/>
              <a:chExt cx="897924" cy="1467550"/>
            </a:xfrm>
          </p:grpSpPr>
          <p:cxnSp>
            <p:nvCxnSpPr>
              <p:cNvPr id="95" name="직선 연결선 94">
                <a:extLst>
                  <a:ext uri="{FF2B5EF4-FFF2-40B4-BE49-F238E27FC236}">
                    <a16:creationId xmlns:a16="http://schemas.microsoft.com/office/drawing/2014/main" xmlns="" id="{0D887497-A438-4FB7-9134-CEB351B7D0E4}"/>
                  </a:ext>
                </a:extLst>
              </p:cNvPr>
              <p:cNvCxnSpPr>
                <a:cxnSpLocks/>
              </p:cNvCxnSpPr>
              <p:nvPr/>
            </p:nvCxnSpPr>
            <p:spPr>
              <a:xfrm>
                <a:off x="5647038" y="2767567"/>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xmlns="" id="{6A0C41E3-CCAF-48F3-86AE-8229D039789A}"/>
                  </a:ext>
                </a:extLst>
              </p:cNvPr>
              <p:cNvCxnSpPr>
                <a:cxnSpLocks/>
              </p:cNvCxnSpPr>
              <p:nvPr/>
            </p:nvCxnSpPr>
            <p:spPr>
              <a:xfrm flipH="1">
                <a:off x="5647038" y="4235116"/>
                <a:ext cx="8979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xmlns="" id="{577A8601-7D9C-42D3-A991-7DBDDE447D2A}"/>
                  </a:ext>
                </a:extLst>
              </p:cNvPr>
              <p:cNvCxnSpPr>
                <a:cxnSpLocks/>
              </p:cNvCxnSpPr>
              <p:nvPr/>
            </p:nvCxnSpPr>
            <p:spPr>
              <a:xfrm>
                <a:off x="6544962" y="2767566"/>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 name="직사각형 97">
              <a:extLst>
                <a:ext uri="{FF2B5EF4-FFF2-40B4-BE49-F238E27FC236}">
                  <a16:creationId xmlns:a16="http://schemas.microsoft.com/office/drawing/2014/main" xmlns="" id="{8FE5AC35-3F61-459C-B39F-58D0EC3FB5D8}"/>
                </a:ext>
              </a:extLst>
            </p:cNvPr>
            <p:cNvSpPr/>
            <p:nvPr/>
          </p:nvSpPr>
          <p:spPr>
            <a:xfrm>
              <a:off x="3735372" y="538612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99" name="직사각형 98">
              <a:extLst>
                <a:ext uri="{FF2B5EF4-FFF2-40B4-BE49-F238E27FC236}">
                  <a16:creationId xmlns:a16="http://schemas.microsoft.com/office/drawing/2014/main" xmlns="" id="{E736DDAA-87BE-4B5E-B6D4-9DCEBA1C5463}"/>
                </a:ext>
              </a:extLst>
            </p:cNvPr>
            <p:cNvSpPr/>
            <p:nvPr/>
          </p:nvSpPr>
          <p:spPr>
            <a:xfrm>
              <a:off x="3687979" y="5779531"/>
              <a:ext cx="7053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stack</a:t>
              </a:r>
              <a:endParaRPr lang="ko-KR" altLang="en-US" sz="1300" dirty="0">
                <a:solidFill>
                  <a:srgbClr val="002060"/>
                </a:solidFill>
                <a:latin typeface="SamsungOne 400" panose="020B0503030303020204" pitchFamily="34" charset="0"/>
                <a:ea typeface="+mn-ea"/>
                <a:cs typeface="+mn-cs"/>
              </a:endParaRPr>
            </a:p>
          </p:txBody>
        </p:sp>
        <p:cxnSp>
          <p:nvCxnSpPr>
            <p:cNvPr id="8" name="연결선: 꺾임 7">
              <a:extLst>
                <a:ext uri="{FF2B5EF4-FFF2-40B4-BE49-F238E27FC236}">
                  <a16:creationId xmlns:a16="http://schemas.microsoft.com/office/drawing/2014/main" xmlns="" id="{17D82D8F-5418-45A0-A4EC-6ECF4E4081C8}"/>
                </a:ext>
              </a:extLst>
            </p:cNvPr>
            <p:cNvCxnSpPr>
              <a:cxnSpLocks/>
              <a:stCxn id="51" idx="2"/>
              <a:endCxn id="53" idx="2"/>
            </p:cNvCxnSpPr>
            <p:nvPr/>
          </p:nvCxnSpPr>
          <p:spPr>
            <a:xfrm rot="16200000" flipH="1">
              <a:off x="2481515" y="3299923"/>
              <a:ext cx="12700" cy="1252833"/>
            </a:xfrm>
            <a:prstGeom prst="bentConnector3">
              <a:avLst>
                <a:gd name="adj1" fmla="val 1900000"/>
              </a:avLst>
            </a:prstGeom>
            <a:ln w="19050">
              <a:solidFill>
                <a:srgbClr val="5B9BD5"/>
              </a:solidFill>
            </a:ln>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xmlns="" id="{73184AE7-5DD7-4D78-A622-551723211A1B}"/>
                </a:ext>
              </a:extLst>
            </p:cNvPr>
            <p:cNvSpPr/>
            <p:nvPr/>
          </p:nvSpPr>
          <p:spPr>
            <a:xfrm>
              <a:off x="1867224" y="4154938"/>
              <a:ext cx="1232633"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matches</a:t>
              </a:r>
              <a:endParaRPr lang="ko-KR" altLang="en-US" sz="1300" dirty="0">
                <a:solidFill>
                  <a:srgbClr val="002060"/>
                </a:solidFill>
                <a:latin typeface="SamsungOne 400" panose="020B0503030303020204" pitchFamily="34" charset="0"/>
              </a:endParaRPr>
            </a:p>
          </p:txBody>
        </p:sp>
        <p:sp>
          <p:nvSpPr>
            <p:cNvPr id="51" name="직사각형 50">
              <a:extLst>
                <a:ext uri="{FF2B5EF4-FFF2-40B4-BE49-F238E27FC236}">
                  <a16:creationId xmlns:a16="http://schemas.microsoft.com/office/drawing/2014/main" xmlns="" id="{7063237B-FC7D-4B41-B566-20A9E99F45AD}"/>
                </a:ext>
              </a:extLst>
            </p:cNvPr>
            <p:cNvSpPr/>
            <p:nvPr/>
          </p:nvSpPr>
          <p:spPr>
            <a:xfrm>
              <a:off x="1556150" y="369139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52" name="직사각형 51">
              <a:extLst>
                <a:ext uri="{FF2B5EF4-FFF2-40B4-BE49-F238E27FC236}">
                  <a16:creationId xmlns:a16="http://schemas.microsoft.com/office/drawing/2014/main" xmlns="" id="{51ED033D-02DE-4304-B2B6-6BC338D12B0E}"/>
                </a:ext>
              </a:extLst>
            </p:cNvPr>
            <p:cNvSpPr/>
            <p:nvPr/>
          </p:nvSpPr>
          <p:spPr>
            <a:xfrm>
              <a:off x="1561924" y="3414014"/>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6</a:t>
              </a:r>
              <a:endParaRPr lang="ko-KR" altLang="en-US" sz="1300" dirty="0">
                <a:solidFill>
                  <a:srgbClr val="002060"/>
                </a:solidFill>
                <a:latin typeface="SamsungOne 400" panose="020B0503030303020204" pitchFamily="34" charset="0"/>
              </a:endParaRPr>
            </a:p>
          </p:txBody>
        </p:sp>
        <p:sp>
          <p:nvSpPr>
            <p:cNvPr id="53" name="직사각형 52">
              <a:extLst>
                <a:ext uri="{FF2B5EF4-FFF2-40B4-BE49-F238E27FC236}">
                  <a16:creationId xmlns:a16="http://schemas.microsoft.com/office/drawing/2014/main" xmlns="" id="{61636A0D-33F3-435E-A7C1-CF75CE1C5C29}"/>
                </a:ext>
              </a:extLst>
            </p:cNvPr>
            <p:cNvSpPr/>
            <p:nvPr/>
          </p:nvSpPr>
          <p:spPr>
            <a:xfrm>
              <a:off x="2808983" y="370409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grpSp>
          <p:nvGrpSpPr>
            <p:cNvPr id="60" name="그룹 59">
              <a:extLst>
                <a:ext uri="{FF2B5EF4-FFF2-40B4-BE49-F238E27FC236}">
                  <a16:creationId xmlns:a16="http://schemas.microsoft.com/office/drawing/2014/main" xmlns="" id="{F0BA6857-13FE-4ED1-9C1D-342A9521A5FE}"/>
                </a:ext>
              </a:extLst>
            </p:cNvPr>
            <p:cNvGrpSpPr/>
            <p:nvPr/>
          </p:nvGrpSpPr>
          <p:grpSpPr>
            <a:xfrm>
              <a:off x="6886019" y="4214968"/>
              <a:ext cx="705382" cy="1514052"/>
              <a:chOff x="5647038" y="2767566"/>
              <a:chExt cx="897924" cy="1467550"/>
            </a:xfrm>
          </p:grpSpPr>
          <p:cxnSp>
            <p:nvCxnSpPr>
              <p:cNvPr id="61" name="직선 연결선 60">
                <a:extLst>
                  <a:ext uri="{FF2B5EF4-FFF2-40B4-BE49-F238E27FC236}">
                    <a16:creationId xmlns:a16="http://schemas.microsoft.com/office/drawing/2014/main" xmlns="" id="{44200218-A258-4EC6-A69D-0F12374B8391}"/>
                  </a:ext>
                </a:extLst>
              </p:cNvPr>
              <p:cNvCxnSpPr>
                <a:cxnSpLocks/>
              </p:cNvCxnSpPr>
              <p:nvPr/>
            </p:nvCxnSpPr>
            <p:spPr>
              <a:xfrm>
                <a:off x="5647038" y="2767567"/>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xmlns="" id="{8DC281FD-8BE2-42F9-ADD3-1F8F80753CCC}"/>
                  </a:ext>
                </a:extLst>
              </p:cNvPr>
              <p:cNvCxnSpPr>
                <a:cxnSpLocks/>
              </p:cNvCxnSpPr>
              <p:nvPr/>
            </p:nvCxnSpPr>
            <p:spPr>
              <a:xfrm flipH="1">
                <a:off x="5647038" y="4235116"/>
                <a:ext cx="8979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xmlns="" id="{990D56A8-23E0-41F9-AC48-D6A7B6A23291}"/>
                  </a:ext>
                </a:extLst>
              </p:cNvPr>
              <p:cNvCxnSpPr>
                <a:cxnSpLocks/>
              </p:cNvCxnSpPr>
              <p:nvPr/>
            </p:nvCxnSpPr>
            <p:spPr>
              <a:xfrm>
                <a:off x="6544962" y="2767566"/>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직사각형 64">
              <a:extLst>
                <a:ext uri="{FF2B5EF4-FFF2-40B4-BE49-F238E27FC236}">
                  <a16:creationId xmlns:a16="http://schemas.microsoft.com/office/drawing/2014/main" xmlns="" id="{A78A3735-557C-4742-A5D7-E23622277605}"/>
                </a:ext>
              </a:extLst>
            </p:cNvPr>
            <p:cNvSpPr/>
            <p:nvPr/>
          </p:nvSpPr>
          <p:spPr>
            <a:xfrm>
              <a:off x="6886019" y="5779531"/>
              <a:ext cx="7053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stack</a:t>
              </a:r>
              <a:endParaRPr lang="ko-KR" altLang="en-US" sz="1300" dirty="0">
                <a:solidFill>
                  <a:srgbClr val="002060"/>
                </a:solidFill>
                <a:latin typeface="SamsungOne 400" panose="020B0503030303020204" pitchFamily="34" charset="0"/>
                <a:ea typeface="+mn-ea"/>
                <a:cs typeface="+mn-cs"/>
              </a:endParaRPr>
            </a:p>
          </p:txBody>
        </p:sp>
        <p:sp>
          <p:nvSpPr>
            <p:cNvPr id="66" name="직사각형 65">
              <a:extLst>
                <a:ext uri="{FF2B5EF4-FFF2-40B4-BE49-F238E27FC236}">
                  <a16:creationId xmlns:a16="http://schemas.microsoft.com/office/drawing/2014/main" xmlns="" id="{7332C5A1-15ED-4FDA-9E50-7925838D239A}"/>
                </a:ext>
              </a:extLst>
            </p:cNvPr>
            <p:cNvSpPr/>
            <p:nvPr/>
          </p:nvSpPr>
          <p:spPr>
            <a:xfrm>
              <a:off x="5216366" y="2898279"/>
              <a:ext cx="4044687" cy="57114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50813" indent="-150813"/>
              <a:r>
                <a:rPr lang="en-US" altLang="ko-KR" sz="1300" dirty="0">
                  <a:solidFill>
                    <a:srgbClr val="002060"/>
                  </a:solidFill>
                  <a:latin typeface="SamsungOne 400" panose="020B0503030303020204" pitchFamily="34" charset="0"/>
                  <a:ea typeface="SamsungOne 400" panose="020B0503030303020204" pitchFamily="34" charset="0"/>
                </a:rPr>
                <a:t>7. If the stack is empty after checking all parentheses of the string, then you get balanced parentheses.</a:t>
              </a:r>
              <a:endParaRPr lang="ko-KR" altLang="en-US" sz="1300" dirty="0">
                <a:solidFill>
                  <a:srgbClr val="002060"/>
                </a:solidFill>
                <a:latin typeface="SamsungOne 400" panose="020B0503030303020204" pitchFamily="34" charset="0"/>
              </a:endParaRPr>
            </a:p>
          </p:txBody>
        </p:sp>
      </p:grpSp>
      <p:sp>
        <p:nvSpPr>
          <p:cNvPr id="43" name="직사각형 4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45" name="직사각형 4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grpSp>
        <p:nvGrpSpPr>
          <p:cNvPr id="39" name="그룹 38"/>
          <p:cNvGrpSpPr/>
          <p:nvPr/>
        </p:nvGrpSpPr>
        <p:grpSpPr>
          <a:xfrm>
            <a:off x="361950" y="1327476"/>
            <a:ext cx="9106050" cy="743069"/>
            <a:chOff x="361950" y="1327476"/>
            <a:chExt cx="9106050" cy="743069"/>
          </a:xfrm>
        </p:grpSpPr>
        <p:sp>
          <p:nvSpPr>
            <p:cNvPr id="40" name="직사각형 39">
              <a:extLst>
                <a:ext uri="{FF2B5EF4-FFF2-40B4-BE49-F238E27FC236}">
                  <a16:creationId xmlns:a16="http://schemas.microsoft.com/office/drawing/2014/main" xmlns="" id="{8D9935C7-11E7-4E1B-AD8F-F19CB77A9B00}"/>
                </a:ext>
              </a:extLst>
            </p:cNvPr>
            <p:cNvSpPr/>
            <p:nvPr/>
          </p:nvSpPr>
          <p:spPr>
            <a:xfrm>
              <a:off x="463014" y="13274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Balanced Parentheses Problem </a:t>
              </a:r>
            </a:p>
          </p:txBody>
        </p:sp>
        <p:sp>
          <p:nvSpPr>
            <p:cNvPr id="41" name="TextBox 40">
              <a:extLst>
                <a:ext uri="{FF2B5EF4-FFF2-40B4-BE49-F238E27FC236}">
                  <a16:creationId xmlns:a16="http://schemas.microsoft.com/office/drawing/2014/main" xmlns="" id="{89951F81-152F-4223-B5D3-ADC58970742B}"/>
                </a:ext>
              </a:extLst>
            </p:cNvPr>
            <p:cNvSpPr txBox="1"/>
            <p:nvPr/>
          </p:nvSpPr>
          <p:spPr>
            <a:xfrm>
              <a:off x="361950" y="1701213"/>
              <a:ext cx="4953000" cy="369332"/>
            </a:xfrm>
            <a:prstGeom prst="rect">
              <a:avLst/>
            </a:prstGeom>
            <a:noFill/>
          </p:spPr>
          <p:txBody>
            <a:bodyPr wrap="square">
              <a:spAutoFit/>
            </a:bodyPr>
            <a:lstStyle>
              <a:defPPr>
                <a:defRPr lang="ko-KR"/>
              </a:defPPr>
              <a:lvl1pPr defTabSz="-45199300">
                <a:defRPr sz="1800" b="1">
                  <a:solidFill>
                    <a:srgbClr val="000000"/>
                  </a:solidFill>
                  <a:latin typeface="Samsung Sharp Sans" pitchFamily="2" charset="0"/>
                  <a:ea typeface="Samsung Sharp Sans" pitchFamily="2" charset="0"/>
                  <a:cs typeface="Samsung Sharp Sans" pitchFamily="2" charset="0"/>
                </a:defRPr>
              </a:lvl1pPr>
            </a:lstStyle>
            <a:p>
              <a:r>
                <a:rPr lang="en-US" altLang="ko-KR" dirty="0"/>
                <a:t>1.4. Solving the problem using a stack</a:t>
              </a:r>
            </a:p>
          </p:txBody>
        </p:sp>
      </p:grpSp>
    </p:spTree>
    <p:extLst>
      <p:ext uri="{BB962C8B-B14F-4D97-AF65-F5344CB8AC3E}">
        <p14:creationId xmlns:p14="http://schemas.microsoft.com/office/powerpoint/2010/main" val="3510134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그룹 25">
            <a:extLst>
              <a:ext uri="{FF2B5EF4-FFF2-40B4-BE49-F238E27FC236}">
                <a16:creationId xmlns:a16="http://schemas.microsoft.com/office/drawing/2014/main" xmlns="" id="{D1D49434-E5D8-4532-B101-AF772DE24517}"/>
              </a:ext>
            </a:extLst>
          </p:cNvPr>
          <p:cNvGrpSpPr/>
          <p:nvPr/>
        </p:nvGrpSpPr>
        <p:grpSpPr>
          <a:xfrm>
            <a:off x="441747" y="1504783"/>
            <a:ext cx="8902281" cy="233767"/>
            <a:chOff x="441747" y="1714333"/>
            <a:chExt cx="8902281" cy="233767"/>
          </a:xfrm>
        </p:grpSpPr>
        <p:sp>
          <p:nvSpPr>
            <p:cNvPr id="27" name="직사각형 26">
              <a:extLst>
                <a:ext uri="{FF2B5EF4-FFF2-40B4-BE49-F238E27FC236}">
                  <a16:creationId xmlns:a16="http://schemas.microsoft.com/office/drawing/2014/main" xmlns="" id="{9F69FBE4-319C-40A1-A730-AD697F098CF5}"/>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objectives</a:t>
              </a:r>
            </a:p>
          </p:txBody>
        </p:sp>
        <p:sp>
          <p:nvSpPr>
            <p:cNvPr id="28"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a:p>
          </p:txBody>
        </p:sp>
      </p:grpSp>
      <p:grpSp>
        <p:nvGrpSpPr>
          <p:cNvPr id="29" name="그룹 28">
            <a:extLst>
              <a:ext uri="{FF2B5EF4-FFF2-40B4-BE49-F238E27FC236}">
                <a16:creationId xmlns:a16="http://schemas.microsoft.com/office/drawing/2014/main" xmlns="" id="{CEE605B6-AC8D-47B8-9400-F6B12314D0A6}"/>
              </a:ext>
            </a:extLst>
          </p:cNvPr>
          <p:cNvGrpSpPr/>
          <p:nvPr/>
        </p:nvGrpSpPr>
        <p:grpSpPr>
          <a:xfrm>
            <a:off x="711198" y="1856869"/>
            <a:ext cx="8632827" cy="1573852"/>
            <a:chOff x="711198" y="2338918"/>
            <a:chExt cx="8632827" cy="1679157"/>
          </a:xfrm>
        </p:grpSpPr>
        <p:sp>
          <p:nvSpPr>
            <p:cNvPr id="30" name="직사각형 29">
              <a:extLst>
                <a:ext uri="{FF2B5EF4-FFF2-40B4-BE49-F238E27FC236}">
                  <a16:creationId xmlns:a16="http://schemas.microsoft.com/office/drawing/2014/main" xmlns="" id="{E2A9BF97-4B7B-4446-9E67-15F403A2A740}"/>
                </a:ext>
              </a:extLst>
            </p:cNvPr>
            <p:cNvSpPr/>
            <p:nvPr/>
          </p:nvSpPr>
          <p:spPr>
            <a:xfrm>
              <a:off x="711198" y="2338918"/>
              <a:ext cx="8632827"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the concept of stack </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and be able to define stack as abstract data type.</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31" name="직사각형 30">
              <a:extLst>
                <a:ext uri="{FF2B5EF4-FFF2-40B4-BE49-F238E27FC236}">
                  <a16:creationId xmlns:a16="http://schemas.microsoft.com/office/drawing/2014/main" xmlns="" id="{378E69BB-5596-4063-89A0-98BD99082961}"/>
                </a:ext>
              </a:extLst>
            </p:cNvPr>
            <p:cNvSpPr/>
            <p:nvPr/>
          </p:nvSpPr>
          <p:spPr>
            <a:xfrm>
              <a:off x="711200" y="2933063"/>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Be able to implement stack data structures into classes in </a:t>
              </a:r>
              <a:r>
                <a:rPr lang="en-US" altLang="ko-KR" sz="1300" dirty="0" smtClean="0">
                  <a:solidFill>
                    <a:prstClr val="black">
                      <a:lumMod val="85000"/>
                      <a:lumOff val="15000"/>
                    </a:prstClr>
                  </a:solidFill>
                  <a:latin typeface="SamsungOne 400" panose="020B0503030303020204" pitchFamily="34" charset="0"/>
                </a:rPr>
                <a:t>Python </a:t>
              </a:r>
              <a:r>
                <a:rPr lang="en-US" altLang="ko-KR" sz="1300" dirty="0">
                  <a:solidFill>
                    <a:prstClr val="black">
                      <a:lumMod val="85000"/>
                      <a:lumOff val="15000"/>
                    </a:prstClr>
                  </a:solidFill>
                  <a:latin typeface="SamsungOne 400" panose="020B0503030303020204" pitchFamily="34" charset="0"/>
                </a:rPr>
                <a:t>language.  </a:t>
              </a:r>
              <a:endParaRPr lang="ko-KR" altLang="en-US" sz="1300" dirty="0">
                <a:solidFill>
                  <a:prstClr val="black">
                    <a:lumMod val="85000"/>
                    <a:lumOff val="15000"/>
                  </a:prstClr>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E8393C07-6CD9-4BC1-8FE8-B1229DC1B182}"/>
                </a:ext>
              </a:extLst>
            </p:cNvPr>
            <p:cNvSpPr/>
            <p:nvPr/>
          </p:nvSpPr>
          <p:spPr>
            <a:xfrm>
              <a:off x="711199" y="3527208"/>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Be able to make applications of stack  data structures to solve balanced  parentheses problems. </a:t>
              </a:r>
              <a:endParaRPr lang="ko-KR" altLang="en-US" sz="1300" dirty="0">
                <a:solidFill>
                  <a:prstClr val="black">
                    <a:lumMod val="85000"/>
                    <a:lumOff val="15000"/>
                  </a:prstClr>
                </a:solidFill>
                <a:latin typeface="SamsungOne 400" panose="020B0503030303020204" pitchFamily="34" charset="0"/>
              </a:endParaRPr>
            </a:p>
          </p:txBody>
        </p:sp>
      </p:grpSp>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(1/3)</a:t>
            </a:r>
          </a:p>
        </p:txBody>
      </p:sp>
      <p:sp>
        <p:nvSpPr>
          <p:cNvPr id="40" name="직사각형 39">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Tree>
    <p:extLst>
      <p:ext uri="{BB962C8B-B14F-4D97-AF65-F5344CB8AC3E}">
        <p14:creationId xmlns:p14="http://schemas.microsoft.com/office/powerpoint/2010/main" val="3064443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2986421" y="2534570"/>
            <a:ext cx="3905372" cy="505976"/>
            <a:chOff x="2986421" y="2504090"/>
            <a:chExt cx="3905372" cy="505976"/>
          </a:xfrm>
        </p:grpSpPr>
        <p:sp>
          <p:nvSpPr>
            <p:cNvPr id="37" name="직사각형 36">
              <a:extLst>
                <a:ext uri="{FF2B5EF4-FFF2-40B4-BE49-F238E27FC236}">
                  <a16:creationId xmlns:a16="http://schemas.microsoft.com/office/drawing/2014/main" xmlns="" id="{0926DA08-2A3E-4F7B-80BE-060DED9B5DCE}"/>
                </a:ext>
              </a:extLst>
            </p:cNvPr>
            <p:cNvSpPr/>
            <p:nvPr/>
          </p:nvSpPr>
          <p:spPr>
            <a:xfrm>
              <a:off x="3644221" y="2781467"/>
              <a:ext cx="610597" cy="228599"/>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38" name="직사각형 37">
              <a:extLst>
                <a:ext uri="{FF2B5EF4-FFF2-40B4-BE49-F238E27FC236}">
                  <a16:creationId xmlns:a16="http://schemas.microsoft.com/office/drawing/2014/main" xmlns="" id="{715B5689-65AA-44CD-9C50-B7EA23DEE7B4}"/>
                </a:ext>
              </a:extLst>
            </p:cNvPr>
            <p:cNvSpPr/>
            <p:nvPr/>
          </p:nvSpPr>
          <p:spPr>
            <a:xfrm>
              <a:off x="4302021" y="2781467"/>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39" name="직사각형 38">
              <a:extLst>
                <a:ext uri="{FF2B5EF4-FFF2-40B4-BE49-F238E27FC236}">
                  <a16:creationId xmlns:a16="http://schemas.microsoft.com/office/drawing/2014/main" xmlns="" id="{C2229533-3F60-4829-BAC3-05D5801899E4}"/>
                </a:ext>
              </a:extLst>
            </p:cNvPr>
            <p:cNvSpPr/>
            <p:nvPr/>
          </p:nvSpPr>
          <p:spPr>
            <a:xfrm>
              <a:off x="4959821" y="2781467"/>
              <a:ext cx="610597" cy="228599"/>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B8EC2767-17D8-44C5-8E28-BB86D82F67C8}"/>
                </a:ext>
              </a:extLst>
            </p:cNvPr>
            <p:cNvSpPr/>
            <p:nvPr/>
          </p:nvSpPr>
          <p:spPr>
            <a:xfrm>
              <a:off x="5617621" y="2781467"/>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41" name="직사각형 40">
              <a:extLst>
                <a:ext uri="{FF2B5EF4-FFF2-40B4-BE49-F238E27FC236}">
                  <a16:creationId xmlns:a16="http://schemas.microsoft.com/office/drawing/2014/main" xmlns="" id="{FE30A880-8947-4BE1-BC00-5AF0155A4B95}"/>
                </a:ext>
              </a:extLst>
            </p:cNvPr>
            <p:cNvSpPr/>
            <p:nvPr/>
          </p:nvSpPr>
          <p:spPr>
            <a:xfrm>
              <a:off x="6275422" y="2781467"/>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42" name="직사각형 41">
              <a:extLst>
                <a:ext uri="{FF2B5EF4-FFF2-40B4-BE49-F238E27FC236}">
                  <a16:creationId xmlns:a16="http://schemas.microsoft.com/office/drawing/2014/main" xmlns="" id="{78343E9F-C8EE-4472-9F5C-627A58310B7E}"/>
                </a:ext>
              </a:extLst>
            </p:cNvPr>
            <p:cNvSpPr/>
            <p:nvPr/>
          </p:nvSpPr>
          <p:spPr>
            <a:xfrm>
              <a:off x="2986421" y="2504090"/>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43" name="직사각형 42">
              <a:extLst>
                <a:ext uri="{FF2B5EF4-FFF2-40B4-BE49-F238E27FC236}">
                  <a16:creationId xmlns:a16="http://schemas.microsoft.com/office/drawing/2014/main" xmlns="" id="{E3E8E3A7-32F0-426E-BF2C-CA1A476A65D9}"/>
                </a:ext>
              </a:extLst>
            </p:cNvPr>
            <p:cNvSpPr/>
            <p:nvPr/>
          </p:nvSpPr>
          <p:spPr>
            <a:xfrm>
              <a:off x="3645376" y="2504090"/>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44" name="직사각형 43">
              <a:extLst>
                <a:ext uri="{FF2B5EF4-FFF2-40B4-BE49-F238E27FC236}">
                  <a16:creationId xmlns:a16="http://schemas.microsoft.com/office/drawing/2014/main" xmlns="" id="{3154ADE0-ECD2-4C4B-8D63-48DFBDFFAD60}"/>
                </a:ext>
              </a:extLst>
            </p:cNvPr>
            <p:cNvSpPr/>
            <p:nvPr/>
          </p:nvSpPr>
          <p:spPr>
            <a:xfrm>
              <a:off x="4304331" y="2504090"/>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45" name="직사각형 44">
              <a:extLst>
                <a:ext uri="{FF2B5EF4-FFF2-40B4-BE49-F238E27FC236}">
                  <a16:creationId xmlns:a16="http://schemas.microsoft.com/office/drawing/2014/main" xmlns="" id="{A6603A67-B9D4-4A39-913B-B442CDBEFD1F}"/>
                </a:ext>
              </a:extLst>
            </p:cNvPr>
            <p:cNvSpPr/>
            <p:nvPr/>
          </p:nvSpPr>
          <p:spPr>
            <a:xfrm>
              <a:off x="4963286" y="2504090"/>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46" name="직사각형 45">
              <a:extLst>
                <a:ext uri="{FF2B5EF4-FFF2-40B4-BE49-F238E27FC236}">
                  <a16:creationId xmlns:a16="http://schemas.microsoft.com/office/drawing/2014/main" xmlns="" id="{7049FCBD-B650-45EC-8906-74EC41093A82}"/>
                </a:ext>
              </a:extLst>
            </p:cNvPr>
            <p:cNvSpPr/>
            <p:nvPr/>
          </p:nvSpPr>
          <p:spPr>
            <a:xfrm>
              <a:off x="5622241" y="2504090"/>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47" name="직사각형 46">
              <a:extLst>
                <a:ext uri="{FF2B5EF4-FFF2-40B4-BE49-F238E27FC236}">
                  <a16:creationId xmlns:a16="http://schemas.microsoft.com/office/drawing/2014/main" xmlns="" id="{FE3F59B6-6318-4102-A6BC-8DBC39F8F10C}"/>
                </a:ext>
              </a:extLst>
            </p:cNvPr>
            <p:cNvSpPr/>
            <p:nvPr/>
          </p:nvSpPr>
          <p:spPr>
            <a:xfrm>
              <a:off x="6281196" y="2504090"/>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6</a:t>
              </a:r>
              <a:endParaRPr lang="ko-KR" altLang="en-US" sz="1300" dirty="0">
                <a:solidFill>
                  <a:srgbClr val="002060"/>
                </a:solidFill>
                <a:latin typeface="SamsungOne 400" panose="020B0503030303020204" pitchFamily="34" charset="0"/>
              </a:endParaRPr>
            </a:p>
          </p:txBody>
        </p:sp>
        <p:sp>
          <p:nvSpPr>
            <p:cNvPr id="48" name="직사각형 47">
              <a:extLst>
                <a:ext uri="{FF2B5EF4-FFF2-40B4-BE49-F238E27FC236}">
                  <a16:creationId xmlns:a16="http://schemas.microsoft.com/office/drawing/2014/main" xmlns="" id="{03000483-BF10-4B42-997A-3E288C717E57}"/>
                </a:ext>
              </a:extLst>
            </p:cNvPr>
            <p:cNvSpPr/>
            <p:nvPr/>
          </p:nvSpPr>
          <p:spPr>
            <a:xfrm>
              <a:off x="2986421" y="2781467"/>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grpSp>
      <p:sp>
        <p:nvSpPr>
          <p:cNvPr id="52" name="직사각형 51">
            <a:extLst>
              <a:ext uri="{FF2B5EF4-FFF2-40B4-BE49-F238E27FC236}">
                <a16:creationId xmlns:a16="http://schemas.microsoft.com/office/drawing/2014/main" xmlns="" id="{AA3AE706-B0D2-4AE7-8DE8-AB6E4312C597}"/>
              </a:ext>
            </a:extLst>
          </p:cNvPr>
          <p:cNvSpPr/>
          <p:nvPr/>
        </p:nvSpPr>
        <p:spPr>
          <a:xfrm>
            <a:off x="967163" y="3385911"/>
            <a:ext cx="8396646" cy="57114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1300" dirty="0">
                <a:solidFill>
                  <a:srgbClr val="002060"/>
                </a:solidFill>
                <a:latin typeface="SamsungOne 400" panose="020B0503030303020204" pitchFamily="34" charset="0"/>
                <a:ea typeface="SamsungOne 400" panose="020B0503030303020204" pitchFamily="34" charset="0"/>
              </a:rPr>
              <a:t>Case 1. The close parenthesis does not match with the parenthesis popped out of the stack.</a:t>
            </a:r>
            <a:endParaRPr lang="ko-KR" altLang="en-US" sz="1300" dirty="0">
              <a:solidFill>
                <a:srgbClr val="002060"/>
              </a:solidFill>
              <a:latin typeface="SamsungOne 400" panose="020B0503030303020204" pitchFamily="34" charset="0"/>
            </a:endParaRPr>
          </a:p>
        </p:txBody>
      </p:sp>
      <p:sp>
        <p:nvSpPr>
          <p:cNvPr id="53" name="직사각형 5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55" name="직사각형 5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58" name="직사각형 57">
            <a:extLst>
              <a:ext uri="{FF2B5EF4-FFF2-40B4-BE49-F238E27FC236}">
                <a16:creationId xmlns:a16="http://schemas.microsoft.com/office/drawing/2014/main" xmlns="" id="{5D0FA3B9-5FEB-458E-BC94-AB11CC4B58C9}"/>
              </a:ext>
            </a:extLst>
          </p:cNvPr>
          <p:cNvSpPr/>
          <p:nvPr/>
        </p:nvSpPr>
        <p:spPr>
          <a:xfrm>
            <a:off x="580388" y="2118234"/>
            <a:ext cx="908044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following shows unmatched parentheses. </a:t>
            </a:r>
          </a:p>
        </p:txBody>
      </p:sp>
      <p:grpSp>
        <p:nvGrpSpPr>
          <p:cNvPr id="49" name="그룹 48"/>
          <p:cNvGrpSpPr/>
          <p:nvPr/>
        </p:nvGrpSpPr>
        <p:grpSpPr>
          <a:xfrm>
            <a:off x="361950" y="1327476"/>
            <a:ext cx="9106050" cy="743069"/>
            <a:chOff x="361950" y="1327476"/>
            <a:chExt cx="9106050" cy="743069"/>
          </a:xfrm>
        </p:grpSpPr>
        <p:sp>
          <p:nvSpPr>
            <p:cNvPr id="50" name="직사각형 49">
              <a:extLst>
                <a:ext uri="{FF2B5EF4-FFF2-40B4-BE49-F238E27FC236}">
                  <a16:creationId xmlns:a16="http://schemas.microsoft.com/office/drawing/2014/main" xmlns="" id="{8D9935C7-11E7-4E1B-AD8F-F19CB77A9B00}"/>
                </a:ext>
              </a:extLst>
            </p:cNvPr>
            <p:cNvSpPr/>
            <p:nvPr/>
          </p:nvSpPr>
          <p:spPr>
            <a:xfrm>
              <a:off x="463014" y="13274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Balanced Parentheses Problem </a:t>
              </a:r>
            </a:p>
          </p:txBody>
        </p:sp>
        <p:sp>
          <p:nvSpPr>
            <p:cNvPr id="51" name="TextBox 50">
              <a:extLst>
                <a:ext uri="{FF2B5EF4-FFF2-40B4-BE49-F238E27FC236}">
                  <a16:creationId xmlns:a16="http://schemas.microsoft.com/office/drawing/2014/main" xmlns="" id="{89951F81-152F-4223-B5D3-ADC58970742B}"/>
                </a:ext>
              </a:extLst>
            </p:cNvPr>
            <p:cNvSpPr txBox="1"/>
            <p:nvPr/>
          </p:nvSpPr>
          <p:spPr>
            <a:xfrm>
              <a:off x="361950" y="1701213"/>
              <a:ext cx="4953000" cy="369332"/>
            </a:xfrm>
            <a:prstGeom prst="rect">
              <a:avLst/>
            </a:prstGeom>
            <a:noFill/>
          </p:spPr>
          <p:txBody>
            <a:bodyPr wrap="square">
              <a:spAutoFit/>
            </a:bodyPr>
            <a:lstStyle>
              <a:defPPr>
                <a:defRPr lang="ko-KR"/>
              </a:defPPr>
              <a:lvl1pPr defTabSz="-45199300">
                <a:defRPr sz="1800" b="1">
                  <a:solidFill>
                    <a:srgbClr val="000000"/>
                  </a:solidFill>
                  <a:latin typeface="Samsung Sharp Sans" pitchFamily="2" charset="0"/>
                  <a:ea typeface="Samsung Sharp Sans" pitchFamily="2" charset="0"/>
                  <a:cs typeface="Samsung Sharp Sans" pitchFamily="2" charset="0"/>
                </a:defRPr>
              </a:lvl1pPr>
            </a:lstStyle>
            <a:p>
              <a:r>
                <a:rPr lang="en-US" altLang="ko-KR" dirty="0"/>
                <a:t>1.4. Solving the problem using a stack</a:t>
              </a:r>
            </a:p>
          </p:txBody>
        </p:sp>
      </p:grpSp>
      <p:grpSp>
        <p:nvGrpSpPr>
          <p:cNvPr id="5" name="그룹 4"/>
          <p:cNvGrpSpPr/>
          <p:nvPr/>
        </p:nvGrpSpPr>
        <p:grpSpPr>
          <a:xfrm>
            <a:off x="3382194" y="3723291"/>
            <a:ext cx="2846024" cy="2602777"/>
            <a:chOff x="3382194" y="3723291"/>
            <a:chExt cx="2846024" cy="2602777"/>
          </a:xfrm>
        </p:grpSpPr>
        <p:grpSp>
          <p:nvGrpSpPr>
            <p:cNvPr id="3" name="그룹 2"/>
            <p:cNvGrpSpPr/>
            <p:nvPr/>
          </p:nvGrpSpPr>
          <p:grpSpPr>
            <a:xfrm>
              <a:off x="3382194" y="3723291"/>
              <a:ext cx="2846024" cy="2602777"/>
              <a:chOff x="3338922" y="3639704"/>
              <a:chExt cx="2846024" cy="2602777"/>
            </a:xfrm>
          </p:grpSpPr>
          <p:sp>
            <p:nvSpPr>
              <p:cNvPr id="90" name="직사각형 89">
                <a:extLst>
                  <a:ext uri="{FF2B5EF4-FFF2-40B4-BE49-F238E27FC236}">
                    <a16:creationId xmlns:a16="http://schemas.microsoft.com/office/drawing/2014/main" xmlns="" id="{CA063EEC-2FB2-4D80-8B56-BBE1579D3E98}"/>
                  </a:ext>
                </a:extLst>
              </p:cNvPr>
              <p:cNvSpPr/>
              <p:nvPr/>
            </p:nvSpPr>
            <p:spPr>
              <a:xfrm>
                <a:off x="3347160" y="3868303"/>
                <a:ext cx="610597" cy="228599"/>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grpSp>
            <p:nvGrpSpPr>
              <p:cNvPr id="6" name="그룹 5">
                <a:extLst>
                  <a:ext uri="{FF2B5EF4-FFF2-40B4-BE49-F238E27FC236}">
                    <a16:creationId xmlns:a16="http://schemas.microsoft.com/office/drawing/2014/main" xmlns="" id="{D61A6229-259D-4E89-9017-AEF18EB31579}"/>
                  </a:ext>
                </a:extLst>
              </p:cNvPr>
              <p:cNvGrpSpPr/>
              <p:nvPr/>
            </p:nvGrpSpPr>
            <p:grpSpPr>
              <a:xfrm>
                <a:off x="4906266" y="3956848"/>
                <a:ext cx="914400" cy="914400"/>
                <a:chOff x="7217087" y="3966960"/>
                <a:chExt cx="914400" cy="914400"/>
              </a:xfrm>
            </p:grpSpPr>
            <p:sp>
              <p:nvSpPr>
                <p:cNvPr id="91" name="원호 90">
                  <a:extLst>
                    <a:ext uri="{FF2B5EF4-FFF2-40B4-BE49-F238E27FC236}">
                      <a16:creationId xmlns:a16="http://schemas.microsoft.com/office/drawing/2014/main" xmlns="" id="{82724BE6-25D5-41D2-8A13-1ADE6B77E776}"/>
                    </a:ext>
                  </a:extLst>
                </p:cNvPr>
                <p:cNvSpPr/>
                <p:nvPr/>
              </p:nvSpPr>
              <p:spPr>
                <a:xfrm>
                  <a:off x="7217087" y="3966960"/>
                  <a:ext cx="914400" cy="914400"/>
                </a:xfrm>
                <a:prstGeom prst="arc">
                  <a:avLst/>
                </a:prstGeom>
                <a:ln w="1905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92" name="직사각형 91">
                  <a:extLst>
                    <a:ext uri="{FF2B5EF4-FFF2-40B4-BE49-F238E27FC236}">
                      <a16:creationId xmlns:a16="http://schemas.microsoft.com/office/drawing/2014/main" xmlns="" id="{9951AD10-61E1-41C5-A229-BDF5B3CB03E4}"/>
                    </a:ext>
                  </a:extLst>
                </p:cNvPr>
                <p:cNvSpPr/>
                <p:nvPr/>
              </p:nvSpPr>
              <p:spPr>
                <a:xfrm>
                  <a:off x="7536809" y="4059222"/>
                  <a:ext cx="460382" cy="292388"/>
                </a:xfrm>
                <a:prstGeom prst="rect">
                  <a:avLst/>
                </a:prstGeom>
              </p:spPr>
              <p:txBody>
                <a:bodyPr wrap="none">
                  <a:spAutoFit/>
                </a:bodyPr>
                <a:lstStyle/>
                <a:p>
                  <a:r>
                    <a:rPr lang="en-US" altLang="ko-KR" sz="1300" dirty="0">
                      <a:solidFill>
                        <a:srgbClr val="002060"/>
                      </a:solidFill>
                      <a:latin typeface="SamsungOne 400" panose="020B0503030303020204" pitchFamily="34" charset="0"/>
                      <a:ea typeface="+mn-ea"/>
                      <a:cs typeface="+mn-cs"/>
                    </a:rPr>
                    <a:t>pop</a:t>
                  </a:r>
                  <a:endParaRPr lang="ko-KR" altLang="en-US" sz="1300" dirty="0">
                    <a:solidFill>
                      <a:srgbClr val="002060"/>
                    </a:solidFill>
                    <a:latin typeface="SamsungOne 400" panose="020B0503030303020204" pitchFamily="34" charset="0"/>
                    <a:ea typeface="+mn-ea"/>
                    <a:cs typeface="+mn-cs"/>
                  </a:endParaRPr>
                </a:p>
              </p:txBody>
            </p:sp>
          </p:grpSp>
          <p:sp>
            <p:nvSpPr>
              <p:cNvPr id="93" name="직사각형 92">
                <a:extLst>
                  <a:ext uri="{FF2B5EF4-FFF2-40B4-BE49-F238E27FC236}">
                    <a16:creationId xmlns:a16="http://schemas.microsoft.com/office/drawing/2014/main" xmlns="" id="{4DDFB8C5-C1B9-4002-A7B6-D381849080B3}"/>
                  </a:ext>
                </a:extLst>
              </p:cNvPr>
              <p:cNvSpPr/>
              <p:nvPr/>
            </p:nvSpPr>
            <p:spPr>
              <a:xfrm>
                <a:off x="4579794" y="3868303"/>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grpSp>
            <p:nvGrpSpPr>
              <p:cNvPr id="94" name="그룹 93">
                <a:extLst>
                  <a:ext uri="{FF2B5EF4-FFF2-40B4-BE49-F238E27FC236}">
                    <a16:creationId xmlns:a16="http://schemas.microsoft.com/office/drawing/2014/main" xmlns="" id="{05151B6D-B888-4E5F-BB76-F13EDD3478EF}"/>
                  </a:ext>
                </a:extLst>
              </p:cNvPr>
              <p:cNvGrpSpPr/>
              <p:nvPr/>
            </p:nvGrpSpPr>
            <p:grpSpPr>
              <a:xfrm>
                <a:off x="5479564" y="4385530"/>
                <a:ext cx="705382" cy="1514052"/>
                <a:chOff x="5647038" y="2767566"/>
                <a:chExt cx="897924" cy="1467550"/>
              </a:xfrm>
            </p:grpSpPr>
            <p:cxnSp>
              <p:nvCxnSpPr>
                <p:cNvPr id="95" name="직선 연결선 94">
                  <a:extLst>
                    <a:ext uri="{FF2B5EF4-FFF2-40B4-BE49-F238E27FC236}">
                      <a16:creationId xmlns:a16="http://schemas.microsoft.com/office/drawing/2014/main" xmlns="" id="{0D887497-A438-4FB7-9134-CEB351B7D0E4}"/>
                    </a:ext>
                  </a:extLst>
                </p:cNvPr>
                <p:cNvCxnSpPr>
                  <a:cxnSpLocks/>
                </p:cNvCxnSpPr>
                <p:nvPr/>
              </p:nvCxnSpPr>
              <p:spPr>
                <a:xfrm>
                  <a:off x="5647038" y="2767567"/>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xmlns="" id="{6A0C41E3-CCAF-48F3-86AE-8229D039789A}"/>
                    </a:ext>
                  </a:extLst>
                </p:cNvPr>
                <p:cNvCxnSpPr>
                  <a:cxnSpLocks/>
                </p:cNvCxnSpPr>
                <p:nvPr/>
              </p:nvCxnSpPr>
              <p:spPr>
                <a:xfrm flipH="1">
                  <a:off x="5647038" y="4235116"/>
                  <a:ext cx="8979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xmlns="" id="{577A8601-7D9C-42D3-A991-7DBDDE447D2A}"/>
                    </a:ext>
                  </a:extLst>
                </p:cNvPr>
                <p:cNvCxnSpPr>
                  <a:cxnSpLocks/>
                </p:cNvCxnSpPr>
                <p:nvPr/>
              </p:nvCxnSpPr>
              <p:spPr>
                <a:xfrm>
                  <a:off x="6544962" y="2767566"/>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 name="직사각형 97">
                <a:extLst>
                  <a:ext uri="{FF2B5EF4-FFF2-40B4-BE49-F238E27FC236}">
                    <a16:creationId xmlns:a16="http://schemas.microsoft.com/office/drawing/2014/main" xmlns="" id="{8FE5AC35-3F61-459C-B39F-58D0EC3FB5D8}"/>
                  </a:ext>
                </a:extLst>
              </p:cNvPr>
              <p:cNvSpPr/>
              <p:nvPr/>
            </p:nvSpPr>
            <p:spPr>
              <a:xfrm>
                <a:off x="5526957" y="555668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99" name="직사각형 98">
                <a:extLst>
                  <a:ext uri="{FF2B5EF4-FFF2-40B4-BE49-F238E27FC236}">
                    <a16:creationId xmlns:a16="http://schemas.microsoft.com/office/drawing/2014/main" xmlns="" id="{E736DDAA-87BE-4B5E-B6D4-9DCEBA1C5463}"/>
                  </a:ext>
                </a:extLst>
              </p:cNvPr>
              <p:cNvSpPr/>
              <p:nvPr/>
            </p:nvSpPr>
            <p:spPr>
              <a:xfrm>
                <a:off x="5479564" y="5950093"/>
                <a:ext cx="7053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stack</a:t>
                </a:r>
                <a:endParaRPr lang="ko-KR" altLang="en-US" sz="1300" dirty="0">
                  <a:solidFill>
                    <a:srgbClr val="002060"/>
                  </a:solidFill>
                  <a:latin typeface="SamsungOne 400" panose="020B0503030303020204" pitchFamily="34" charset="0"/>
                  <a:ea typeface="+mn-ea"/>
                  <a:cs typeface="+mn-cs"/>
                </a:endParaRPr>
              </a:p>
            </p:txBody>
          </p:sp>
          <p:sp>
            <p:nvSpPr>
              <p:cNvPr id="100" name="직사각형 99">
                <a:extLst>
                  <a:ext uri="{FF2B5EF4-FFF2-40B4-BE49-F238E27FC236}">
                    <a16:creationId xmlns:a16="http://schemas.microsoft.com/office/drawing/2014/main" xmlns="" id="{EF8652D2-FE88-4385-AD3F-92C55876F3D1}"/>
                  </a:ext>
                </a:extLst>
              </p:cNvPr>
              <p:cNvSpPr/>
              <p:nvPr/>
            </p:nvSpPr>
            <p:spPr>
              <a:xfrm>
                <a:off x="5526957" y="5208675"/>
                <a:ext cx="610597" cy="228599"/>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101" name="직사각형 100">
                <a:extLst>
                  <a:ext uri="{FF2B5EF4-FFF2-40B4-BE49-F238E27FC236}">
                    <a16:creationId xmlns:a16="http://schemas.microsoft.com/office/drawing/2014/main" xmlns="" id="{07758E96-4BD2-4F67-9AA2-01ACF63DCE9C}"/>
                  </a:ext>
                </a:extLst>
              </p:cNvPr>
              <p:cNvSpPr/>
              <p:nvPr/>
            </p:nvSpPr>
            <p:spPr>
              <a:xfrm>
                <a:off x="5526956" y="4860667"/>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102" name="직사각형 101">
                <a:extLst>
                  <a:ext uri="{FF2B5EF4-FFF2-40B4-BE49-F238E27FC236}">
                    <a16:creationId xmlns:a16="http://schemas.microsoft.com/office/drawing/2014/main" xmlns="" id="{36D110EB-476F-4C88-98B5-65F8CD0EE39E}"/>
                  </a:ext>
                </a:extLst>
              </p:cNvPr>
              <p:cNvSpPr/>
              <p:nvPr/>
            </p:nvSpPr>
            <p:spPr>
              <a:xfrm>
                <a:off x="3338922" y="3639704"/>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cxnSp>
            <p:nvCxnSpPr>
              <p:cNvPr id="8" name="연결선: 꺾임 7">
                <a:extLst>
                  <a:ext uri="{FF2B5EF4-FFF2-40B4-BE49-F238E27FC236}">
                    <a16:creationId xmlns:a16="http://schemas.microsoft.com/office/drawing/2014/main" xmlns="" id="{17D82D8F-5418-45A0-A4EC-6ECF4E4081C8}"/>
                  </a:ext>
                </a:extLst>
              </p:cNvPr>
              <p:cNvCxnSpPr>
                <a:stCxn id="90" idx="2"/>
                <a:endCxn id="93" idx="2"/>
              </p:cNvCxnSpPr>
              <p:nvPr/>
            </p:nvCxnSpPr>
            <p:spPr>
              <a:xfrm rot="16200000" flipH="1">
                <a:off x="4268776" y="3480585"/>
                <a:ext cx="12700" cy="1232634"/>
              </a:xfrm>
              <a:prstGeom prst="bentConnector3">
                <a:avLst>
                  <a:gd name="adj1" fmla="val 1800000"/>
                </a:avLst>
              </a:prstGeom>
              <a:ln w="19050"/>
            </p:spPr>
            <p:style>
              <a:lnRef idx="1">
                <a:schemeClr val="accent1"/>
              </a:lnRef>
              <a:fillRef idx="0">
                <a:schemeClr val="accent1"/>
              </a:fillRef>
              <a:effectRef idx="0">
                <a:schemeClr val="accent1"/>
              </a:effectRef>
              <a:fontRef idx="minor">
                <a:schemeClr val="tx1"/>
              </a:fontRef>
            </p:style>
          </p:cxnSp>
          <p:sp>
            <p:nvSpPr>
              <p:cNvPr id="103" name="직사각형 102">
                <a:extLst>
                  <a:ext uri="{FF2B5EF4-FFF2-40B4-BE49-F238E27FC236}">
                    <a16:creationId xmlns:a16="http://schemas.microsoft.com/office/drawing/2014/main" xmlns="" id="{73184AE7-5DD7-4D78-A622-551723211A1B}"/>
                  </a:ext>
                </a:extLst>
              </p:cNvPr>
              <p:cNvSpPr/>
              <p:nvPr/>
            </p:nvSpPr>
            <p:spPr>
              <a:xfrm>
                <a:off x="3468111" y="4380329"/>
                <a:ext cx="1645438" cy="52246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300" dirty="0">
                    <a:solidFill>
                      <a:srgbClr val="002060"/>
                    </a:solidFill>
                    <a:latin typeface="SamsungOne 400" panose="020B0503030303020204" pitchFamily="34" charset="0"/>
                  </a:rPr>
                  <a:t>does not</a:t>
                </a:r>
              </a:p>
              <a:p>
                <a:pPr algn="ctr"/>
                <a:r>
                  <a:rPr lang="en-US" altLang="ko-KR" sz="1300" dirty="0">
                    <a:solidFill>
                      <a:srgbClr val="002060"/>
                    </a:solidFill>
                    <a:latin typeface="SamsungOne 400" panose="020B0503030303020204" pitchFamily="34" charset="0"/>
                  </a:rPr>
                  <a:t>matches</a:t>
                </a:r>
                <a:endParaRPr lang="ko-KR" altLang="en-US" sz="1300" dirty="0">
                  <a:solidFill>
                    <a:srgbClr val="002060"/>
                  </a:solidFill>
                  <a:latin typeface="SamsungOne 400" panose="020B0503030303020204" pitchFamily="34" charset="0"/>
                </a:endParaRPr>
              </a:p>
            </p:txBody>
          </p:sp>
        </p:grpSp>
        <p:sp>
          <p:nvSpPr>
            <p:cNvPr id="4" name="곱셈 기호 3"/>
            <p:cNvSpPr/>
            <p:nvPr/>
          </p:nvSpPr>
          <p:spPr>
            <a:xfrm>
              <a:off x="4166364" y="4257636"/>
              <a:ext cx="299531" cy="299531"/>
            </a:xfrm>
            <a:prstGeom prst="mathMultiply">
              <a:avLst>
                <a:gd name="adj1" fmla="val 7453"/>
              </a:avLst>
            </a:prstGeom>
            <a:solidFill>
              <a:srgbClr val="1429A0"/>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spTree>
    <p:extLst>
      <p:ext uri="{BB962C8B-B14F-4D97-AF65-F5344CB8AC3E}">
        <p14:creationId xmlns:p14="http://schemas.microsoft.com/office/powerpoint/2010/main" val="25179222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직사각형 3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39" name="직사각형 3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42" name="직사각형 41">
            <a:extLst>
              <a:ext uri="{FF2B5EF4-FFF2-40B4-BE49-F238E27FC236}">
                <a16:creationId xmlns:a16="http://schemas.microsoft.com/office/drawing/2014/main" xmlns="" id="{5D0FA3B9-5FEB-458E-BC94-AB11CC4B58C9}"/>
              </a:ext>
            </a:extLst>
          </p:cNvPr>
          <p:cNvSpPr/>
          <p:nvPr/>
        </p:nvSpPr>
        <p:spPr>
          <a:xfrm>
            <a:off x="580388" y="2118234"/>
            <a:ext cx="908044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following shows unmatched parentheses. </a:t>
            </a:r>
          </a:p>
        </p:txBody>
      </p:sp>
      <p:grpSp>
        <p:nvGrpSpPr>
          <p:cNvPr id="33" name="그룹 32"/>
          <p:cNvGrpSpPr/>
          <p:nvPr/>
        </p:nvGrpSpPr>
        <p:grpSpPr>
          <a:xfrm>
            <a:off x="361950" y="1327476"/>
            <a:ext cx="9106050" cy="743069"/>
            <a:chOff x="361950" y="1327476"/>
            <a:chExt cx="9106050" cy="743069"/>
          </a:xfrm>
        </p:grpSpPr>
        <p:sp>
          <p:nvSpPr>
            <p:cNvPr id="34" name="직사각형 33">
              <a:extLst>
                <a:ext uri="{FF2B5EF4-FFF2-40B4-BE49-F238E27FC236}">
                  <a16:creationId xmlns:a16="http://schemas.microsoft.com/office/drawing/2014/main" xmlns="" id="{8D9935C7-11E7-4E1B-AD8F-F19CB77A9B00}"/>
                </a:ext>
              </a:extLst>
            </p:cNvPr>
            <p:cNvSpPr/>
            <p:nvPr/>
          </p:nvSpPr>
          <p:spPr>
            <a:xfrm>
              <a:off x="463014" y="13274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Balanced Parentheses Problem </a:t>
              </a:r>
            </a:p>
          </p:txBody>
        </p:sp>
        <p:sp>
          <p:nvSpPr>
            <p:cNvPr id="35" name="TextBox 34">
              <a:extLst>
                <a:ext uri="{FF2B5EF4-FFF2-40B4-BE49-F238E27FC236}">
                  <a16:creationId xmlns:a16="http://schemas.microsoft.com/office/drawing/2014/main" xmlns="" id="{89951F81-152F-4223-B5D3-ADC58970742B}"/>
                </a:ext>
              </a:extLst>
            </p:cNvPr>
            <p:cNvSpPr txBox="1"/>
            <p:nvPr/>
          </p:nvSpPr>
          <p:spPr>
            <a:xfrm>
              <a:off x="361950" y="1701213"/>
              <a:ext cx="4953000" cy="369332"/>
            </a:xfrm>
            <a:prstGeom prst="rect">
              <a:avLst/>
            </a:prstGeom>
            <a:noFill/>
          </p:spPr>
          <p:txBody>
            <a:bodyPr wrap="square">
              <a:spAutoFit/>
            </a:bodyPr>
            <a:lstStyle>
              <a:defPPr>
                <a:defRPr lang="ko-KR"/>
              </a:defPPr>
              <a:lvl1pPr defTabSz="-45199300">
                <a:defRPr sz="1800" b="1">
                  <a:solidFill>
                    <a:srgbClr val="000000"/>
                  </a:solidFill>
                  <a:latin typeface="Samsung Sharp Sans" pitchFamily="2" charset="0"/>
                  <a:ea typeface="Samsung Sharp Sans" pitchFamily="2" charset="0"/>
                  <a:cs typeface="Samsung Sharp Sans" pitchFamily="2" charset="0"/>
                </a:defRPr>
              </a:lvl1pPr>
            </a:lstStyle>
            <a:p>
              <a:r>
                <a:rPr lang="en-US" altLang="ko-KR" dirty="0"/>
                <a:t>1.4. Solving the problem using a stack</a:t>
              </a:r>
            </a:p>
          </p:txBody>
        </p:sp>
      </p:grpSp>
      <p:grpSp>
        <p:nvGrpSpPr>
          <p:cNvPr id="3" name="그룹 2"/>
          <p:cNvGrpSpPr/>
          <p:nvPr/>
        </p:nvGrpSpPr>
        <p:grpSpPr>
          <a:xfrm>
            <a:off x="960928" y="2553228"/>
            <a:ext cx="8396646" cy="3738672"/>
            <a:chOff x="960928" y="2553228"/>
            <a:chExt cx="8396646" cy="3738672"/>
          </a:xfrm>
        </p:grpSpPr>
        <p:grpSp>
          <p:nvGrpSpPr>
            <p:cNvPr id="2" name="그룹 1"/>
            <p:cNvGrpSpPr/>
            <p:nvPr/>
          </p:nvGrpSpPr>
          <p:grpSpPr>
            <a:xfrm>
              <a:off x="960928" y="2553228"/>
              <a:ext cx="8396646" cy="3738672"/>
              <a:chOff x="967163" y="2473329"/>
              <a:chExt cx="8396646" cy="3738672"/>
            </a:xfrm>
          </p:grpSpPr>
          <p:sp>
            <p:nvSpPr>
              <p:cNvPr id="90" name="직사각형 89">
                <a:extLst>
                  <a:ext uri="{FF2B5EF4-FFF2-40B4-BE49-F238E27FC236}">
                    <a16:creationId xmlns:a16="http://schemas.microsoft.com/office/drawing/2014/main" xmlns="" id="{CA063EEC-2FB2-4D80-8B56-BBE1579D3E98}"/>
                  </a:ext>
                </a:extLst>
              </p:cNvPr>
              <p:cNvSpPr/>
              <p:nvPr/>
            </p:nvSpPr>
            <p:spPr>
              <a:xfrm>
                <a:off x="3347160" y="3837823"/>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grpSp>
            <p:nvGrpSpPr>
              <p:cNvPr id="6" name="그룹 5">
                <a:extLst>
                  <a:ext uri="{FF2B5EF4-FFF2-40B4-BE49-F238E27FC236}">
                    <a16:creationId xmlns:a16="http://schemas.microsoft.com/office/drawing/2014/main" xmlns="" id="{D61A6229-259D-4E89-9017-AEF18EB31579}"/>
                  </a:ext>
                </a:extLst>
              </p:cNvPr>
              <p:cNvGrpSpPr/>
              <p:nvPr/>
            </p:nvGrpSpPr>
            <p:grpSpPr>
              <a:xfrm>
                <a:off x="4906266" y="3926368"/>
                <a:ext cx="914400" cy="914400"/>
                <a:chOff x="7217087" y="3966960"/>
                <a:chExt cx="914400" cy="914400"/>
              </a:xfrm>
            </p:grpSpPr>
            <p:sp>
              <p:nvSpPr>
                <p:cNvPr id="91" name="원호 90">
                  <a:extLst>
                    <a:ext uri="{FF2B5EF4-FFF2-40B4-BE49-F238E27FC236}">
                      <a16:creationId xmlns:a16="http://schemas.microsoft.com/office/drawing/2014/main" xmlns="" id="{82724BE6-25D5-41D2-8A13-1ADE6B77E776}"/>
                    </a:ext>
                  </a:extLst>
                </p:cNvPr>
                <p:cNvSpPr/>
                <p:nvPr/>
              </p:nvSpPr>
              <p:spPr>
                <a:xfrm>
                  <a:off x="7217087" y="3966960"/>
                  <a:ext cx="914400" cy="914400"/>
                </a:xfrm>
                <a:prstGeom prst="arc">
                  <a:avLst/>
                </a:prstGeom>
                <a:ln w="1905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92" name="직사각형 91">
                  <a:extLst>
                    <a:ext uri="{FF2B5EF4-FFF2-40B4-BE49-F238E27FC236}">
                      <a16:creationId xmlns:a16="http://schemas.microsoft.com/office/drawing/2014/main" xmlns="" id="{9951AD10-61E1-41C5-A229-BDF5B3CB03E4}"/>
                    </a:ext>
                  </a:extLst>
                </p:cNvPr>
                <p:cNvSpPr/>
                <p:nvPr/>
              </p:nvSpPr>
              <p:spPr>
                <a:xfrm>
                  <a:off x="7536809" y="4059222"/>
                  <a:ext cx="460382" cy="292388"/>
                </a:xfrm>
                <a:prstGeom prst="rect">
                  <a:avLst/>
                </a:prstGeom>
              </p:spPr>
              <p:txBody>
                <a:bodyPr wrap="none">
                  <a:spAutoFit/>
                </a:bodyPr>
                <a:lstStyle/>
                <a:p>
                  <a:r>
                    <a:rPr lang="en-US" altLang="ko-KR" sz="1300" dirty="0">
                      <a:solidFill>
                        <a:srgbClr val="002060"/>
                      </a:solidFill>
                      <a:latin typeface="SamsungOne 400" panose="020B0503030303020204" pitchFamily="34" charset="0"/>
                      <a:ea typeface="+mn-ea"/>
                      <a:cs typeface="+mn-cs"/>
                    </a:rPr>
                    <a:t>pop</a:t>
                  </a:r>
                  <a:endParaRPr lang="ko-KR" altLang="en-US" sz="1300" dirty="0">
                    <a:solidFill>
                      <a:srgbClr val="002060"/>
                    </a:solidFill>
                    <a:latin typeface="SamsungOne 400" panose="020B0503030303020204" pitchFamily="34" charset="0"/>
                    <a:ea typeface="+mn-ea"/>
                    <a:cs typeface="+mn-cs"/>
                  </a:endParaRPr>
                </a:p>
              </p:txBody>
            </p:sp>
          </p:grpSp>
          <p:grpSp>
            <p:nvGrpSpPr>
              <p:cNvPr id="94" name="그룹 93">
                <a:extLst>
                  <a:ext uri="{FF2B5EF4-FFF2-40B4-BE49-F238E27FC236}">
                    <a16:creationId xmlns:a16="http://schemas.microsoft.com/office/drawing/2014/main" xmlns="" id="{05151B6D-B888-4E5F-BB76-F13EDD3478EF}"/>
                  </a:ext>
                </a:extLst>
              </p:cNvPr>
              <p:cNvGrpSpPr/>
              <p:nvPr/>
            </p:nvGrpSpPr>
            <p:grpSpPr>
              <a:xfrm>
                <a:off x="5479564" y="4355050"/>
                <a:ext cx="705382" cy="1514052"/>
                <a:chOff x="5647038" y="2767566"/>
                <a:chExt cx="897924" cy="1467550"/>
              </a:xfrm>
            </p:grpSpPr>
            <p:cxnSp>
              <p:nvCxnSpPr>
                <p:cNvPr id="95" name="직선 연결선 94">
                  <a:extLst>
                    <a:ext uri="{FF2B5EF4-FFF2-40B4-BE49-F238E27FC236}">
                      <a16:creationId xmlns:a16="http://schemas.microsoft.com/office/drawing/2014/main" xmlns="" id="{0D887497-A438-4FB7-9134-CEB351B7D0E4}"/>
                    </a:ext>
                  </a:extLst>
                </p:cNvPr>
                <p:cNvCxnSpPr>
                  <a:cxnSpLocks/>
                </p:cNvCxnSpPr>
                <p:nvPr/>
              </p:nvCxnSpPr>
              <p:spPr>
                <a:xfrm>
                  <a:off x="5647038" y="2767567"/>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xmlns="" id="{6A0C41E3-CCAF-48F3-86AE-8229D039789A}"/>
                    </a:ext>
                  </a:extLst>
                </p:cNvPr>
                <p:cNvCxnSpPr>
                  <a:cxnSpLocks/>
                </p:cNvCxnSpPr>
                <p:nvPr/>
              </p:nvCxnSpPr>
              <p:spPr>
                <a:xfrm flipH="1">
                  <a:off x="5647038" y="4235116"/>
                  <a:ext cx="8979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xmlns="" id="{577A8601-7D9C-42D3-A991-7DBDDE447D2A}"/>
                    </a:ext>
                  </a:extLst>
                </p:cNvPr>
                <p:cNvCxnSpPr>
                  <a:cxnSpLocks/>
                </p:cNvCxnSpPr>
                <p:nvPr/>
              </p:nvCxnSpPr>
              <p:spPr>
                <a:xfrm>
                  <a:off x="6544962" y="2767566"/>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9" name="직사각형 98">
                <a:extLst>
                  <a:ext uri="{FF2B5EF4-FFF2-40B4-BE49-F238E27FC236}">
                    <a16:creationId xmlns:a16="http://schemas.microsoft.com/office/drawing/2014/main" xmlns="" id="{E736DDAA-87BE-4B5E-B6D4-9DCEBA1C5463}"/>
                  </a:ext>
                </a:extLst>
              </p:cNvPr>
              <p:cNvSpPr/>
              <p:nvPr/>
            </p:nvSpPr>
            <p:spPr>
              <a:xfrm>
                <a:off x="5479564" y="5919613"/>
                <a:ext cx="7053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stack</a:t>
                </a:r>
                <a:endParaRPr lang="ko-KR" altLang="en-US" sz="1300" dirty="0">
                  <a:solidFill>
                    <a:srgbClr val="002060"/>
                  </a:solidFill>
                  <a:latin typeface="SamsungOne 400" panose="020B0503030303020204" pitchFamily="34" charset="0"/>
                  <a:ea typeface="+mn-ea"/>
                  <a:cs typeface="+mn-cs"/>
                </a:endParaRPr>
              </a:p>
            </p:txBody>
          </p:sp>
          <p:sp>
            <p:nvSpPr>
              <p:cNvPr id="102" name="직사각형 101">
                <a:extLst>
                  <a:ext uri="{FF2B5EF4-FFF2-40B4-BE49-F238E27FC236}">
                    <a16:creationId xmlns:a16="http://schemas.microsoft.com/office/drawing/2014/main" xmlns="" id="{36D110EB-476F-4C88-98B5-65F8CD0EE39E}"/>
                  </a:ext>
                </a:extLst>
              </p:cNvPr>
              <p:cNvSpPr/>
              <p:nvPr/>
            </p:nvSpPr>
            <p:spPr>
              <a:xfrm>
                <a:off x="3338922" y="3609224"/>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7</a:t>
                </a:r>
                <a:endParaRPr lang="ko-KR" altLang="en-US" sz="1300" dirty="0">
                  <a:solidFill>
                    <a:srgbClr val="002060"/>
                  </a:solidFill>
                  <a:latin typeface="SamsungOne 400" panose="020B0503030303020204" pitchFamily="34" charset="0"/>
                </a:endParaRPr>
              </a:p>
            </p:txBody>
          </p:sp>
          <p:sp>
            <p:nvSpPr>
              <p:cNvPr id="52" name="직사각형 51">
                <a:extLst>
                  <a:ext uri="{FF2B5EF4-FFF2-40B4-BE49-F238E27FC236}">
                    <a16:creationId xmlns:a16="http://schemas.microsoft.com/office/drawing/2014/main" xmlns="" id="{AA3AE706-B0D2-4AE7-8DE8-AB6E4312C597}"/>
                  </a:ext>
                </a:extLst>
              </p:cNvPr>
              <p:cNvSpPr/>
              <p:nvPr/>
            </p:nvSpPr>
            <p:spPr>
              <a:xfrm>
                <a:off x="967163" y="3324951"/>
                <a:ext cx="8396646" cy="57114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1300" dirty="0">
                    <a:solidFill>
                      <a:srgbClr val="002060"/>
                    </a:solidFill>
                    <a:latin typeface="SamsungOne 400" panose="020B0503030303020204" pitchFamily="34" charset="0"/>
                    <a:ea typeface="SamsungOne 400" panose="020B0503030303020204" pitchFamily="34" charset="0"/>
                  </a:rPr>
                  <a:t>Case 2. If there is a close parenthesis but the stack is empty.</a:t>
                </a:r>
                <a:endParaRPr lang="ko-KR" altLang="en-US" sz="1300" dirty="0">
                  <a:solidFill>
                    <a:srgbClr val="002060"/>
                  </a:solidFill>
                  <a:latin typeface="SamsungOne 400" panose="020B0503030303020204" pitchFamily="34" charset="0"/>
                </a:endParaRPr>
              </a:p>
            </p:txBody>
          </p:sp>
          <p:sp>
            <p:nvSpPr>
              <p:cNvPr id="36" name="직사각형 35">
                <a:extLst>
                  <a:ext uri="{FF2B5EF4-FFF2-40B4-BE49-F238E27FC236}">
                    <a16:creationId xmlns:a16="http://schemas.microsoft.com/office/drawing/2014/main" xmlns="" id="{5BDB074D-FA3C-4731-837B-32BD33D79DAF}"/>
                  </a:ext>
                </a:extLst>
              </p:cNvPr>
              <p:cNvSpPr/>
              <p:nvPr/>
            </p:nvSpPr>
            <p:spPr>
              <a:xfrm>
                <a:off x="6940151" y="2750706"/>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49" name="직사각형 48">
                <a:extLst>
                  <a:ext uri="{FF2B5EF4-FFF2-40B4-BE49-F238E27FC236}">
                    <a16:creationId xmlns:a16="http://schemas.microsoft.com/office/drawing/2014/main" xmlns="" id="{D927114B-75A6-4788-85B5-BF5003ED7106}"/>
                  </a:ext>
                </a:extLst>
              </p:cNvPr>
              <p:cNvSpPr/>
              <p:nvPr/>
            </p:nvSpPr>
            <p:spPr>
              <a:xfrm>
                <a:off x="6945925" y="2473329"/>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7</a:t>
                </a:r>
                <a:endParaRPr lang="ko-KR" altLang="en-US" sz="1300" dirty="0">
                  <a:solidFill>
                    <a:srgbClr val="002060"/>
                  </a:solidFill>
                  <a:latin typeface="SamsungOne 400" panose="020B0503030303020204" pitchFamily="34" charset="0"/>
                </a:endParaRPr>
              </a:p>
            </p:txBody>
          </p:sp>
          <p:sp>
            <p:nvSpPr>
              <p:cNvPr id="51" name="직사각형 50">
                <a:extLst>
                  <a:ext uri="{FF2B5EF4-FFF2-40B4-BE49-F238E27FC236}">
                    <a16:creationId xmlns:a16="http://schemas.microsoft.com/office/drawing/2014/main" xmlns="" id="{8A20C303-16A9-44C9-B840-48E9A04E70D0}"/>
                  </a:ext>
                </a:extLst>
              </p:cNvPr>
              <p:cNvSpPr/>
              <p:nvPr/>
            </p:nvSpPr>
            <p:spPr>
              <a:xfrm>
                <a:off x="3644221" y="2750987"/>
                <a:ext cx="610597" cy="228599"/>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53" name="직사각형 52">
                <a:extLst>
                  <a:ext uri="{FF2B5EF4-FFF2-40B4-BE49-F238E27FC236}">
                    <a16:creationId xmlns:a16="http://schemas.microsoft.com/office/drawing/2014/main" xmlns="" id="{2CF28392-7FB6-430B-BA52-C8C0406ED8B2}"/>
                  </a:ext>
                </a:extLst>
              </p:cNvPr>
              <p:cNvSpPr/>
              <p:nvPr/>
            </p:nvSpPr>
            <p:spPr>
              <a:xfrm>
                <a:off x="4302021" y="2750987"/>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54" name="직사각형 53">
                <a:extLst>
                  <a:ext uri="{FF2B5EF4-FFF2-40B4-BE49-F238E27FC236}">
                    <a16:creationId xmlns:a16="http://schemas.microsoft.com/office/drawing/2014/main" xmlns="" id="{2AC5286D-8A86-482A-98FB-A9F45FB78E04}"/>
                  </a:ext>
                </a:extLst>
              </p:cNvPr>
              <p:cNvSpPr/>
              <p:nvPr/>
            </p:nvSpPr>
            <p:spPr>
              <a:xfrm>
                <a:off x="4959821" y="2750987"/>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55" name="직사각형 54">
                <a:extLst>
                  <a:ext uri="{FF2B5EF4-FFF2-40B4-BE49-F238E27FC236}">
                    <a16:creationId xmlns:a16="http://schemas.microsoft.com/office/drawing/2014/main" xmlns="" id="{F1156B0F-51A7-496F-8654-66B31EE0784D}"/>
                  </a:ext>
                </a:extLst>
              </p:cNvPr>
              <p:cNvSpPr/>
              <p:nvPr/>
            </p:nvSpPr>
            <p:spPr>
              <a:xfrm>
                <a:off x="5617621" y="2750987"/>
                <a:ext cx="610597" cy="228599"/>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56" name="직사각형 55">
                <a:extLst>
                  <a:ext uri="{FF2B5EF4-FFF2-40B4-BE49-F238E27FC236}">
                    <a16:creationId xmlns:a16="http://schemas.microsoft.com/office/drawing/2014/main" xmlns="" id="{83141087-23ED-4509-A6A7-9DE6D71892DA}"/>
                  </a:ext>
                </a:extLst>
              </p:cNvPr>
              <p:cNvSpPr/>
              <p:nvPr/>
            </p:nvSpPr>
            <p:spPr>
              <a:xfrm>
                <a:off x="6275422" y="2750987"/>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57" name="직사각형 56">
                <a:extLst>
                  <a:ext uri="{FF2B5EF4-FFF2-40B4-BE49-F238E27FC236}">
                    <a16:creationId xmlns:a16="http://schemas.microsoft.com/office/drawing/2014/main" xmlns="" id="{F380D6DE-CC9B-4681-8A92-DF568B8506B9}"/>
                  </a:ext>
                </a:extLst>
              </p:cNvPr>
              <p:cNvSpPr/>
              <p:nvPr/>
            </p:nvSpPr>
            <p:spPr>
              <a:xfrm>
                <a:off x="2986421" y="2473610"/>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58" name="직사각형 57">
                <a:extLst>
                  <a:ext uri="{FF2B5EF4-FFF2-40B4-BE49-F238E27FC236}">
                    <a16:creationId xmlns:a16="http://schemas.microsoft.com/office/drawing/2014/main" xmlns="" id="{8C30E3FF-40B6-4D4B-A3B1-3D6775DA54A5}"/>
                  </a:ext>
                </a:extLst>
              </p:cNvPr>
              <p:cNvSpPr/>
              <p:nvPr/>
            </p:nvSpPr>
            <p:spPr>
              <a:xfrm>
                <a:off x="3645376" y="2473610"/>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59" name="직사각형 58">
                <a:extLst>
                  <a:ext uri="{FF2B5EF4-FFF2-40B4-BE49-F238E27FC236}">
                    <a16:creationId xmlns:a16="http://schemas.microsoft.com/office/drawing/2014/main" xmlns="" id="{9B075E6E-EAB5-4E5C-B049-FA1D614DF840}"/>
                  </a:ext>
                </a:extLst>
              </p:cNvPr>
              <p:cNvSpPr/>
              <p:nvPr/>
            </p:nvSpPr>
            <p:spPr>
              <a:xfrm>
                <a:off x="4304331" y="2473610"/>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60" name="직사각형 59">
                <a:extLst>
                  <a:ext uri="{FF2B5EF4-FFF2-40B4-BE49-F238E27FC236}">
                    <a16:creationId xmlns:a16="http://schemas.microsoft.com/office/drawing/2014/main" xmlns="" id="{DFDB88C5-1F1D-4535-A0A4-5E7E8421E9AD}"/>
                  </a:ext>
                </a:extLst>
              </p:cNvPr>
              <p:cNvSpPr/>
              <p:nvPr/>
            </p:nvSpPr>
            <p:spPr>
              <a:xfrm>
                <a:off x="4963286" y="2473610"/>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61" name="직사각형 60">
                <a:extLst>
                  <a:ext uri="{FF2B5EF4-FFF2-40B4-BE49-F238E27FC236}">
                    <a16:creationId xmlns:a16="http://schemas.microsoft.com/office/drawing/2014/main" xmlns="" id="{9A51F6C1-7380-493C-8438-1610706810E4}"/>
                  </a:ext>
                </a:extLst>
              </p:cNvPr>
              <p:cNvSpPr/>
              <p:nvPr/>
            </p:nvSpPr>
            <p:spPr>
              <a:xfrm>
                <a:off x="5622241" y="2473610"/>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62" name="직사각형 61">
                <a:extLst>
                  <a:ext uri="{FF2B5EF4-FFF2-40B4-BE49-F238E27FC236}">
                    <a16:creationId xmlns:a16="http://schemas.microsoft.com/office/drawing/2014/main" xmlns="" id="{477E055D-CA28-4ABC-8C52-344CD221FB9C}"/>
                  </a:ext>
                </a:extLst>
              </p:cNvPr>
              <p:cNvSpPr/>
              <p:nvPr/>
            </p:nvSpPr>
            <p:spPr>
              <a:xfrm>
                <a:off x="6281196" y="2473610"/>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6</a:t>
                </a:r>
                <a:endParaRPr lang="ko-KR" altLang="en-US" sz="1300" dirty="0">
                  <a:solidFill>
                    <a:srgbClr val="002060"/>
                  </a:solidFill>
                  <a:latin typeface="SamsungOne 400" panose="020B0503030303020204" pitchFamily="34" charset="0"/>
                </a:endParaRPr>
              </a:p>
            </p:txBody>
          </p:sp>
          <p:sp>
            <p:nvSpPr>
              <p:cNvPr id="63" name="직사각형 62">
                <a:extLst>
                  <a:ext uri="{FF2B5EF4-FFF2-40B4-BE49-F238E27FC236}">
                    <a16:creationId xmlns:a16="http://schemas.microsoft.com/office/drawing/2014/main" xmlns="" id="{B9FD80B1-709C-4B77-AC20-14021A7AFF9C}"/>
                  </a:ext>
                </a:extLst>
              </p:cNvPr>
              <p:cNvSpPr/>
              <p:nvPr/>
            </p:nvSpPr>
            <p:spPr>
              <a:xfrm>
                <a:off x="2986421" y="2750987"/>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grpSp>
        <p:sp>
          <p:nvSpPr>
            <p:cNvPr id="38" name="곱셈 기호 37"/>
            <p:cNvSpPr/>
            <p:nvPr/>
          </p:nvSpPr>
          <p:spPr>
            <a:xfrm>
              <a:off x="5046388" y="3852000"/>
              <a:ext cx="299531" cy="299531"/>
            </a:xfrm>
            <a:prstGeom prst="mathMultiply">
              <a:avLst>
                <a:gd name="adj1" fmla="val 7453"/>
              </a:avLst>
            </a:prstGeom>
            <a:solidFill>
              <a:srgbClr val="1429A0"/>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spTree>
    <p:extLst>
      <p:ext uri="{BB962C8B-B14F-4D97-AF65-F5344CB8AC3E}">
        <p14:creationId xmlns:p14="http://schemas.microsoft.com/office/powerpoint/2010/main" val="14466588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2582037" y="2587910"/>
            <a:ext cx="4766940" cy="3388105"/>
            <a:chOff x="2582037" y="2587910"/>
            <a:chExt cx="4766940" cy="3388105"/>
          </a:xfrm>
        </p:grpSpPr>
        <p:grpSp>
          <p:nvGrpSpPr>
            <p:cNvPr id="3" name="그룹 2"/>
            <p:cNvGrpSpPr/>
            <p:nvPr/>
          </p:nvGrpSpPr>
          <p:grpSpPr>
            <a:xfrm>
              <a:off x="4600309" y="4119064"/>
              <a:ext cx="705382" cy="1856951"/>
              <a:chOff x="4600309" y="4426720"/>
              <a:chExt cx="705382" cy="1856951"/>
            </a:xfrm>
          </p:grpSpPr>
          <p:grpSp>
            <p:nvGrpSpPr>
              <p:cNvPr id="94" name="그룹 93">
                <a:extLst>
                  <a:ext uri="{FF2B5EF4-FFF2-40B4-BE49-F238E27FC236}">
                    <a16:creationId xmlns:a16="http://schemas.microsoft.com/office/drawing/2014/main" xmlns="" id="{05151B6D-B888-4E5F-BB76-F13EDD3478EF}"/>
                  </a:ext>
                </a:extLst>
              </p:cNvPr>
              <p:cNvGrpSpPr/>
              <p:nvPr/>
            </p:nvGrpSpPr>
            <p:grpSpPr>
              <a:xfrm>
                <a:off x="4600309" y="4426720"/>
                <a:ext cx="705382" cy="1514052"/>
                <a:chOff x="5647038" y="2767566"/>
                <a:chExt cx="897924" cy="1467550"/>
              </a:xfrm>
            </p:grpSpPr>
            <p:cxnSp>
              <p:nvCxnSpPr>
                <p:cNvPr id="95" name="직선 연결선 94">
                  <a:extLst>
                    <a:ext uri="{FF2B5EF4-FFF2-40B4-BE49-F238E27FC236}">
                      <a16:creationId xmlns:a16="http://schemas.microsoft.com/office/drawing/2014/main" xmlns="" id="{0D887497-A438-4FB7-9134-CEB351B7D0E4}"/>
                    </a:ext>
                  </a:extLst>
                </p:cNvPr>
                <p:cNvCxnSpPr>
                  <a:cxnSpLocks/>
                </p:cNvCxnSpPr>
                <p:nvPr/>
              </p:nvCxnSpPr>
              <p:spPr>
                <a:xfrm>
                  <a:off x="5647038" y="2767567"/>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xmlns="" id="{6A0C41E3-CCAF-48F3-86AE-8229D039789A}"/>
                    </a:ext>
                  </a:extLst>
                </p:cNvPr>
                <p:cNvCxnSpPr>
                  <a:cxnSpLocks/>
                </p:cNvCxnSpPr>
                <p:nvPr/>
              </p:nvCxnSpPr>
              <p:spPr>
                <a:xfrm flipH="1">
                  <a:off x="5647038" y="4235116"/>
                  <a:ext cx="8979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xmlns="" id="{577A8601-7D9C-42D3-A991-7DBDDE447D2A}"/>
                    </a:ext>
                  </a:extLst>
                </p:cNvPr>
                <p:cNvCxnSpPr>
                  <a:cxnSpLocks/>
                </p:cNvCxnSpPr>
                <p:nvPr/>
              </p:nvCxnSpPr>
              <p:spPr>
                <a:xfrm>
                  <a:off x="6544962" y="2767566"/>
                  <a:ext cx="0" cy="1467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 name="직사각형 97">
                <a:extLst>
                  <a:ext uri="{FF2B5EF4-FFF2-40B4-BE49-F238E27FC236}">
                    <a16:creationId xmlns:a16="http://schemas.microsoft.com/office/drawing/2014/main" xmlns="" id="{8FE5AC35-3F61-459C-B39F-58D0EC3FB5D8}"/>
                  </a:ext>
                </a:extLst>
              </p:cNvPr>
              <p:cNvSpPr/>
              <p:nvPr/>
            </p:nvSpPr>
            <p:spPr>
              <a:xfrm>
                <a:off x="4647702" y="559787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99" name="직사각형 98">
                <a:extLst>
                  <a:ext uri="{FF2B5EF4-FFF2-40B4-BE49-F238E27FC236}">
                    <a16:creationId xmlns:a16="http://schemas.microsoft.com/office/drawing/2014/main" xmlns="" id="{E736DDAA-87BE-4B5E-B6D4-9DCEBA1C5463}"/>
                  </a:ext>
                </a:extLst>
              </p:cNvPr>
              <p:cNvSpPr/>
              <p:nvPr/>
            </p:nvSpPr>
            <p:spPr>
              <a:xfrm>
                <a:off x="4600309" y="5991283"/>
                <a:ext cx="7053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stack</a:t>
                </a:r>
                <a:endParaRPr lang="ko-KR" altLang="en-US" sz="1300" dirty="0">
                  <a:solidFill>
                    <a:srgbClr val="002060"/>
                  </a:solidFill>
                  <a:latin typeface="SamsungOne 400" panose="020B0503030303020204" pitchFamily="34" charset="0"/>
                  <a:ea typeface="+mn-ea"/>
                  <a:cs typeface="+mn-cs"/>
                </a:endParaRPr>
              </a:p>
            </p:txBody>
          </p:sp>
          <p:sp>
            <p:nvSpPr>
              <p:cNvPr id="100" name="직사각형 99">
                <a:extLst>
                  <a:ext uri="{FF2B5EF4-FFF2-40B4-BE49-F238E27FC236}">
                    <a16:creationId xmlns:a16="http://schemas.microsoft.com/office/drawing/2014/main" xmlns="" id="{EF8652D2-FE88-4385-AD3F-92C55876F3D1}"/>
                  </a:ext>
                </a:extLst>
              </p:cNvPr>
              <p:cNvSpPr/>
              <p:nvPr/>
            </p:nvSpPr>
            <p:spPr>
              <a:xfrm>
                <a:off x="4647702" y="5249865"/>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101" name="직사각형 100">
                <a:extLst>
                  <a:ext uri="{FF2B5EF4-FFF2-40B4-BE49-F238E27FC236}">
                    <a16:creationId xmlns:a16="http://schemas.microsoft.com/office/drawing/2014/main" xmlns="" id="{07758E96-4BD2-4F67-9AA2-01ACF63DCE9C}"/>
                  </a:ext>
                </a:extLst>
              </p:cNvPr>
              <p:cNvSpPr/>
              <p:nvPr/>
            </p:nvSpPr>
            <p:spPr>
              <a:xfrm>
                <a:off x="4647701" y="4901857"/>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grpSp>
        <p:grpSp>
          <p:nvGrpSpPr>
            <p:cNvPr id="2" name="그룹 1"/>
            <p:cNvGrpSpPr/>
            <p:nvPr/>
          </p:nvGrpSpPr>
          <p:grpSpPr>
            <a:xfrm>
              <a:off x="3988745" y="2587910"/>
              <a:ext cx="1928507" cy="505976"/>
              <a:chOff x="2986421" y="2504090"/>
              <a:chExt cx="1928507" cy="505976"/>
            </a:xfrm>
          </p:grpSpPr>
          <p:sp>
            <p:nvSpPr>
              <p:cNvPr id="37" name="직사각형 36">
                <a:extLst>
                  <a:ext uri="{FF2B5EF4-FFF2-40B4-BE49-F238E27FC236}">
                    <a16:creationId xmlns:a16="http://schemas.microsoft.com/office/drawing/2014/main" xmlns="" id="{0926DA08-2A3E-4F7B-80BE-060DED9B5DCE}"/>
                  </a:ext>
                </a:extLst>
              </p:cNvPr>
              <p:cNvSpPr/>
              <p:nvPr/>
            </p:nvSpPr>
            <p:spPr>
              <a:xfrm>
                <a:off x="3644221" y="2781467"/>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38" name="직사각형 37">
                <a:extLst>
                  <a:ext uri="{FF2B5EF4-FFF2-40B4-BE49-F238E27FC236}">
                    <a16:creationId xmlns:a16="http://schemas.microsoft.com/office/drawing/2014/main" xmlns="" id="{715B5689-65AA-44CD-9C50-B7EA23DEE7B4}"/>
                  </a:ext>
                </a:extLst>
              </p:cNvPr>
              <p:cNvSpPr/>
              <p:nvPr/>
            </p:nvSpPr>
            <p:spPr>
              <a:xfrm>
                <a:off x="4302021" y="2781467"/>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sp>
            <p:nvSpPr>
              <p:cNvPr id="42" name="직사각형 41">
                <a:extLst>
                  <a:ext uri="{FF2B5EF4-FFF2-40B4-BE49-F238E27FC236}">
                    <a16:creationId xmlns:a16="http://schemas.microsoft.com/office/drawing/2014/main" xmlns="" id="{78343E9F-C8EE-4472-9F5C-627A58310B7E}"/>
                  </a:ext>
                </a:extLst>
              </p:cNvPr>
              <p:cNvSpPr/>
              <p:nvPr/>
            </p:nvSpPr>
            <p:spPr>
              <a:xfrm>
                <a:off x="2986421" y="2504090"/>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43" name="직사각형 42">
                <a:extLst>
                  <a:ext uri="{FF2B5EF4-FFF2-40B4-BE49-F238E27FC236}">
                    <a16:creationId xmlns:a16="http://schemas.microsoft.com/office/drawing/2014/main" xmlns="" id="{E3E8E3A7-32F0-426E-BF2C-CA1A476A65D9}"/>
                  </a:ext>
                </a:extLst>
              </p:cNvPr>
              <p:cNvSpPr/>
              <p:nvPr/>
            </p:nvSpPr>
            <p:spPr>
              <a:xfrm>
                <a:off x="3645376" y="2504090"/>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44" name="직사각형 43">
                <a:extLst>
                  <a:ext uri="{FF2B5EF4-FFF2-40B4-BE49-F238E27FC236}">
                    <a16:creationId xmlns:a16="http://schemas.microsoft.com/office/drawing/2014/main" xmlns="" id="{3154ADE0-ECD2-4C4B-8D63-48DFBDFFAD60}"/>
                  </a:ext>
                </a:extLst>
              </p:cNvPr>
              <p:cNvSpPr/>
              <p:nvPr/>
            </p:nvSpPr>
            <p:spPr>
              <a:xfrm>
                <a:off x="4304331" y="2504090"/>
                <a:ext cx="610597"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48" name="직사각형 47">
                <a:extLst>
                  <a:ext uri="{FF2B5EF4-FFF2-40B4-BE49-F238E27FC236}">
                    <a16:creationId xmlns:a16="http://schemas.microsoft.com/office/drawing/2014/main" xmlns="" id="{03000483-BF10-4B42-997A-3E288C717E57}"/>
                  </a:ext>
                </a:extLst>
              </p:cNvPr>
              <p:cNvSpPr/>
              <p:nvPr/>
            </p:nvSpPr>
            <p:spPr>
              <a:xfrm>
                <a:off x="2986421" y="2781467"/>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t>
                </a:r>
                <a:endParaRPr lang="ko-KR" altLang="en-US" sz="1300" dirty="0">
                  <a:solidFill>
                    <a:srgbClr val="002060"/>
                  </a:solidFill>
                  <a:latin typeface="SamsungOne 400" panose="020B0503030303020204" pitchFamily="34" charset="0"/>
                </a:endParaRPr>
              </a:p>
            </p:txBody>
          </p:sp>
        </p:grpSp>
        <p:sp>
          <p:nvSpPr>
            <p:cNvPr id="52" name="직사각형 51">
              <a:extLst>
                <a:ext uri="{FF2B5EF4-FFF2-40B4-BE49-F238E27FC236}">
                  <a16:creationId xmlns:a16="http://schemas.microsoft.com/office/drawing/2014/main" xmlns="" id="{AA3AE706-B0D2-4AE7-8DE8-AB6E4312C597}"/>
                </a:ext>
              </a:extLst>
            </p:cNvPr>
            <p:cNvSpPr/>
            <p:nvPr/>
          </p:nvSpPr>
          <p:spPr>
            <a:xfrm>
              <a:off x="2582037" y="3439251"/>
              <a:ext cx="4766940" cy="57114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300" dirty="0">
                  <a:solidFill>
                    <a:srgbClr val="002060"/>
                  </a:solidFill>
                  <a:latin typeface="SamsungOne 400" panose="020B0503030303020204" pitchFamily="34" charset="0"/>
                  <a:ea typeface="SamsungOne 400" panose="020B0503030303020204" pitchFamily="34" charset="0"/>
                </a:rPr>
                <a:t>Case 3. If the stack is not empty even after checking all string.</a:t>
              </a:r>
              <a:endParaRPr lang="ko-KR" altLang="en-US" sz="1300" dirty="0">
                <a:solidFill>
                  <a:srgbClr val="002060"/>
                </a:solidFill>
                <a:latin typeface="SamsungOne 400" panose="020B0503030303020204" pitchFamily="34" charset="0"/>
              </a:endParaRPr>
            </a:p>
          </p:txBody>
        </p:sp>
      </p:grpSp>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7" name="직사각형 2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30" name="직사각형 29">
            <a:extLst>
              <a:ext uri="{FF2B5EF4-FFF2-40B4-BE49-F238E27FC236}">
                <a16:creationId xmlns:a16="http://schemas.microsoft.com/office/drawing/2014/main" xmlns="" id="{5D0FA3B9-5FEB-458E-BC94-AB11CC4B58C9}"/>
              </a:ext>
            </a:extLst>
          </p:cNvPr>
          <p:cNvSpPr/>
          <p:nvPr/>
        </p:nvSpPr>
        <p:spPr>
          <a:xfrm>
            <a:off x="580388" y="2118234"/>
            <a:ext cx="908044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following shows unmatched parentheses. </a:t>
            </a:r>
          </a:p>
        </p:txBody>
      </p:sp>
      <p:grpSp>
        <p:nvGrpSpPr>
          <p:cNvPr id="22" name="그룹 21"/>
          <p:cNvGrpSpPr/>
          <p:nvPr/>
        </p:nvGrpSpPr>
        <p:grpSpPr>
          <a:xfrm>
            <a:off x="361950" y="1327476"/>
            <a:ext cx="9106050" cy="743069"/>
            <a:chOff x="361950" y="1327476"/>
            <a:chExt cx="9106050" cy="743069"/>
          </a:xfrm>
        </p:grpSpPr>
        <p:sp>
          <p:nvSpPr>
            <p:cNvPr id="23" name="직사각형 22">
              <a:extLst>
                <a:ext uri="{FF2B5EF4-FFF2-40B4-BE49-F238E27FC236}">
                  <a16:creationId xmlns:a16="http://schemas.microsoft.com/office/drawing/2014/main" xmlns="" id="{8D9935C7-11E7-4E1B-AD8F-F19CB77A9B00}"/>
                </a:ext>
              </a:extLst>
            </p:cNvPr>
            <p:cNvSpPr/>
            <p:nvPr/>
          </p:nvSpPr>
          <p:spPr>
            <a:xfrm>
              <a:off x="463014" y="13274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Balanced Parentheses Problem </a:t>
              </a:r>
            </a:p>
          </p:txBody>
        </p:sp>
        <p:sp>
          <p:nvSpPr>
            <p:cNvPr id="24" name="TextBox 23">
              <a:extLst>
                <a:ext uri="{FF2B5EF4-FFF2-40B4-BE49-F238E27FC236}">
                  <a16:creationId xmlns:a16="http://schemas.microsoft.com/office/drawing/2014/main" xmlns="" id="{89951F81-152F-4223-B5D3-ADC58970742B}"/>
                </a:ext>
              </a:extLst>
            </p:cNvPr>
            <p:cNvSpPr txBox="1"/>
            <p:nvPr/>
          </p:nvSpPr>
          <p:spPr>
            <a:xfrm>
              <a:off x="361950" y="1701213"/>
              <a:ext cx="4953000" cy="369332"/>
            </a:xfrm>
            <a:prstGeom prst="rect">
              <a:avLst/>
            </a:prstGeom>
            <a:noFill/>
          </p:spPr>
          <p:txBody>
            <a:bodyPr wrap="square">
              <a:spAutoFit/>
            </a:bodyPr>
            <a:lstStyle>
              <a:defPPr>
                <a:defRPr lang="ko-KR"/>
              </a:defPPr>
              <a:lvl1pPr defTabSz="-45199300">
                <a:defRPr sz="1800" b="1">
                  <a:solidFill>
                    <a:srgbClr val="000000"/>
                  </a:solidFill>
                  <a:latin typeface="Samsung Sharp Sans" pitchFamily="2" charset="0"/>
                  <a:ea typeface="Samsung Sharp Sans" pitchFamily="2" charset="0"/>
                  <a:cs typeface="Samsung Sharp Sans" pitchFamily="2" charset="0"/>
                </a:defRPr>
              </a:lvl1pPr>
            </a:lstStyle>
            <a:p>
              <a:r>
                <a:rPr lang="en-US" altLang="ko-KR" dirty="0"/>
                <a:t>1.4. Solving the problem using a stack</a:t>
              </a:r>
            </a:p>
          </p:txBody>
        </p:sp>
      </p:grpSp>
    </p:spTree>
    <p:extLst>
      <p:ext uri="{BB962C8B-B14F-4D97-AF65-F5344CB8AC3E}">
        <p14:creationId xmlns:p14="http://schemas.microsoft.com/office/powerpoint/2010/main" val="1821564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grpSp>
        <p:nvGrpSpPr>
          <p:cNvPr id="3" name="그룹 2"/>
          <p:cNvGrpSpPr/>
          <p:nvPr/>
        </p:nvGrpSpPr>
        <p:grpSpPr>
          <a:xfrm>
            <a:off x="361950" y="1327476"/>
            <a:ext cx="9106050" cy="743069"/>
            <a:chOff x="361950" y="1327476"/>
            <a:chExt cx="9106050" cy="743069"/>
          </a:xfrm>
        </p:grpSpPr>
        <p:sp>
          <p:nvSpPr>
            <p:cNvPr id="19" name="직사각형 18">
              <a:extLst>
                <a:ext uri="{FF2B5EF4-FFF2-40B4-BE49-F238E27FC236}">
                  <a16:creationId xmlns:a16="http://schemas.microsoft.com/office/drawing/2014/main" xmlns="" id="{8D9935C7-11E7-4E1B-AD8F-F19CB77A9B00}"/>
                </a:ext>
              </a:extLst>
            </p:cNvPr>
            <p:cNvSpPr/>
            <p:nvPr/>
          </p:nvSpPr>
          <p:spPr>
            <a:xfrm>
              <a:off x="463014" y="13274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Balanced Parentheses Problem </a:t>
              </a:r>
            </a:p>
          </p:txBody>
        </p:sp>
        <p:sp>
          <p:nvSpPr>
            <p:cNvPr id="20" name="TextBox 19">
              <a:extLst>
                <a:ext uri="{FF2B5EF4-FFF2-40B4-BE49-F238E27FC236}">
                  <a16:creationId xmlns:a16="http://schemas.microsoft.com/office/drawing/2014/main" xmlns="" id="{89951F81-152F-4223-B5D3-ADC58970742B}"/>
                </a:ext>
              </a:extLst>
            </p:cNvPr>
            <p:cNvSpPr txBox="1"/>
            <p:nvPr/>
          </p:nvSpPr>
          <p:spPr>
            <a:xfrm>
              <a:off x="361950" y="1701213"/>
              <a:ext cx="4953000" cy="369332"/>
            </a:xfrm>
            <a:prstGeom prst="rect">
              <a:avLst/>
            </a:prstGeom>
            <a:noFill/>
          </p:spPr>
          <p:txBody>
            <a:bodyPr wrap="square">
              <a:spAutoFit/>
            </a:bodyPr>
            <a:lstStyle>
              <a:defPPr>
                <a:defRPr lang="ko-KR"/>
              </a:defPPr>
              <a:lvl1pPr defTabSz="-45199300">
                <a:defRPr sz="1800" b="1">
                  <a:solidFill>
                    <a:srgbClr val="000000"/>
                  </a:solidFill>
                  <a:latin typeface="Samsung Sharp Sans" pitchFamily="2" charset="0"/>
                  <a:ea typeface="Samsung Sharp Sans" pitchFamily="2" charset="0"/>
                  <a:cs typeface="Samsung Sharp Sans" pitchFamily="2" charset="0"/>
                </a:defRPr>
              </a:lvl1pPr>
            </a:lstStyle>
            <a:p>
              <a:r>
                <a:rPr lang="en-US" altLang="ko-KR" dirty="0"/>
                <a:t>1.5. Implementation and coding</a:t>
              </a:r>
            </a:p>
          </p:txBody>
        </p:sp>
      </p:grpSp>
      <p:sp>
        <p:nvSpPr>
          <p:cNvPr id="21" name="직사각형 20">
            <a:extLst>
              <a:ext uri="{FF2B5EF4-FFF2-40B4-BE49-F238E27FC236}">
                <a16:creationId xmlns:a16="http://schemas.microsoft.com/office/drawing/2014/main" xmlns="" id="{5D0FA3B9-5FEB-458E-BC94-AB11CC4B58C9}"/>
              </a:ext>
            </a:extLst>
          </p:cNvPr>
          <p:cNvSpPr/>
          <p:nvPr/>
        </p:nvSpPr>
        <p:spPr>
          <a:xfrm>
            <a:off x="580388" y="2118234"/>
            <a:ext cx="908044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Define the function as follows to check balanced parentheses.</a:t>
            </a:r>
          </a:p>
        </p:txBody>
      </p:sp>
      <p:grpSp>
        <p:nvGrpSpPr>
          <p:cNvPr id="22" name="그룹 21">
            <a:extLst>
              <a:ext uri="{FF2B5EF4-FFF2-40B4-BE49-F238E27FC236}">
                <a16:creationId xmlns:a16="http://schemas.microsoft.com/office/drawing/2014/main" xmlns="" id="{A9DB7DD0-AA7A-4B07-8996-7FC36E5F9099}"/>
              </a:ext>
            </a:extLst>
          </p:cNvPr>
          <p:cNvGrpSpPr/>
          <p:nvPr/>
        </p:nvGrpSpPr>
        <p:grpSpPr>
          <a:xfrm>
            <a:off x="667021" y="5008025"/>
            <a:ext cx="8597052" cy="1019395"/>
            <a:chOff x="676852" y="3081411"/>
            <a:chExt cx="8597052" cy="1019395"/>
          </a:xfrm>
        </p:grpSpPr>
        <p:sp>
          <p:nvSpPr>
            <p:cNvPr id="23"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01939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4"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a:t>
              </a:r>
            </a:p>
          </p:txBody>
        </p:sp>
        <p:sp>
          <p:nvSpPr>
            <p:cNvPr id="33" name="TextBox 21">
              <a:extLst>
                <a:ext uri="{FF2B5EF4-FFF2-40B4-BE49-F238E27FC236}">
                  <a16:creationId xmlns:a16="http://schemas.microsoft.com/office/drawing/2014/main" xmlns=""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The </a:t>
              </a:r>
              <a:r>
                <a:rPr lang="en-US" altLang="ko-KR" sz="1300" dirty="0" err="1">
                  <a:solidFill>
                    <a:prstClr val="black">
                      <a:lumMod val="85000"/>
                      <a:lumOff val="15000"/>
                    </a:prstClr>
                  </a:solidFill>
                  <a:latin typeface="SamsungOne 400" panose="020B0503030303020204" pitchFamily="34" charset="0"/>
                  <a:cs typeface="+mn-cs"/>
                </a:rPr>
                <a:t>chek_parentheses</a:t>
              </a:r>
              <a:r>
                <a:rPr lang="en-US" altLang="ko-KR" sz="1300" dirty="0">
                  <a:solidFill>
                    <a:prstClr val="black">
                      <a:lumMod val="85000"/>
                      <a:lumOff val="15000"/>
                    </a:prstClr>
                  </a:solidFill>
                  <a:latin typeface="SamsungOne 400" panose="020B0503030303020204" pitchFamily="34" charset="0"/>
                  <a:cs typeface="+mn-cs"/>
                </a:rPr>
                <a:t>() function receives the ‘expr’ string as input parameter.</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This function returns True if there are matching parentheses in the expr string, and if not, it returns False. </a:t>
              </a:r>
            </a:p>
          </p:txBody>
        </p:sp>
      </p:grpSp>
      <p:pic>
        <p:nvPicPr>
          <p:cNvPr id="34" name="그림 33">
            <a:extLst>
              <a:ext uri="{FF2B5EF4-FFF2-40B4-BE49-F238E27FC236}">
                <a16:creationId xmlns:a16="http://schemas.microsoft.com/office/drawing/2014/main" xmlns="" id="{5654660B-9C9E-4B20-BF49-A4CC8376D1E4}"/>
              </a:ext>
            </a:extLst>
          </p:cNvPr>
          <p:cNvPicPr>
            <a:picLocks noChangeAspect="1"/>
          </p:cNvPicPr>
          <p:nvPr/>
        </p:nvPicPr>
        <p:blipFill>
          <a:blip r:embed="rId4"/>
          <a:stretch>
            <a:fillRect/>
          </a:stretch>
        </p:blipFill>
        <p:spPr>
          <a:xfrm>
            <a:off x="646017" y="2393572"/>
            <a:ext cx="8658000" cy="2563716"/>
          </a:xfrm>
          <a:prstGeom prst="rect">
            <a:avLst/>
          </a:prstGeom>
        </p:spPr>
      </p:pic>
    </p:spTree>
    <p:extLst>
      <p:ext uri="{BB962C8B-B14F-4D97-AF65-F5344CB8AC3E}">
        <p14:creationId xmlns:p14="http://schemas.microsoft.com/office/powerpoint/2010/main" val="4061896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21" name="직사각형 20">
            <a:extLst>
              <a:ext uri="{FF2B5EF4-FFF2-40B4-BE49-F238E27FC236}">
                <a16:creationId xmlns:a16="http://schemas.microsoft.com/office/drawing/2014/main" xmlns="" id="{5D0FA3B9-5FEB-458E-BC94-AB11CC4B58C9}"/>
              </a:ext>
            </a:extLst>
          </p:cNvPr>
          <p:cNvSpPr/>
          <p:nvPr/>
        </p:nvSpPr>
        <p:spPr>
          <a:xfrm>
            <a:off x="580388" y="2118234"/>
            <a:ext cx="908044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Initialize the data structure required for algorithm implementation as follows.</a:t>
            </a:r>
          </a:p>
        </p:txBody>
      </p:sp>
      <p:grpSp>
        <p:nvGrpSpPr>
          <p:cNvPr id="23" name="그룹 22">
            <a:extLst>
              <a:ext uri="{FF2B5EF4-FFF2-40B4-BE49-F238E27FC236}">
                <a16:creationId xmlns:a16="http://schemas.microsoft.com/office/drawing/2014/main" xmlns="" id="{A9DB7DD0-AA7A-4B07-8996-7FC36E5F9099}"/>
              </a:ext>
            </a:extLst>
          </p:cNvPr>
          <p:cNvGrpSpPr/>
          <p:nvPr/>
        </p:nvGrpSpPr>
        <p:grpSpPr>
          <a:xfrm>
            <a:off x="667021" y="5030885"/>
            <a:ext cx="8597052" cy="1204594"/>
            <a:chOff x="676852" y="3081411"/>
            <a:chExt cx="8597052" cy="1204594"/>
          </a:xfrm>
        </p:grpSpPr>
        <p:sp>
          <p:nvSpPr>
            <p:cNvPr id="24"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20459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8"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2-4</a:t>
              </a:r>
            </a:p>
          </p:txBody>
        </p:sp>
        <p:sp>
          <p:nvSpPr>
            <p:cNvPr id="34" name="TextBox 21">
              <a:extLst>
                <a:ext uri="{FF2B5EF4-FFF2-40B4-BE49-F238E27FC236}">
                  <a16:creationId xmlns:a16="http://schemas.microsoft.com/office/drawing/2014/main" xmlns="" id="{56521AD1-2372-4709-9497-BC4191E7C8E0}"/>
                </a:ext>
              </a:extLst>
            </p:cNvPr>
            <p:cNvSpPr txBox="1"/>
            <p:nvPr/>
          </p:nvSpPr>
          <p:spPr>
            <a:xfrm>
              <a:off x="1036274" y="3504419"/>
              <a:ext cx="8108322" cy="677108"/>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The ‘opening’ and ‘closing’ initializes open and close parentheses respectively. Notice that the matched parentheses are located in the same position of the string. The string index will check for matches.</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The stack variable is initialized to the object instance of the stack class that was previously defined.</a:t>
              </a:r>
            </a:p>
          </p:txBody>
        </p:sp>
      </p:grpSp>
      <p:pic>
        <p:nvPicPr>
          <p:cNvPr id="35" name="그림 34">
            <a:extLst>
              <a:ext uri="{FF2B5EF4-FFF2-40B4-BE49-F238E27FC236}">
                <a16:creationId xmlns:a16="http://schemas.microsoft.com/office/drawing/2014/main" xmlns="" id="{5654660B-9C9E-4B20-BF49-A4CC8376D1E4}"/>
              </a:ext>
            </a:extLst>
          </p:cNvPr>
          <p:cNvPicPr>
            <a:picLocks noChangeAspect="1"/>
          </p:cNvPicPr>
          <p:nvPr/>
        </p:nvPicPr>
        <p:blipFill>
          <a:blip r:embed="rId4"/>
          <a:stretch>
            <a:fillRect/>
          </a:stretch>
        </p:blipFill>
        <p:spPr>
          <a:xfrm>
            <a:off x="646017" y="2393572"/>
            <a:ext cx="8658000" cy="2563716"/>
          </a:xfrm>
          <a:prstGeom prst="rect">
            <a:avLst/>
          </a:prstGeom>
        </p:spPr>
      </p:pic>
      <p:grpSp>
        <p:nvGrpSpPr>
          <p:cNvPr id="13" name="그룹 12"/>
          <p:cNvGrpSpPr/>
          <p:nvPr/>
        </p:nvGrpSpPr>
        <p:grpSpPr>
          <a:xfrm>
            <a:off x="361950" y="1327476"/>
            <a:ext cx="9106050" cy="743069"/>
            <a:chOff x="361950" y="1327476"/>
            <a:chExt cx="9106050" cy="743069"/>
          </a:xfrm>
        </p:grpSpPr>
        <p:sp>
          <p:nvSpPr>
            <p:cNvPr id="14" name="직사각형 13">
              <a:extLst>
                <a:ext uri="{FF2B5EF4-FFF2-40B4-BE49-F238E27FC236}">
                  <a16:creationId xmlns:a16="http://schemas.microsoft.com/office/drawing/2014/main" xmlns="" id="{8D9935C7-11E7-4E1B-AD8F-F19CB77A9B00}"/>
                </a:ext>
              </a:extLst>
            </p:cNvPr>
            <p:cNvSpPr/>
            <p:nvPr/>
          </p:nvSpPr>
          <p:spPr>
            <a:xfrm>
              <a:off x="463014" y="13274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Balanced Parentheses Problem </a:t>
              </a:r>
            </a:p>
          </p:txBody>
        </p:sp>
        <p:sp>
          <p:nvSpPr>
            <p:cNvPr id="15" name="TextBox 14">
              <a:extLst>
                <a:ext uri="{FF2B5EF4-FFF2-40B4-BE49-F238E27FC236}">
                  <a16:creationId xmlns:a16="http://schemas.microsoft.com/office/drawing/2014/main" xmlns="" id="{89951F81-152F-4223-B5D3-ADC58970742B}"/>
                </a:ext>
              </a:extLst>
            </p:cNvPr>
            <p:cNvSpPr txBox="1"/>
            <p:nvPr/>
          </p:nvSpPr>
          <p:spPr>
            <a:xfrm>
              <a:off x="361950" y="1701213"/>
              <a:ext cx="4953000" cy="369332"/>
            </a:xfrm>
            <a:prstGeom prst="rect">
              <a:avLst/>
            </a:prstGeom>
            <a:noFill/>
          </p:spPr>
          <p:txBody>
            <a:bodyPr wrap="square">
              <a:spAutoFit/>
            </a:bodyPr>
            <a:lstStyle>
              <a:defPPr>
                <a:defRPr lang="ko-KR"/>
              </a:defPPr>
              <a:lvl1pPr defTabSz="-45199300">
                <a:defRPr sz="1800" b="1">
                  <a:solidFill>
                    <a:srgbClr val="000000"/>
                  </a:solidFill>
                  <a:latin typeface="Samsung Sharp Sans" pitchFamily="2" charset="0"/>
                  <a:ea typeface="Samsung Sharp Sans" pitchFamily="2" charset="0"/>
                  <a:cs typeface="Samsung Sharp Sans" pitchFamily="2" charset="0"/>
                </a:defRPr>
              </a:lvl1pPr>
            </a:lstStyle>
            <a:p>
              <a:r>
                <a:rPr lang="en-US" altLang="ko-KR" dirty="0"/>
                <a:t>1.5. Implementation and coding</a:t>
              </a:r>
            </a:p>
          </p:txBody>
        </p:sp>
      </p:grpSp>
    </p:spTree>
    <p:extLst>
      <p:ext uri="{BB962C8B-B14F-4D97-AF65-F5344CB8AC3E}">
        <p14:creationId xmlns:p14="http://schemas.microsoft.com/office/powerpoint/2010/main" val="662201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pic>
        <p:nvPicPr>
          <p:cNvPr id="22" name="그림 21">
            <a:extLst>
              <a:ext uri="{FF2B5EF4-FFF2-40B4-BE49-F238E27FC236}">
                <a16:creationId xmlns:a16="http://schemas.microsoft.com/office/drawing/2014/main" xmlns="" id="{5654660B-9C9E-4B20-BF49-A4CC8376D1E4}"/>
              </a:ext>
            </a:extLst>
          </p:cNvPr>
          <p:cNvPicPr>
            <a:picLocks noChangeAspect="1"/>
          </p:cNvPicPr>
          <p:nvPr/>
        </p:nvPicPr>
        <p:blipFill>
          <a:blip r:embed="rId2"/>
          <a:stretch>
            <a:fillRect/>
          </a:stretch>
        </p:blipFill>
        <p:spPr>
          <a:xfrm>
            <a:off x="646017" y="2399962"/>
            <a:ext cx="8658000" cy="2563716"/>
          </a:xfrm>
          <a:prstGeom prst="rect">
            <a:avLst/>
          </a:prstGeom>
        </p:spPr>
      </p:pic>
      <p:grpSp>
        <p:nvGrpSpPr>
          <p:cNvPr id="23" name="그룹 22">
            <a:extLst>
              <a:ext uri="{FF2B5EF4-FFF2-40B4-BE49-F238E27FC236}">
                <a16:creationId xmlns:a16="http://schemas.microsoft.com/office/drawing/2014/main" xmlns="" id="{A9DB7DD0-AA7A-4B07-8996-7FC36E5F9099}"/>
              </a:ext>
            </a:extLst>
          </p:cNvPr>
          <p:cNvGrpSpPr/>
          <p:nvPr/>
        </p:nvGrpSpPr>
        <p:grpSpPr>
          <a:xfrm>
            <a:off x="667021" y="5037275"/>
            <a:ext cx="8597052" cy="1019395"/>
            <a:chOff x="676852" y="3081411"/>
            <a:chExt cx="8597052" cy="1019395"/>
          </a:xfrm>
        </p:grpSpPr>
        <p:sp>
          <p:nvSpPr>
            <p:cNvPr id="24"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01939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8"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5-7</a:t>
              </a:r>
            </a:p>
          </p:txBody>
        </p:sp>
        <p:sp>
          <p:nvSpPr>
            <p:cNvPr id="34" name="TextBox 21">
              <a:extLst>
                <a:ext uri="{FF2B5EF4-FFF2-40B4-BE49-F238E27FC236}">
                  <a16:creationId xmlns:a16="http://schemas.microsoft.com/office/drawing/2014/main" xmlns=""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Check every character (char) in the expr string.</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If the char is open parenthesis, push it to the stack.</a:t>
              </a:r>
            </a:p>
          </p:txBody>
        </p:sp>
      </p:grpSp>
      <p:grpSp>
        <p:nvGrpSpPr>
          <p:cNvPr id="13" name="그룹 12"/>
          <p:cNvGrpSpPr/>
          <p:nvPr/>
        </p:nvGrpSpPr>
        <p:grpSpPr>
          <a:xfrm>
            <a:off x="361950" y="1327476"/>
            <a:ext cx="9106050" cy="743069"/>
            <a:chOff x="361950" y="1327476"/>
            <a:chExt cx="9106050" cy="743069"/>
          </a:xfrm>
        </p:grpSpPr>
        <p:sp>
          <p:nvSpPr>
            <p:cNvPr id="14" name="직사각형 13">
              <a:extLst>
                <a:ext uri="{FF2B5EF4-FFF2-40B4-BE49-F238E27FC236}">
                  <a16:creationId xmlns:a16="http://schemas.microsoft.com/office/drawing/2014/main" xmlns="" id="{8D9935C7-11E7-4E1B-AD8F-F19CB77A9B00}"/>
                </a:ext>
              </a:extLst>
            </p:cNvPr>
            <p:cNvSpPr/>
            <p:nvPr/>
          </p:nvSpPr>
          <p:spPr>
            <a:xfrm>
              <a:off x="463014" y="13274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Balanced Parentheses Problem </a:t>
              </a:r>
            </a:p>
          </p:txBody>
        </p:sp>
        <p:sp>
          <p:nvSpPr>
            <p:cNvPr id="15" name="TextBox 14">
              <a:extLst>
                <a:ext uri="{FF2B5EF4-FFF2-40B4-BE49-F238E27FC236}">
                  <a16:creationId xmlns:a16="http://schemas.microsoft.com/office/drawing/2014/main" xmlns="" id="{89951F81-152F-4223-B5D3-ADC58970742B}"/>
                </a:ext>
              </a:extLst>
            </p:cNvPr>
            <p:cNvSpPr txBox="1"/>
            <p:nvPr/>
          </p:nvSpPr>
          <p:spPr>
            <a:xfrm>
              <a:off x="361950" y="1701213"/>
              <a:ext cx="4953000" cy="369332"/>
            </a:xfrm>
            <a:prstGeom prst="rect">
              <a:avLst/>
            </a:prstGeom>
            <a:noFill/>
          </p:spPr>
          <p:txBody>
            <a:bodyPr wrap="square">
              <a:spAutoFit/>
            </a:bodyPr>
            <a:lstStyle>
              <a:defPPr>
                <a:defRPr lang="ko-KR"/>
              </a:defPPr>
              <a:lvl1pPr defTabSz="-45199300">
                <a:defRPr sz="1800" b="1">
                  <a:solidFill>
                    <a:srgbClr val="000000"/>
                  </a:solidFill>
                  <a:latin typeface="Samsung Sharp Sans" pitchFamily="2" charset="0"/>
                  <a:ea typeface="Samsung Sharp Sans" pitchFamily="2" charset="0"/>
                  <a:cs typeface="Samsung Sharp Sans" pitchFamily="2" charset="0"/>
                </a:defRPr>
              </a:lvl1pPr>
            </a:lstStyle>
            <a:p>
              <a:r>
                <a:rPr lang="en-US" altLang="ko-KR" dirty="0"/>
                <a:t>1.5. Implementation and coding</a:t>
              </a:r>
            </a:p>
          </p:txBody>
        </p:sp>
      </p:grpSp>
      <p:sp>
        <p:nvSpPr>
          <p:cNvPr id="17" name="직사각형 16">
            <a:extLst>
              <a:ext uri="{FF2B5EF4-FFF2-40B4-BE49-F238E27FC236}">
                <a16:creationId xmlns:a16="http://schemas.microsoft.com/office/drawing/2014/main" xmlns="" id="{5D0FA3B9-5FEB-458E-BC94-AB11CC4B58C9}"/>
              </a:ext>
            </a:extLst>
          </p:cNvPr>
          <p:cNvSpPr/>
          <p:nvPr/>
        </p:nvSpPr>
        <p:spPr>
          <a:xfrm>
            <a:off x="580388" y="2118234"/>
            <a:ext cx="908044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Implement a routine that processes open parentheses of each</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character in the given string. </a:t>
            </a:r>
          </a:p>
        </p:txBody>
      </p:sp>
    </p:spTree>
    <p:extLst>
      <p:ext uri="{BB962C8B-B14F-4D97-AF65-F5344CB8AC3E}">
        <p14:creationId xmlns:p14="http://schemas.microsoft.com/office/powerpoint/2010/main" val="187727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21" name="직사각형 20">
            <a:extLst>
              <a:ext uri="{FF2B5EF4-FFF2-40B4-BE49-F238E27FC236}">
                <a16:creationId xmlns:a16="http://schemas.microsoft.com/office/drawing/2014/main" xmlns="" id="{5D0FA3B9-5FEB-458E-BC94-AB11CC4B58C9}"/>
              </a:ext>
            </a:extLst>
          </p:cNvPr>
          <p:cNvSpPr/>
          <p:nvPr/>
        </p:nvSpPr>
        <p:spPr>
          <a:xfrm>
            <a:off x="580388" y="2118234"/>
            <a:ext cx="908044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Implement a routine to process close parentheses as follows.</a:t>
            </a:r>
          </a:p>
        </p:txBody>
      </p:sp>
      <p:grpSp>
        <p:nvGrpSpPr>
          <p:cNvPr id="13" name="그룹 12"/>
          <p:cNvGrpSpPr/>
          <p:nvPr/>
        </p:nvGrpSpPr>
        <p:grpSpPr>
          <a:xfrm>
            <a:off x="361950" y="1327476"/>
            <a:ext cx="9106050" cy="743069"/>
            <a:chOff x="361950" y="1327476"/>
            <a:chExt cx="9106050" cy="743069"/>
          </a:xfrm>
        </p:grpSpPr>
        <p:sp>
          <p:nvSpPr>
            <p:cNvPr id="14" name="직사각형 13">
              <a:extLst>
                <a:ext uri="{FF2B5EF4-FFF2-40B4-BE49-F238E27FC236}">
                  <a16:creationId xmlns:a16="http://schemas.microsoft.com/office/drawing/2014/main" xmlns="" id="{8D9935C7-11E7-4E1B-AD8F-F19CB77A9B00}"/>
                </a:ext>
              </a:extLst>
            </p:cNvPr>
            <p:cNvSpPr/>
            <p:nvPr/>
          </p:nvSpPr>
          <p:spPr>
            <a:xfrm>
              <a:off x="463014" y="13274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Balanced Parentheses Problem </a:t>
              </a:r>
            </a:p>
          </p:txBody>
        </p:sp>
        <p:sp>
          <p:nvSpPr>
            <p:cNvPr id="15" name="TextBox 14">
              <a:extLst>
                <a:ext uri="{FF2B5EF4-FFF2-40B4-BE49-F238E27FC236}">
                  <a16:creationId xmlns:a16="http://schemas.microsoft.com/office/drawing/2014/main" xmlns="" id="{89951F81-152F-4223-B5D3-ADC58970742B}"/>
                </a:ext>
              </a:extLst>
            </p:cNvPr>
            <p:cNvSpPr txBox="1"/>
            <p:nvPr/>
          </p:nvSpPr>
          <p:spPr>
            <a:xfrm>
              <a:off x="361950" y="1701213"/>
              <a:ext cx="4953000" cy="369332"/>
            </a:xfrm>
            <a:prstGeom prst="rect">
              <a:avLst/>
            </a:prstGeom>
            <a:noFill/>
          </p:spPr>
          <p:txBody>
            <a:bodyPr wrap="square">
              <a:spAutoFit/>
            </a:bodyPr>
            <a:lstStyle>
              <a:defPPr>
                <a:defRPr lang="ko-KR"/>
              </a:defPPr>
              <a:lvl1pPr defTabSz="-45199300">
                <a:defRPr sz="1800" b="1">
                  <a:solidFill>
                    <a:srgbClr val="000000"/>
                  </a:solidFill>
                  <a:latin typeface="Samsung Sharp Sans" pitchFamily="2" charset="0"/>
                  <a:ea typeface="Samsung Sharp Sans" pitchFamily="2" charset="0"/>
                  <a:cs typeface="Samsung Sharp Sans" pitchFamily="2" charset="0"/>
                </a:defRPr>
              </a:lvl1pPr>
            </a:lstStyle>
            <a:p>
              <a:r>
                <a:rPr lang="en-US" altLang="ko-KR" dirty="0"/>
                <a:t>1.5. Implementation and coding</a:t>
              </a:r>
            </a:p>
          </p:txBody>
        </p:sp>
      </p:grpSp>
      <p:grpSp>
        <p:nvGrpSpPr>
          <p:cNvPr id="2" name="그룹 1"/>
          <p:cNvGrpSpPr/>
          <p:nvPr/>
        </p:nvGrpSpPr>
        <p:grpSpPr>
          <a:xfrm>
            <a:off x="646017" y="2393572"/>
            <a:ext cx="8663776" cy="2390169"/>
            <a:chOff x="646017" y="2393572"/>
            <a:chExt cx="8663776" cy="2390169"/>
          </a:xfrm>
        </p:grpSpPr>
        <p:pic>
          <p:nvPicPr>
            <p:cNvPr id="22" name="그림 21">
              <a:extLst>
                <a:ext uri="{FF2B5EF4-FFF2-40B4-BE49-F238E27FC236}">
                  <a16:creationId xmlns:a16="http://schemas.microsoft.com/office/drawing/2014/main" xmlns="" id="{5654660B-9C9E-4B20-BF49-A4CC8376D1E4}"/>
                </a:ext>
              </a:extLst>
            </p:cNvPr>
            <p:cNvPicPr>
              <a:picLocks noChangeAspect="1"/>
            </p:cNvPicPr>
            <p:nvPr/>
          </p:nvPicPr>
          <p:blipFill>
            <a:blip r:embed="rId3"/>
            <a:stretch>
              <a:fillRect/>
            </a:stretch>
          </p:blipFill>
          <p:spPr>
            <a:xfrm>
              <a:off x="646017" y="2393572"/>
              <a:ext cx="8094123" cy="2389607"/>
            </a:xfrm>
            <a:prstGeom prst="rect">
              <a:avLst/>
            </a:prstGeom>
          </p:spPr>
        </p:pic>
        <p:pic>
          <p:nvPicPr>
            <p:cNvPr id="17" name="그림 16">
              <a:extLst>
                <a:ext uri="{FF2B5EF4-FFF2-40B4-BE49-F238E27FC236}">
                  <a16:creationId xmlns:a16="http://schemas.microsoft.com/office/drawing/2014/main" xmlns="" id="{5654660B-9C9E-4B20-BF49-A4CC8376D1E4}"/>
                </a:ext>
              </a:extLst>
            </p:cNvPr>
            <p:cNvPicPr>
              <a:picLocks noChangeAspect="1"/>
            </p:cNvPicPr>
            <p:nvPr/>
          </p:nvPicPr>
          <p:blipFill rotWithShape="1">
            <a:blip r:embed="rId3"/>
            <a:srcRect l="84584"/>
            <a:stretch/>
          </p:blipFill>
          <p:spPr>
            <a:xfrm>
              <a:off x="8062005" y="2394134"/>
              <a:ext cx="1247788" cy="2389607"/>
            </a:xfrm>
            <a:prstGeom prst="rect">
              <a:avLst/>
            </a:prstGeom>
          </p:spPr>
        </p:pic>
      </p:grpSp>
      <p:grpSp>
        <p:nvGrpSpPr>
          <p:cNvPr id="19" name="그룹 18">
            <a:extLst>
              <a:ext uri="{FF2B5EF4-FFF2-40B4-BE49-F238E27FC236}">
                <a16:creationId xmlns:a16="http://schemas.microsoft.com/office/drawing/2014/main" xmlns="" id="{A9DB7DD0-AA7A-4B07-8996-7FC36E5F9099}"/>
              </a:ext>
            </a:extLst>
          </p:cNvPr>
          <p:cNvGrpSpPr/>
          <p:nvPr/>
        </p:nvGrpSpPr>
        <p:grpSpPr>
          <a:xfrm>
            <a:off x="667021" y="4871022"/>
            <a:ext cx="8597052" cy="1465125"/>
            <a:chOff x="676852" y="3081411"/>
            <a:chExt cx="8597052" cy="1465125"/>
          </a:xfrm>
        </p:grpSpPr>
        <p:sp>
          <p:nvSpPr>
            <p:cNvPr id="20"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46512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5"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8-12</a:t>
              </a:r>
            </a:p>
          </p:txBody>
        </p:sp>
        <p:sp>
          <p:nvSpPr>
            <p:cNvPr id="27" name="TextBox 21">
              <a:extLst>
                <a:ext uri="{FF2B5EF4-FFF2-40B4-BE49-F238E27FC236}">
                  <a16:creationId xmlns:a16="http://schemas.microsoft.com/office/drawing/2014/main" xmlns="" id="{56521AD1-2372-4709-9497-BC4191E7C8E0}"/>
                </a:ext>
              </a:extLst>
            </p:cNvPr>
            <p:cNvSpPr txBox="1"/>
            <p:nvPr/>
          </p:nvSpPr>
          <p:spPr>
            <a:xfrm>
              <a:off x="1036274" y="3504419"/>
              <a:ext cx="8108322" cy="892552"/>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If the ’char’ is close parenthesis rather than an open parenthesis, check if it matches with another parenthesis.</a:t>
              </a:r>
            </a:p>
            <a:p>
              <a:pPr marL="176213" indent="-17621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parentheses do not match if there’s a close parenthesis and empty stack. (Case 2)</a:t>
              </a:r>
            </a:p>
            <a:p>
              <a:pPr marL="176213" indent="-17621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The parentheses do not match if there’s a close parenthesis and the character position taken from the stack and string position of char are different. (Case 1)</a:t>
              </a:r>
            </a:p>
          </p:txBody>
        </p:sp>
      </p:grpSp>
    </p:spTree>
    <p:extLst>
      <p:ext uri="{BB962C8B-B14F-4D97-AF65-F5344CB8AC3E}">
        <p14:creationId xmlns:p14="http://schemas.microsoft.com/office/powerpoint/2010/main" val="26082465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21" name="직사각형 20">
            <a:extLst>
              <a:ext uri="{FF2B5EF4-FFF2-40B4-BE49-F238E27FC236}">
                <a16:creationId xmlns:a16="http://schemas.microsoft.com/office/drawing/2014/main" xmlns="" id="{5D0FA3B9-5FEB-458E-BC94-AB11CC4B58C9}"/>
              </a:ext>
            </a:extLst>
          </p:cNvPr>
          <p:cNvSpPr/>
          <p:nvPr/>
        </p:nvSpPr>
        <p:spPr>
          <a:xfrm>
            <a:off x="580388" y="2118234"/>
            <a:ext cx="908044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After checking all of the string, return the results as follows.</a:t>
            </a:r>
          </a:p>
        </p:txBody>
      </p:sp>
      <p:pic>
        <p:nvPicPr>
          <p:cNvPr id="22" name="그림 21">
            <a:extLst>
              <a:ext uri="{FF2B5EF4-FFF2-40B4-BE49-F238E27FC236}">
                <a16:creationId xmlns:a16="http://schemas.microsoft.com/office/drawing/2014/main" xmlns="" id="{5654660B-9C9E-4B20-BF49-A4CC8376D1E4}"/>
              </a:ext>
            </a:extLst>
          </p:cNvPr>
          <p:cNvPicPr>
            <a:picLocks noChangeAspect="1"/>
          </p:cNvPicPr>
          <p:nvPr/>
        </p:nvPicPr>
        <p:blipFill>
          <a:blip r:embed="rId3"/>
          <a:stretch>
            <a:fillRect/>
          </a:stretch>
        </p:blipFill>
        <p:spPr>
          <a:xfrm>
            <a:off x="646017" y="2393572"/>
            <a:ext cx="8658000" cy="2556079"/>
          </a:xfrm>
          <a:prstGeom prst="rect">
            <a:avLst/>
          </a:prstGeom>
        </p:spPr>
      </p:pic>
      <p:grpSp>
        <p:nvGrpSpPr>
          <p:cNvPr id="13" name="그룹 12"/>
          <p:cNvGrpSpPr/>
          <p:nvPr/>
        </p:nvGrpSpPr>
        <p:grpSpPr>
          <a:xfrm>
            <a:off x="361950" y="1327476"/>
            <a:ext cx="9106050" cy="743069"/>
            <a:chOff x="361950" y="1327476"/>
            <a:chExt cx="9106050" cy="743069"/>
          </a:xfrm>
        </p:grpSpPr>
        <p:sp>
          <p:nvSpPr>
            <p:cNvPr id="14" name="직사각형 13">
              <a:extLst>
                <a:ext uri="{FF2B5EF4-FFF2-40B4-BE49-F238E27FC236}">
                  <a16:creationId xmlns:a16="http://schemas.microsoft.com/office/drawing/2014/main" xmlns="" id="{8D9935C7-11E7-4E1B-AD8F-F19CB77A9B00}"/>
                </a:ext>
              </a:extLst>
            </p:cNvPr>
            <p:cNvSpPr/>
            <p:nvPr/>
          </p:nvSpPr>
          <p:spPr>
            <a:xfrm>
              <a:off x="463014" y="13274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Balanced Parentheses Problem </a:t>
              </a:r>
            </a:p>
          </p:txBody>
        </p:sp>
        <p:sp>
          <p:nvSpPr>
            <p:cNvPr id="15" name="TextBox 14">
              <a:extLst>
                <a:ext uri="{FF2B5EF4-FFF2-40B4-BE49-F238E27FC236}">
                  <a16:creationId xmlns:a16="http://schemas.microsoft.com/office/drawing/2014/main" xmlns="" id="{89951F81-152F-4223-B5D3-ADC58970742B}"/>
                </a:ext>
              </a:extLst>
            </p:cNvPr>
            <p:cNvSpPr txBox="1"/>
            <p:nvPr/>
          </p:nvSpPr>
          <p:spPr>
            <a:xfrm>
              <a:off x="361950" y="1701213"/>
              <a:ext cx="4953000" cy="369332"/>
            </a:xfrm>
            <a:prstGeom prst="rect">
              <a:avLst/>
            </a:prstGeom>
            <a:noFill/>
          </p:spPr>
          <p:txBody>
            <a:bodyPr wrap="square">
              <a:spAutoFit/>
            </a:bodyPr>
            <a:lstStyle>
              <a:defPPr>
                <a:defRPr lang="ko-KR"/>
              </a:defPPr>
              <a:lvl1pPr defTabSz="-45199300">
                <a:defRPr sz="1800" b="1">
                  <a:solidFill>
                    <a:srgbClr val="000000"/>
                  </a:solidFill>
                  <a:latin typeface="Samsung Sharp Sans" pitchFamily="2" charset="0"/>
                  <a:ea typeface="Samsung Sharp Sans" pitchFamily="2" charset="0"/>
                  <a:cs typeface="Samsung Sharp Sans" pitchFamily="2" charset="0"/>
                </a:defRPr>
              </a:lvl1pPr>
            </a:lstStyle>
            <a:p>
              <a:r>
                <a:rPr lang="en-US" altLang="ko-KR" dirty="0"/>
                <a:t>1.5. Implementation and coding</a:t>
              </a:r>
            </a:p>
          </p:txBody>
        </p:sp>
      </p:grpSp>
      <p:grpSp>
        <p:nvGrpSpPr>
          <p:cNvPr id="17" name="그룹 16">
            <a:extLst>
              <a:ext uri="{FF2B5EF4-FFF2-40B4-BE49-F238E27FC236}">
                <a16:creationId xmlns:a16="http://schemas.microsoft.com/office/drawing/2014/main" xmlns="" id="{A9DB7DD0-AA7A-4B07-8996-7FC36E5F9099}"/>
              </a:ext>
            </a:extLst>
          </p:cNvPr>
          <p:cNvGrpSpPr/>
          <p:nvPr/>
        </p:nvGrpSpPr>
        <p:grpSpPr>
          <a:xfrm>
            <a:off x="667021" y="5037275"/>
            <a:ext cx="8597052" cy="1252689"/>
            <a:chOff x="676852" y="3081411"/>
            <a:chExt cx="8597052" cy="1252689"/>
          </a:xfrm>
        </p:grpSpPr>
        <p:sp>
          <p:nvSpPr>
            <p:cNvPr id="19"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25268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0"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a:t>
              </a:r>
            </a:p>
          </p:txBody>
        </p:sp>
        <p:sp>
          <p:nvSpPr>
            <p:cNvPr id="26" name="TextBox 21">
              <a:extLst>
                <a:ext uri="{FF2B5EF4-FFF2-40B4-BE49-F238E27FC236}">
                  <a16:creationId xmlns:a16="http://schemas.microsoft.com/office/drawing/2014/main" xmlns="" id="{56521AD1-2372-4709-9497-BC4191E7C8E0}"/>
                </a:ext>
              </a:extLst>
            </p:cNvPr>
            <p:cNvSpPr txBox="1"/>
            <p:nvPr/>
          </p:nvSpPr>
          <p:spPr>
            <a:xfrm>
              <a:off x="1036274" y="3504419"/>
              <a:ext cx="8108322" cy="677108"/>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parentheses do not match if the stack is not empty after checking all characters of the expr string. (Case 3)</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the stack is empty, there are matching parentheses so return the result of the empty stack.</a:t>
              </a:r>
            </a:p>
          </p:txBody>
        </p:sp>
      </p:grpSp>
    </p:spTree>
    <p:extLst>
      <p:ext uri="{BB962C8B-B14F-4D97-AF65-F5344CB8AC3E}">
        <p14:creationId xmlns:p14="http://schemas.microsoft.com/office/powerpoint/2010/main" val="4558549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xmlns="" id="{E7F0138C-635F-4E84-89E8-7B4860B1E414}"/>
              </a:ext>
            </a:extLst>
          </p:cNvPr>
          <p:cNvPicPr>
            <a:picLocks noChangeAspect="1"/>
          </p:cNvPicPr>
          <p:nvPr/>
        </p:nvPicPr>
        <p:blipFill>
          <a:blip r:embed="rId2"/>
          <a:stretch>
            <a:fillRect/>
          </a:stretch>
        </p:blipFill>
        <p:spPr>
          <a:xfrm>
            <a:off x="660031" y="2394798"/>
            <a:ext cx="8610952" cy="922381"/>
          </a:xfrm>
          <a:prstGeom prst="rect">
            <a:avLst/>
          </a:prstGeom>
        </p:spPr>
      </p:pic>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6" name="직사각형 1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sp>
        <p:nvSpPr>
          <p:cNvPr id="19" name="직사각형 18">
            <a:extLst>
              <a:ext uri="{FF2B5EF4-FFF2-40B4-BE49-F238E27FC236}">
                <a16:creationId xmlns:a16="http://schemas.microsoft.com/office/drawing/2014/main" xmlns="" id="{5D0FA3B9-5FEB-458E-BC94-AB11CC4B58C9}"/>
              </a:ext>
            </a:extLst>
          </p:cNvPr>
          <p:cNvSpPr/>
          <p:nvPr/>
        </p:nvSpPr>
        <p:spPr>
          <a:xfrm>
            <a:off x="580388" y="2118234"/>
            <a:ext cx="908044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Examine various inputs of the </a:t>
            </a:r>
            <a:r>
              <a:rPr lang="en-US" altLang="ko-KR" sz="1300" dirty="0" err="1">
                <a:solidFill>
                  <a:schemeClr val="tx1"/>
                </a:solidFill>
                <a:latin typeface="SamsungOne 400" panose="020B0503030303020204" pitchFamily="34" charset="0"/>
                <a:ea typeface="SamsungOne 400" panose="020B0503030303020204" pitchFamily="34" charset="0"/>
              </a:rPr>
              <a:t>check_parentheses</a:t>
            </a:r>
            <a:r>
              <a:rPr lang="en-US" altLang="ko-KR" sz="1300" dirty="0">
                <a:solidFill>
                  <a:schemeClr val="tx1"/>
                </a:solidFill>
                <a:latin typeface="SamsungOne 400" panose="020B0503030303020204" pitchFamily="34" charset="0"/>
                <a:ea typeface="SamsungOne 400" panose="020B0503030303020204" pitchFamily="34" charset="0"/>
              </a:rPr>
              <a:t>() function through the following code.</a:t>
            </a:r>
          </a:p>
        </p:txBody>
      </p:sp>
      <p:grpSp>
        <p:nvGrpSpPr>
          <p:cNvPr id="8" name="그룹 7"/>
          <p:cNvGrpSpPr/>
          <p:nvPr/>
        </p:nvGrpSpPr>
        <p:grpSpPr>
          <a:xfrm>
            <a:off x="361950" y="1327476"/>
            <a:ext cx="9106050" cy="743069"/>
            <a:chOff x="361950" y="1327476"/>
            <a:chExt cx="9106050" cy="743069"/>
          </a:xfrm>
        </p:grpSpPr>
        <p:sp>
          <p:nvSpPr>
            <p:cNvPr id="9" name="직사각형 8">
              <a:extLst>
                <a:ext uri="{FF2B5EF4-FFF2-40B4-BE49-F238E27FC236}">
                  <a16:creationId xmlns:a16="http://schemas.microsoft.com/office/drawing/2014/main" xmlns="" id="{8D9935C7-11E7-4E1B-AD8F-F19CB77A9B00}"/>
                </a:ext>
              </a:extLst>
            </p:cNvPr>
            <p:cNvSpPr/>
            <p:nvPr/>
          </p:nvSpPr>
          <p:spPr>
            <a:xfrm>
              <a:off x="463014" y="13274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Balanced Parentheses Problem </a:t>
              </a:r>
            </a:p>
          </p:txBody>
        </p:sp>
        <p:sp>
          <p:nvSpPr>
            <p:cNvPr id="10" name="TextBox 9">
              <a:extLst>
                <a:ext uri="{FF2B5EF4-FFF2-40B4-BE49-F238E27FC236}">
                  <a16:creationId xmlns:a16="http://schemas.microsoft.com/office/drawing/2014/main" xmlns="" id="{89951F81-152F-4223-B5D3-ADC58970742B}"/>
                </a:ext>
              </a:extLst>
            </p:cNvPr>
            <p:cNvSpPr txBox="1"/>
            <p:nvPr/>
          </p:nvSpPr>
          <p:spPr>
            <a:xfrm>
              <a:off x="361950" y="1701213"/>
              <a:ext cx="4953000" cy="369332"/>
            </a:xfrm>
            <a:prstGeom prst="rect">
              <a:avLst/>
            </a:prstGeom>
            <a:noFill/>
          </p:spPr>
          <p:txBody>
            <a:bodyPr wrap="square">
              <a:spAutoFit/>
            </a:bodyPr>
            <a:lstStyle>
              <a:defPPr>
                <a:defRPr lang="ko-KR"/>
              </a:defPPr>
              <a:lvl1pPr defTabSz="-45199300">
                <a:defRPr sz="1800" b="1">
                  <a:solidFill>
                    <a:srgbClr val="000000"/>
                  </a:solidFill>
                  <a:latin typeface="Samsung Sharp Sans" pitchFamily="2" charset="0"/>
                  <a:ea typeface="Samsung Sharp Sans" pitchFamily="2" charset="0"/>
                  <a:cs typeface="Samsung Sharp Sans" pitchFamily="2" charset="0"/>
                </a:defRPr>
              </a:lvl1pPr>
            </a:lstStyle>
            <a:p>
              <a:r>
                <a:rPr lang="en-US" altLang="ko-KR" dirty="0"/>
                <a:t>1.5. Implementation and coding</a:t>
              </a:r>
            </a:p>
          </p:txBody>
        </p:sp>
      </p:grpSp>
    </p:spTree>
    <p:extLst>
      <p:ext uri="{BB962C8B-B14F-4D97-AF65-F5344CB8AC3E}">
        <p14:creationId xmlns:p14="http://schemas.microsoft.com/office/powerpoint/2010/main" val="1437992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lvl="0" defTabSz="457187" fontAlgn="auto" latinLnBrk="0">
              <a:spcBef>
                <a:spcPts val="0"/>
              </a:spcBef>
              <a:spcAft>
                <a:spcPts val="0"/>
              </a:spcAft>
              <a:defRPr/>
            </a:pPr>
            <a:r>
              <a:rPr kumimoji="0" lang="en-US" altLang="ko-KR" sz="4500" dirty="0">
                <a:solidFill>
                  <a:prstClr val="white"/>
                </a:solidFill>
                <a:latin typeface="Samsung Sharp Sans" pitchFamily="2" charset="0"/>
                <a:ea typeface="Samsung Sharp Sans" pitchFamily="2" charset="0"/>
                <a:cs typeface="Samsung Sharp Sans" pitchFamily="2" charset="0"/>
              </a:rPr>
              <a:t>Pop quiz</a:t>
            </a:r>
          </a:p>
        </p:txBody>
      </p:sp>
      <p:sp>
        <p:nvSpPr>
          <p:cNvPr id="8" name="직사각형 7"/>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0" name="그룹 9">
            <a:extLst>
              <a:ext uri="{FF2B5EF4-FFF2-40B4-BE49-F238E27FC236}">
                <a16:creationId xmlns:a16="http://schemas.microsoft.com/office/drawing/2014/main" xmlns="" id="{4C4883AC-4582-4B99-89ED-1110968D9BBD}"/>
              </a:ext>
            </a:extLst>
          </p:cNvPr>
          <p:cNvGrpSpPr/>
          <p:nvPr/>
        </p:nvGrpSpPr>
        <p:grpSpPr>
          <a:xfrm>
            <a:off x="451456" y="435608"/>
            <a:ext cx="4718598" cy="276999"/>
            <a:chOff x="558800" y="1148583"/>
            <a:chExt cx="4718598" cy="276999"/>
          </a:xfrm>
        </p:grpSpPr>
        <p:sp>
          <p:nvSpPr>
            <p:cNvPr id="11" name="직사각형 133">
              <a:extLst>
                <a:ext uri="{FF2B5EF4-FFF2-40B4-BE49-F238E27FC236}">
                  <a16:creationId xmlns:a16="http://schemas.microsoft.com/office/drawing/2014/main" xmlns="" id="{C0D42BB7-15E4-456F-85D6-40CAF83F117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22.</a:t>
              </a:r>
            </a:p>
          </p:txBody>
        </p:sp>
        <p:sp>
          <p:nvSpPr>
            <p:cNvPr id="13" name="직사각형 12">
              <a:extLst>
                <a:ext uri="{FF2B5EF4-FFF2-40B4-BE49-F238E27FC236}">
                  <a16:creationId xmlns:a16="http://schemas.microsoft.com/office/drawing/2014/main" xmlns="" id="{21235D76-A532-4CA9-A579-246BC60E661A}"/>
                </a:ext>
              </a:extLst>
            </p:cNvPr>
            <p:cNvSpPr/>
            <p:nvPr/>
          </p:nvSpPr>
          <p:spPr>
            <a:xfrm>
              <a:off x="1407507" y="1148583"/>
              <a:ext cx="386989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187" fontAlgn="auto" latinLnBrk="0">
                <a:spcBef>
                  <a:spcPts val="0"/>
                </a:spcBef>
                <a:spcAft>
                  <a:spcPts val="0"/>
                </a:spcAf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Stack</a:t>
              </a:r>
              <a:endParaRPr lang="ko-KR" altLang="en-US" b="1" dirty="0">
                <a:solidFill>
                  <a:srgbClr val="000000"/>
                </a:solidFill>
                <a:latin typeface="Samsung Sharp Sans" pitchFamily="2" charset="0"/>
                <a:ea typeface="굴림" panose="020B0600000101010101" pitchFamily="50" charset="-127"/>
                <a:cs typeface="Arial" panose="020B0604020202020204" pitchFamily="34" charset="0"/>
              </a:endParaRPr>
            </a:p>
          </p:txBody>
        </p:sp>
      </p:grpSp>
    </p:spTree>
    <p:extLst>
      <p:ext uri="{BB962C8B-B14F-4D97-AF65-F5344CB8AC3E}">
        <p14:creationId xmlns:p14="http://schemas.microsoft.com/office/powerpoint/2010/main" val="2671348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(2/3)</a:t>
            </a:r>
          </a:p>
        </p:txBody>
      </p:sp>
      <p:sp>
        <p:nvSpPr>
          <p:cNvPr id="40" name="직사각형 39">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7" name="직사각형 16">
            <a:extLst>
              <a:ext uri="{FF2B5EF4-FFF2-40B4-BE49-F238E27FC236}">
                <a16:creationId xmlns:a16="http://schemas.microsoft.com/office/drawing/2014/main" xmlns="" id="{984F8C8F-7043-44DF-886E-249096684907}"/>
              </a:ext>
            </a:extLst>
          </p:cNvPr>
          <p:cNvSpPr/>
          <p:nvPr/>
        </p:nvSpPr>
        <p:spPr>
          <a:xfrm>
            <a:off x="711202" y="1823325"/>
            <a:ext cx="8608297" cy="1077041"/>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the methods to implement stack data structures using Python lists.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the methods to define stack data structures as Python’s class.</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the methods to solve balanced parentheses problems by using stack data structures. </a:t>
            </a:r>
          </a:p>
        </p:txBody>
      </p:sp>
      <p:grpSp>
        <p:nvGrpSpPr>
          <p:cNvPr id="6" name="그룹 5"/>
          <p:cNvGrpSpPr/>
          <p:nvPr/>
        </p:nvGrpSpPr>
        <p:grpSpPr>
          <a:xfrm>
            <a:off x="711202" y="3493943"/>
            <a:ext cx="8596697" cy="1486210"/>
            <a:chOff x="558228" y="3725185"/>
            <a:chExt cx="8749671" cy="1762840"/>
          </a:xfrm>
        </p:grpSpPr>
        <p:sp>
          <p:nvSpPr>
            <p:cNvPr id="30" name="직사각형 29">
              <a:extLst>
                <a:ext uri="{FF2B5EF4-FFF2-40B4-BE49-F238E27FC236}">
                  <a16:creationId xmlns:a16="http://schemas.microsoft.com/office/drawing/2014/main" xmlns="" id="{004B4F40-927A-45B5-951C-F206A80ECF03}"/>
                </a:ext>
              </a:extLst>
            </p:cNvPr>
            <p:cNvSpPr/>
            <p:nvPr/>
          </p:nvSpPr>
          <p:spPr>
            <a:xfrm>
              <a:off x="558228" y="3725185"/>
              <a:ext cx="8749671" cy="531846"/>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Declaring a list, add and delete items. </a:t>
              </a:r>
            </a:p>
          </p:txBody>
        </p:sp>
        <p:sp>
          <p:nvSpPr>
            <p:cNvPr id="31" name="직사각형 30">
              <a:extLst>
                <a:ext uri="{FF2B5EF4-FFF2-40B4-BE49-F238E27FC236}">
                  <a16:creationId xmlns:a16="http://schemas.microsoft.com/office/drawing/2014/main" xmlns="" id="{004B4F40-927A-45B5-951C-F206A80ECF03}"/>
                </a:ext>
              </a:extLst>
            </p:cNvPr>
            <p:cNvSpPr/>
            <p:nvPr/>
          </p:nvSpPr>
          <p:spPr>
            <a:xfrm>
              <a:off x="558228" y="4330675"/>
              <a:ext cx="8749671" cy="531848"/>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Define class constructor and define variables and methods. </a:t>
              </a:r>
            </a:p>
          </p:txBody>
        </p:sp>
        <p:sp>
          <p:nvSpPr>
            <p:cNvPr id="32" name="직사각형 31">
              <a:extLst>
                <a:ext uri="{FF2B5EF4-FFF2-40B4-BE49-F238E27FC236}">
                  <a16:creationId xmlns:a16="http://schemas.microsoft.com/office/drawing/2014/main" xmlns="" id="{004B4F40-927A-45B5-951C-F206A80ECF03}"/>
                </a:ext>
              </a:extLst>
            </p:cNvPr>
            <p:cNvSpPr/>
            <p:nvPr/>
          </p:nvSpPr>
          <p:spPr>
            <a:xfrm>
              <a:off x="558228" y="4956179"/>
              <a:ext cx="8749671" cy="531846"/>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Creating class instance to approach to the variables and call methods.</a:t>
              </a:r>
            </a:p>
          </p:txBody>
        </p:sp>
      </p:grpSp>
      <p:grpSp>
        <p:nvGrpSpPr>
          <p:cNvPr id="21" name="그룹 20">
            <a:extLst>
              <a:ext uri="{FF2B5EF4-FFF2-40B4-BE49-F238E27FC236}">
                <a16:creationId xmlns:a16="http://schemas.microsoft.com/office/drawing/2014/main" xmlns="" id="{D1D49434-E5D8-4532-B101-AF772DE24517}"/>
              </a:ext>
            </a:extLst>
          </p:cNvPr>
          <p:cNvGrpSpPr/>
          <p:nvPr/>
        </p:nvGrpSpPr>
        <p:grpSpPr>
          <a:xfrm>
            <a:off x="441747" y="1504783"/>
            <a:ext cx="8902281" cy="233767"/>
            <a:chOff x="441747" y="1714333"/>
            <a:chExt cx="8902281" cy="233767"/>
          </a:xfrm>
        </p:grpSpPr>
        <p:sp>
          <p:nvSpPr>
            <p:cNvPr id="22" name="직사각형 21">
              <a:extLst>
                <a:ext uri="{FF2B5EF4-FFF2-40B4-BE49-F238E27FC236}">
                  <a16:creationId xmlns:a16="http://schemas.microsoft.com/office/drawing/2014/main" xmlns="" id="{9F69FBE4-319C-40A1-A730-AD697F098CF5}"/>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smtClean="0">
                  <a:solidFill>
                    <a:prstClr val="black">
                      <a:lumMod val="85000"/>
                      <a:lumOff val="15000"/>
                    </a:prstClr>
                  </a:solidFill>
                  <a:latin typeface="Samsung Sharp Sans Bold" pitchFamily="2" charset="0"/>
                  <a:ea typeface="Samsung Sharp Sans Bold" pitchFamily="2" charset="0"/>
                  <a:cs typeface="Samsung Sharp Sans Bold" pitchFamily="2" charset="0"/>
                </a:rPr>
                <a:t>Learning overview</a:t>
              </a:r>
              <a:endPar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endParaRPr>
            </a:p>
          </p:txBody>
        </p:sp>
        <p:sp>
          <p:nvSpPr>
            <p:cNvPr id="23"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a:p>
          </p:txBody>
        </p:sp>
      </p:grpSp>
      <p:grpSp>
        <p:nvGrpSpPr>
          <p:cNvPr id="24" name="그룹 23">
            <a:extLst>
              <a:ext uri="{FF2B5EF4-FFF2-40B4-BE49-F238E27FC236}">
                <a16:creationId xmlns:a16="http://schemas.microsoft.com/office/drawing/2014/main" xmlns="" id="{D1D49434-E5D8-4532-B101-AF772DE24517}"/>
              </a:ext>
            </a:extLst>
          </p:cNvPr>
          <p:cNvGrpSpPr/>
          <p:nvPr/>
        </p:nvGrpSpPr>
        <p:grpSpPr>
          <a:xfrm>
            <a:off x="450000" y="3154460"/>
            <a:ext cx="8902281" cy="233767"/>
            <a:chOff x="441747" y="1714333"/>
            <a:chExt cx="8902281" cy="233767"/>
          </a:xfrm>
        </p:grpSpPr>
        <p:sp>
          <p:nvSpPr>
            <p:cNvPr id="25" name="직사각형 24">
              <a:extLst>
                <a:ext uri="{FF2B5EF4-FFF2-40B4-BE49-F238E27FC236}">
                  <a16:creationId xmlns:a16="http://schemas.microsoft.com/office/drawing/2014/main" xmlns="" id="{9F69FBE4-319C-40A1-A730-AD697F098CF5}"/>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b="1" dirty="0">
                  <a:solidFill>
                    <a:schemeClr val="tx1">
                      <a:lumMod val="95000"/>
                      <a:lumOff val="5000"/>
                    </a:schemeClr>
                  </a:solidFill>
                  <a:latin typeface="Samsung Sharp Sans" pitchFamily="2" charset="0"/>
                  <a:cs typeface="Samsung Sharp Sans" pitchFamily="2" charset="0"/>
                </a:rPr>
                <a:t>Concepts You Will Need to Know From Previous Units</a:t>
              </a:r>
            </a:p>
          </p:txBody>
        </p:sp>
        <p:sp>
          <p:nvSpPr>
            <p:cNvPr id="33"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a:p>
          </p:txBody>
        </p:sp>
      </p:grpSp>
    </p:spTree>
    <p:extLst>
      <p:ext uri="{BB962C8B-B14F-4D97-AF65-F5344CB8AC3E}">
        <p14:creationId xmlns:p14="http://schemas.microsoft.com/office/powerpoint/2010/main" val="24483107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xmlns="" id="{B6582373-9ECD-4F1F-8DDC-E430092E9598}"/>
              </a:ext>
            </a:extLst>
          </p:cNvPr>
          <p:cNvPicPr>
            <a:picLocks noChangeAspect="1"/>
          </p:cNvPicPr>
          <p:nvPr/>
        </p:nvPicPr>
        <p:blipFill rotWithShape="1">
          <a:blip r:embed="rId3"/>
          <a:srcRect l="195" t="1900" r="9737" b="14115"/>
          <a:stretch/>
        </p:blipFill>
        <p:spPr>
          <a:xfrm>
            <a:off x="586740" y="2385061"/>
            <a:ext cx="8770620" cy="2026920"/>
          </a:xfrm>
          <a:prstGeom prst="rect">
            <a:avLst/>
          </a:prstGeom>
        </p:spPr>
      </p:pic>
      <p:sp>
        <p:nvSpPr>
          <p:cNvPr id="10" name="직사각형 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Pop quiz</a:t>
            </a:r>
          </a:p>
        </p:txBody>
      </p:sp>
      <p:sp>
        <p:nvSpPr>
          <p:cNvPr id="11" name="직사각형 1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6" name="직사각형 15">
            <a:extLst>
              <a:ext uri="{FF2B5EF4-FFF2-40B4-BE49-F238E27FC236}">
                <a16:creationId xmlns:a16="http://schemas.microsoft.com/office/drawing/2014/main" xmlns="" id="{33A40A66-00A6-4CFE-A3EA-D141C33C0E3B}"/>
              </a:ext>
            </a:extLst>
          </p:cNvPr>
          <p:cNvSpPr/>
          <p:nvPr/>
        </p:nvSpPr>
        <p:spPr>
          <a:xfrm>
            <a:off x="449998" y="1323658"/>
            <a:ext cx="900498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tx1">
                    <a:lumMod val="95000"/>
                    <a:lumOff val="5000"/>
                  </a:schemeClr>
                </a:solidFill>
                <a:latin typeface="Samsung Sharp Sans" pitchFamily="2" charset="0"/>
                <a:ea typeface="Samsung Sharp Sans" pitchFamily="2" charset="0"/>
                <a:cs typeface="Samsung Sharp Sans" pitchFamily="2" charset="0"/>
              </a:rPr>
              <a:t>Quiz. #1</a:t>
            </a:r>
          </a:p>
        </p:txBody>
      </p:sp>
      <p:sp>
        <p:nvSpPr>
          <p:cNvPr id="17" name="직사각형 16">
            <a:extLst>
              <a:ext uri="{FF2B5EF4-FFF2-40B4-BE49-F238E27FC236}">
                <a16:creationId xmlns:a16="http://schemas.microsoft.com/office/drawing/2014/main" xmlns="" id="{5D0FA3B9-5FEB-458E-BC94-AB11CC4B58C9}"/>
              </a:ext>
            </a:extLst>
          </p:cNvPr>
          <p:cNvSpPr/>
          <p:nvPr/>
        </p:nvSpPr>
        <p:spPr>
          <a:xfrm>
            <a:off x="580389" y="2059623"/>
            <a:ext cx="868067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Write the output of the codes from the example that uses a stack.</a:t>
            </a:r>
          </a:p>
        </p:txBody>
      </p:sp>
    </p:spTree>
    <p:extLst>
      <p:ext uri="{BB962C8B-B14F-4D97-AF65-F5344CB8AC3E}">
        <p14:creationId xmlns:p14="http://schemas.microsoft.com/office/powerpoint/2010/main" val="1334557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xmlns="" id="{D435BB64-B8FE-4702-BF4E-4FBBD7DF5D4F}"/>
              </a:ext>
            </a:extLst>
          </p:cNvPr>
          <p:cNvGrpSpPr/>
          <p:nvPr/>
        </p:nvGrpSpPr>
        <p:grpSpPr>
          <a:xfrm>
            <a:off x="449999" y="450000"/>
            <a:ext cx="9018001" cy="276999"/>
            <a:chOff x="449999" y="450000"/>
            <a:chExt cx="9018001" cy="276999"/>
          </a:xfrm>
        </p:grpSpPr>
        <p:sp>
          <p:nvSpPr>
            <p:cNvPr id="17" name="직사각형 16">
              <a:extLst>
                <a:ext uri="{FF2B5EF4-FFF2-40B4-BE49-F238E27FC236}">
                  <a16:creationId xmlns:a16="http://schemas.microsoft.com/office/drawing/2014/main" xmlns="" id="{640FD15B-F725-444F-8501-A8BCC3F2E8F6}"/>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Pop quiz</a:t>
              </a:r>
            </a:p>
          </p:txBody>
        </p:sp>
        <p:sp>
          <p:nvSpPr>
            <p:cNvPr id="18" name="직사각형 17">
              <a:extLst>
                <a:ext uri="{FF2B5EF4-FFF2-40B4-BE49-F238E27FC236}">
                  <a16:creationId xmlns:a16="http://schemas.microsoft.com/office/drawing/2014/main" xmlns="" id="{511EDE43-351D-40D0-B00F-9B5870EE2BF6}"/>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22</a:t>
              </a:r>
            </a:p>
          </p:txBody>
        </p:sp>
      </p:grpSp>
      <p:pic>
        <p:nvPicPr>
          <p:cNvPr id="6" name="그림 5">
            <a:extLst>
              <a:ext uri="{FF2B5EF4-FFF2-40B4-BE49-F238E27FC236}">
                <a16:creationId xmlns:a16="http://schemas.microsoft.com/office/drawing/2014/main" xmlns="" id="{B750E1A4-F551-4D5E-AED6-719242D8AD67}"/>
              </a:ext>
            </a:extLst>
          </p:cNvPr>
          <p:cNvPicPr>
            <a:picLocks noChangeAspect="1"/>
          </p:cNvPicPr>
          <p:nvPr/>
        </p:nvPicPr>
        <p:blipFill rotWithShape="1">
          <a:blip r:embed="rId3"/>
          <a:srcRect l="326" t="1738" r="9119" b="2241"/>
          <a:stretch/>
        </p:blipFill>
        <p:spPr>
          <a:xfrm>
            <a:off x="601979" y="2354580"/>
            <a:ext cx="8793481" cy="1630679"/>
          </a:xfrm>
          <a:prstGeom prst="rect">
            <a:avLst/>
          </a:prstGeom>
        </p:spPr>
      </p:pic>
      <p:sp>
        <p:nvSpPr>
          <p:cNvPr id="8" name="직사각형 7">
            <a:extLst>
              <a:ext uri="{FF2B5EF4-FFF2-40B4-BE49-F238E27FC236}">
                <a16:creationId xmlns:a16="http://schemas.microsoft.com/office/drawing/2014/main" xmlns="" id="{33A40A66-00A6-4CFE-A3EA-D141C33C0E3B}"/>
              </a:ext>
            </a:extLst>
          </p:cNvPr>
          <p:cNvSpPr/>
          <p:nvPr/>
        </p:nvSpPr>
        <p:spPr>
          <a:xfrm>
            <a:off x="449998" y="1323658"/>
            <a:ext cx="900498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tx1">
                    <a:lumMod val="95000"/>
                    <a:lumOff val="5000"/>
                  </a:schemeClr>
                </a:solidFill>
                <a:latin typeface="Samsung Sharp Sans" pitchFamily="2" charset="0"/>
                <a:ea typeface="Samsung Sharp Sans" pitchFamily="2" charset="0"/>
                <a:cs typeface="Samsung Sharp Sans" pitchFamily="2" charset="0"/>
              </a:rPr>
              <a:t>Quiz. #2</a:t>
            </a:r>
          </a:p>
        </p:txBody>
      </p:sp>
      <p:sp>
        <p:nvSpPr>
          <p:cNvPr id="9" name="직사각형 8">
            <a:extLst>
              <a:ext uri="{FF2B5EF4-FFF2-40B4-BE49-F238E27FC236}">
                <a16:creationId xmlns:a16="http://schemas.microsoft.com/office/drawing/2014/main" xmlns="" id="{5D0FA3B9-5FEB-458E-BC94-AB11CC4B58C9}"/>
              </a:ext>
            </a:extLst>
          </p:cNvPr>
          <p:cNvSpPr/>
          <p:nvPr/>
        </p:nvSpPr>
        <p:spPr>
          <a:xfrm>
            <a:off x="580389" y="2059623"/>
            <a:ext cx="868067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Write the output of the codes from the example that uses a stack.</a:t>
            </a:r>
          </a:p>
        </p:txBody>
      </p:sp>
    </p:spTree>
    <p:extLst>
      <p:ext uri="{BB962C8B-B14F-4D97-AF65-F5344CB8AC3E}">
        <p14:creationId xmlns:p14="http://schemas.microsoft.com/office/powerpoint/2010/main" val="13608413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33">
            <a:extLst>
              <a:ext uri="{FF2B5EF4-FFF2-40B4-BE49-F238E27FC236}">
                <a16:creationId xmlns:a16="http://schemas.microsoft.com/office/drawing/2014/main" xmlns="" id="{E0A16A8D-DFD5-4DAB-8204-05621489756B}"/>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Pair programing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15" name="직사각형 14">
            <a:extLst>
              <a:ext uri="{FF2B5EF4-FFF2-40B4-BE49-F238E27FC236}">
                <a16:creationId xmlns:a16="http://schemas.microsoft.com/office/drawing/2014/main" xmlns="" id="{5DACEF16-B049-468F-92EA-6F6DFF947661}"/>
              </a:ext>
            </a:extLst>
          </p:cNvPr>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0" name="그룹 9">
            <a:extLst>
              <a:ext uri="{FF2B5EF4-FFF2-40B4-BE49-F238E27FC236}">
                <a16:creationId xmlns:a16="http://schemas.microsoft.com/office/drawing/2014/main" xmlns="" id="{4C4883AC-4582-4B99-89ED-1110968D9BBD}"/>
              </a:ext>
            </a:extLst>
          </p:cNvPr>
          <p:cNvGrpSpPr/>
          <p:nvPr/>
        </p:nvGrpSpPr>
        <p:grpSpPr>
          <a:xfrm>
            <a:off x="451456" y="435608"/>
            <a:ext cx="4718598" cy="276999"/>
            <a:chOff x="558800" y="1148583"/>
            <a:chExt cx="4718598" cy="276999"/>
          </a:xfrm>
        </p:grpSpPr>
        <p:sp>
          <p:nvSpPr>
            <p:cNvPr id="11" name="직사각형 133">
              <a:extLst>
                <a:ext uri="{FF2B5EF4-FFF2-40B4-BE49-F238E27FC236}">
                  <a16:creationId xmlns:a16="http://schemas.microsoft.com/office/drawing/2014/main" xmlns="" id="{C0D42BB7-15E4-456F-85D6-40CAF83F117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22.</a:t>
              </a:r>
            </a:p>
          </p:txBody>
        </p:sp>
        <p:sp>
          <p:nvSpPr>
            <p:cNvPr id="13" name="직사각형 12">
              <a:extLst>
                <a:ext uri="{FF2B5EF4-FFF2-40B4-BE49-F238E27FC236}">
                  <a16:creationId xmlns:a16="http://schemas.microsoft.com/office/drawing/2014/main" xmlns="" id="{21235D76-A532-4CA9-A579-246BC60E661A}"/>
                </a:ext>
              </a:extLst>
            </p:cNvPr>
            <p:cNvSpPr/>
            <p:nvPr/>
          </p:nvSpPr>
          <p:spPr>
            <a:xfrm>
              <a:off x="1407507" y="1148583"/>
              <a:ext cx="386989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187" fontAlgn="auto" latinLnBrk="0">
                <a:spcBef>
                  <a:spcPts val="0"/>
                </a:spcBef>
                <a:spcAft>
                  <a:spcPts val="0"/>
                </a:spcAf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Stack</a:t>
              </a:r>
              <a:endParaRPr lang="ko-KR" altLang="en-US" b="1" dirty="0">
                <a:solidFill>
                  <a:srgbClr val="000000"/>
                </a:solidFill>
                <a:latin typeface="Samsung Sharp Sans" pitchFamily="2" charset="0"/>
                <a:ea typeface="굴림" panose="020B0600000101010101" pitchFamily="50" charset="-127"/>
                <a:cs typeface="Arial" panose="020B0604020202020204" pitchFamily="34" charset="0"/>
              </a:endParaRPr>
            </a:p>
          </p:txBody>
        </p:sp>
      </p:grpSp>
    </p:spTree>
    <p:extLst>
      <p:ext uri="{BB962C8B-B14F-4D97-AF65-F5344CB8AC3E}">
        <p14:creationId xmlns:p14="http://schemas.microsoft.com/office/powerpoint/2010/main" val="4089084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xmlns="" id="{3E3076BC-E83D-4F9A-AF96-0B1EACE7125F}"/>
              </a:ext>
            </a:extLst>
          </p:cNvPr>
          <p:cNvGrpSpPr/>
          <p:nvPr/>
        </p:nvGrpSpPr>
        <p:grpSpPr>
          <a:xfrm>
            <a:off x="449999" y="450000"/>
            <a:ext cx="9018001" cy="276999"/>
            <a:chOff x="449999" y="450000"/>
            <a:chExt cx="9018001" cy="276999"/>
          </a:xfrm>
        </p:grpSpPr>
        <p:sp>
          <p:nvSpPr>
            <p:cNvPr id="26" name="직사각형 25">
              <a:extLst>
                <a:ext uri="{FF2B5EF4-FFF2-40B4-BE49-F238E27FC236}">
                  <a16:creationId xmlns:a16="http://schemas.microsoft.com/office/drawing/2014/main" xmlns=""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33" name="직사각형 32">
              <a:extLst>
                <a:ext uri="{FF2B5EF4-FFF2-40B4-BE49-F238E27FC236}">
                  <a16:creationId xmlns:a16="http://schemas.microsoft.com/office/drawing/2014/main" xmlns=""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22</a:t>
              </a:r>
            </a:p>
          </p:txBody>
        </p:sp>
      </p:grpSp>
    </p:spTree>
    <p:extLst>
      <p:ext uri="{BB962C8B-B14F-4D97-AF65-F5344CB8AC3E}">
        <p14:creationId xmlns:p14="http://schemas.microsoft.com/office/powerpoint/2010/main" val="1257362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xmlns="" id="{3E3076BC-E83D-4F9A-AF96-0B1EACE7125F}"/>
              </a:ext>
            </a:extLst>
          </p:cNvPr>
          <p:cNvGrpSpPr/>
          <p:nvPr/>
        </p:nvGrpSpPr>
        <p:grpSpPr>
          <a:xfrm>
            <a:off x="449999" y="450000"/>
            <a:ext cx="9018001" cy="276999"/>
            <a:chOff x="449999" y="450000"/>
            <a:chExt cx="9018001" cy="276999"/>
          </a:xfrm>
        </p:grpSpPr>
        <p:sp>
          <p:nvSpPr>
            <p:cNvPr id="6" name="직사각형 5">
              <a:extLst>
                <a:ext uri="{FF2B5EF4-FFF2-40B4-BE49-F238E27FC236}">
                  <a16:creationId xmlns:a16="http://schemas.microsoft.com/office/drawing/2014/main" xmlns=""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7" name="직사각형 6">
              <a:extLst>
                <a:ext uri="{FF2B5EF4-FFF2-40B4-BE49-F238E27FC236}">
                  <a16:creationId xmlns:a16="http://schemas.microsoft.com/office/drawing/2014/main" xmlns=""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22</a:t>
              </a:r>
            </a:p>
          </p:txBody>
        </p:sp>
      </p:grpSp>
    </p:spTree>
    <p:extLst>
      <p:ext uri="{BB962C8B-B14F-4D97-AF65-F5344CB8AC3E}">
        <p14:creationId xmlns:p14="http://schemas.microsoft.com/office/powerpoint/2010/main" val="809348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xmlns="" id="{F9DD1A56-C57B-4BD9-AE80-5BFB1731C7F5}"/>
              </a:ext>
            </a:extLst>
          </p:cNvPr>
          <p:cNvSpPr/>
          <p:nvPr/>
        </p:nvSpPr>
        <p:spPr>
          <a:xfrm>
            <a:off x="1301246" y="1471663"/>
            <a:ext cx="7417881"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300" dirty="0">
                <a:solidFill>
                  <a:prstClr val="black">
                    <a:lumMod val="85000"/>
                    <a:lumOff val="15000"/>
                  </a:prstClr>
                </a:solidFill>
                <a:latin typeface="SamsungOne 400" panose="020B0503030303020204" pitchFamily="34" charset="0"/>
              </a:rPr>
              <a:t>The HTML document consists of many tags as shown below. Write a program that matches HTML document tags.</a:t>
            </a:r>
            <a:endParaRPr lang="ko-KR" altLang="en-US" sz="1300" dirty="0">
              <a:solidFill>
                <a:prstClr val="black">
                  <a:lumMod val="85000"/>
                  <a:lumOff val="15000"/>
                </a:prstClr>
              </a:solidFill>
              <a:latin typeface="SamsungOne 400" panose="020B0503030303020204" pitchFamily="34" charset="0"/>
            </a:endParaRPr>
          </a:p>
        </p:txBody>
      </p:sp>
      <p:sp>
        <p:nvSpPr>
          <p:cNvPr id="6" name="직사각형 5">
            <a:extLst>
              <a:ext uri="{FF2B5EF4-FFF2-40B4-BE49-F238E27FC236}">
                <a16:creationId xmlns:a16="http://schemas.microsoft.com/office/drawing/2014/main" xmlns="" id="{8B564CF4-EB04-4B7C-8828-B40ABF841EB1}"/>
              </a:ext>
            </a:extLst>
          </p:cNvPr>
          <p:cNvSpPr/>
          <p:nvPr/>
        </p:nvSpPr>
        <p:spPr>
          <a:xfrm>
            <a:off x="634275" y="2597965"/>
            <a:ext cx="4346791" cy="2677656"/>
          </a:xfrm>
          <a:prstGeom prst="rect">
            <a:avLst/>
          </a:prstGeom>
          <a:solidFill>
            <a:schemeClr val="accent4">
              <a:lumMod val="20000"/>
              <a:lumOff val="80000"/>
            </a:schemeClr>
          </a:solidFill>
        </p:spPr>
        <p:txBody>
          <a:bodyPr wrap="square">
            <a:spAutoFit/>
          </a:bodyPr>
          <a:lstStyle/>
          <a:p>
            <a:r>
              <a:rPr lang="en-US" altLang="ko-KR" sz="1200" dirty="0">
                <a:solidFill>
                  <a:srgbClr val="994CC3"/>
                </a:solidFill>
                <a:latin typeface="Consolas" panose="020B0609020204030204" pitchFamily="49" charset="0"/>
              </a:rPr>
              <a:t>&lt;html&gt;</a:t>
            </a:r>
            <a:endParaRPr lang="en-US" altLang="ko-KR" sz="1200" dirty="0">
              <a:solidFill>
                <a:srgbClr val="403F53"/>
              </a:solidFill>
              <a:latin typeface="Consolas" panose="020B0609020204030204" pitchFamily="49" charset="0"/>
            </a:endParaRPr>
          </a:p>
          <a:p>
            <a:r>
              <a:rPr lang="en-US" altLang="ko-KR" sz="1200" dirty="0">
                <a:solidFill>
                  <a:srgbClr val="994CC3"/>
                </a:solidFill>
                <a:latin typeface="Consolas" panose="020B0609020204030204" pitchFamily="49" charset="0"/>
              </a:rPr>
              <a:t>&lt;body&gt;</a:t>
            </a:r>
            <a:endParaRPr lang="en-US" altLang="ko-KR" sz="1200" dirty="0">
              <a:solidFill>
                <a:srgbClr val="403F53"/>
              </a:solidFill>
              <a:latin typeface="Consolas" panose="020B0609020204030204" pitchFamily="49" charset="0"/>
            </a:endParaRPr>
          </a:p>
          <a:p>
            <a:r>
              <a:rPr lang="en-US" altLang="ko-KR" sz="1200" dirty="0">
                <a:solidFill>
                  <a:srgbClr val="994CC3"/>
                </a:solidFill>
                <a:latin typeface="Consolas" panose="020B0609020204030204" pitchFamily="49" charset="0"/>
              </a:rPr>
              <a:t>&lt;h1&gt;</a:t>
            </a:r>
            <a:r>
              <a:rPr lang="en-US" altLang="ko-KR" sz="1200" dirty="0">
                <a:solidFill>
                  <a:srgbClr val="403F53"/>
                </a:solidFill>
                <a:latin typeface="Consolas" panose="020B0609020204030204" pitchFamily="49" charset="0"/>
              </a:rPr>
              <a:t>Hello, World!</a:t>
            </a:r>
            <a:r>
              <a:rPr lang="en-US" altLang="ko-KR" sz="1200" dirty="0">
                <a:solidFill>
                  <a:srgbClr val="994CC3"/>
                </a:solidFill>
                <a:latin typeface="Consolas" panose="020B0609020204030204" pitchFamily="49" charset="0"/>
              </a:rPr>
              <a:t>&lt;/h1&gt;</a:t>
            </a:r>
            <a:endParaRPr lang="en-US" altLang="ko-KR" sz="1200" dirty="0">
              <a:solidFill>
                <a:srgbClr val="403F53"/>
              </a:solidFill>
              <a:latin typeface="Consolas" panose="020B0609020204030204" pitchFamily="49" charset="0"/>
            </a:endParaRPr>
          </a:p>
          <a:p>
            <a:r>
              <a:rPr lang="en-US" altLang="ko-KR" sz="1200" dirty="0">
                <a:solidFill>
                  <a:srgbClr val="994CC3"/>
                </a:solidFill>
                <a:latin typeface="Consolas" panose="020B0609020204030204" pitchFamily="49" charset="0"/>
              </a:rPr>
              <a:t>&lt;p&gt;</a:t>
            </a:r>
            <a:r>
              <a:rPr lang="en-US" altLang="ko-KR" sz="1200" dirty="0">
                <a:solidFill>
                  <a:srgbClr val="403F53"/>
                </a:solidFill>
                <a:latin typeface="Consolas" panose="020B0609020204030204" pitchFamily="49" charset="0"/>
              </a:rPr>
              <a:t> We are learning the art of coding </a:t>
            </a:r>
          </a:p>
          <a:p>
            <a:r>
              <a:rPr lang="en-US" altLang="ko-KR" sz="1200" dirty="0">
                <a:solidFill>
                  <a:srgbClr val="403F53"/>
                </a:solidFill>
                <a:latin typeface="Consolas" panose="020B0609020204030204" pitchFamily="49" charset="0"/>
              </a:rPr>
              <a:t>with Python programming language.</a:t>
            </a:r>
          </a:p>
          <a:p>
            <a:r>
              <a:rPr lang="en-US" altLang="ko-KR" sz="1200" dirty="0">
                <a:solidFill>
                  <a:srgbClr val="403F53"/>
                </a:solidFill>
                <a:latin typeface="Consolas" panose="020B0609020204030204" pitchFamily="49" charset="0"/>
              </a:rPr>
              <a:t>Here we are learning ... </a:t>
            </a:r>
            <a:r>
              <a:rPr lang="en-US" altLang="ko-KR" sz="1200" dirty="0">
                <a:solidFill>
                  <a:srgbClr val="994CC3"/>
                </a:solidFill>
                <a:latin typeface="Consolas" panose="020B0609020204030204" pitchFamily="49" charset="0"/>
              </a:rPr>
              <a:t>&lt;/p&gt;</a:t>
            </a:r>
            <a:r>
              <a:rPr lang="en-US" altLang="ko-KR" sz="1200" dirty="0">
                <a:solidFill>
                  <a:srgbClr val="403F53"/>
                </a:solidFill>
                <a:latin typeface="Consolas" panose="020B0609020204030204" pitchFamily="49" charset="0"/>
              </a:rPr>
              <a:t> </a:t>
            </a:r>
          </a:p>
          <a:p>
            <a:r>
              <a:rPr lang="en-US" altLang="ko-KR" sz="1200" dirty="0">
                <a:solidFill>
                  <a:srgbClr val="994CC3"/>
                </a:solidFill>
                <a:latin typeface="Consolas" panose="020B0609020204030204" pitchFamily="49" charset="0"/>
              </a:rPr>
              <a:t>&lt;ul&gt;</a:t>
            </a:r>
            <a:endParaRPr lang="en-US" altLang="ko-KR" sz="1200" dirty="0">
              <a:solidFill>
                <a:srgbClr val="403F53"/>
              </a:solidFill>
              <a:latin typeface="Consolas" panose="020B0609020204030204" pitchFamily="49" charset="0"/>
            </a:endParaRPr>
          </a:p>
          <a:p>
            <a:r>
              <a:rPr lang="en-US" altLang="ko-KR" sz="1200" dirty="0">
                <a:solidFill>
                  <a:srgbClr val="994CC3"/>
                </a:solidFill>
                <a:latin typeface="Consolas" panose="020B0609020204030204" pitchFamily="49" charset="0"/>
              </a:rPr>
              <a:t>&lt;li&gt;</a:t>
            </a:r>
            <a:r>
              <a:rPr lang="en-US" altLang="ko-KR" sz="1200" dirty="0">
                <a:solidFill>
                  <a:srgbClr val="403F53"/>
                </a:solidFill>
                <a:latin typeface="Consolas" panose="020B0609020204030204" pitchFamily="49" charset="0"/>
              </a:rPr>
              <a:t> Data Structures, </a:t>
            </a:r>
            <a:r>
              <a:rPr lang="en-US" altLang="ko-KR" sz="1200" dirty="0">
                <a:solidFill>
                  <a:srgbClr val="994CC3"/>
                </a:solidFill>
                <a:latin typeface="Consolas" panose="020B0609020204030204" pitchFamily="49" charset="0"/>
              </a:rPr>
              <a:t>&lt;/li&gt;</a:t>
            </a:r>
            <a:endParaRPr lang="en-US" altLang="ko-KR" sz="1200" dirty="0">
              <a:solidFill>
                <a:srgbClr val="403F53"/>
              </a:solidFill>
              <a:latin typeface="Consolas" panose="020B0609020204030204" pitchFamily="49" charset="0"/>
            </a:endParaRPr>
          </a:p>
          <a:p>
            <a:r>
              <a:rPr lang="en-US" altLang="ko-KR" sz="1200" dirty="0">
                <a:solidFill>
                  <a:srgbClr val="994CC3"/>
                </a:solidFill>
                <a:latin typeface="Consolas" panose="020B0609020204030204" pitchFamily="49" charset="0"/>
              </a:rPr>
              <a:t>&lt;li&gt;</a:t>
            </a:r>
            <a:r>
              <a:rPr lang="en-US" altLang="ko-KR" sz="1200" dirty="0">
                <a:solidFill>
                  <a:srgbClr val="403F53"/>
                </a:solidFill>
                <a:latin typeface="Consolas" panose="020B0609020204030204" pitchFamily="49" charset="0"/>
              </a:rPr>
              <a:t> Algorithms, </a:t>
            </a:r>
            <a:r>
              <a:rPr lang="en-US" altLang="ko-KR" sz="1200" dirty="0">
                <a:solidFill>
                  <a:srgbClr val="994CC3"/>
                </a:solidFill>
                <a:latin typeface="Consolas" panose="020B0609020204030204" pitchFamily="49" charset="0"/>
              </a:rPr>
              <a:t>&lt;/li&gt;</a:t>
            </a:r>
            <a:endParaRPr lang="en-US" altLang="ko-KR" sz="1200" dirty="0">
              <a:solidFill>
                <a:srgbClr val="403F53"/>
              </a:solidFill>
              <a:latin typeface="Consolas" panose="020B0609020204030204" pitchFamily="49" charset="0"/>
            </a:endParaRPr>
          </a:p>
          <a:p>
            <a:r>
              <a:rPr lang="en-US" altLang="ko-KR" sz="1200" dirty="0">
                <a:solidFill>
                  <a:srgbClr val="994CC3"/>
                </a:solidFill>
                <a:latin typeface="Consolas" panose="020B0609020204030204" pitchFamily="49" charset="0"/>
              </a:rPr>
              <a:t>&lt;li&gt;</a:t>
            </a:r>
            <a:r>
              <a:rPr lang="en-US" altLang="ko-KR" sz="1200" dirty="0">
                <a:solidFill>
                  <a:srgbClr val="403F53"/>
                </a:solidFill>
                <a:latin typeface="Consolas" panose="020B0609020204030204" pitchFamily="49" charset="0"/>
              </a:rPr>
              <a:t> and Computational Thinking, </a:t>
            </a:r>
          </a:p>
          <a:p>
            <a:r>
              <a:rPr lang="en-US" altLang="ko-KR" sz="1200" dirty="0">
                <a:solidFill>
                  <a:srgbClr val="403F53"/>
                </a:solidFill>
                <a:latin typeface="Consolas" panose="020B0609020204030204" pitchFamily="49" charset="0"/>
              </a:rPr>
              <a:t>    eventually. </a:t>
            </a:r>
            <a:r>
              <a:rPr lang="en-US" altLang="ko-KR" sz="1200" dirty="0">
                <a:solidFill>
                  <a:srgbClr val="994CC3"/>
                </a:solidFill>
                <a:latin typeface="Consolas" panose="020B0609020204030204" pitchFamily="49" charset="0"/>
              </a:rPr>
              <a:t>&lt;/li&gt;</a:t>
            </a:r>
            <a:r>
              <a:rPr lang="en-US" altLang="ko-KR" sz="1200" dirty="0">
                <a:solidFill>
                  <a:srgbClr val="403F53"/>
                </a:solidFill>
                <a:latin typeface="Consolas" panose="020B0609020204030204" pitchFamily="49" charset="0"/>
              </a:rPr>
              <a:t> </a:t>
            </a:r>
          </a:p>
          <a:p>
            <a:r>
              <a:rPr lang="en-US" altLang="ko-KR" sz="1200" dirty="0">
                <a:solidFill>
                  <a:srgbClr val="994CC3"/>
                </a:solidFill>
                <a:latin typeface="Consolas" panose="020B0609020204030204" pitchFamily="49" charset="0"/>
              </a:rPr>
              <a:t>&lt;/ul&gt;</a:t>
            </a:r>
            <a:endParaRPr lang="en-US" altLang="ko-KR" sz="1200" dirty="0">
              <a:solidFill>
                <a:srgbClr val="403F53"/>
              </a:solidFill>
              <a:latin typeface="Consolas" panose="020B0609020204030204" pitchFamily="49" charset="0"/>
            </a:endParaRPr>
          </a:p>
          <a:p>
            <a:r>
              <a:rPr lang="en-US" altLang="ko-KR" sz="1200" dirty="0">
                <a:solidFill>
                  <a:srgbClr val="994CC3"/>
                </a:solidFill>
                <a:latin typeface="Consolas" panose="020B0609020204030204" pitchFamily="49" charset="0"/>
              </a:rPr>
              <a:t>&lt;/body&gt;</a:t>
            </a:r>
            <a:endParaRPr lang="en-US" altLang="ko-KR" sz="1200" dirty="0">
              <a:solidFill>
                <a:srgbClr val="403F53"/>
              </a:solidFill>
              <a:latin typeface="Consolas" panose="020B0609020204030204" pitchFamily="49" charset="0"/>
            </a:endParaRPr>
          </a:p>
          <a:p>
            <a:r>
              <a:rPr lang="en-US" altLang="ko-KR" sz="1200" dirty="0">
                <a:solidFill>
                  <a:srgbClr val="994CC3"/>
                </a:solidFill>
                <a:latin typeface="Consolas" panose="020B0609020204030204" pitchFamily="49" charset="0"/>
              </a:rPr>
              <a:t>&lt;/html&gt;</a:t>
            </a:r>
            <a:endParaRPr lang="en-US" altLang="ko-KR" sz="1200" b="0" dirty="0">
              <a:solidFill>
                <a:srgbClr val="403F53"/>
              </a:solidFill>
              <a:effectLst/>
              <a:latin typeface="Consolas" panose="020B0609020204030204" pitchFamily="49" charset="0"/>
            </a:endParaRPr>
          </a:p>
        </p:txBody>
      </p:sp>
      <p:pic>
        <p:nvPicPr>
          <p:cNvPr id="7" name="그림 6">
            <a:extLst>
              <a:ext uri="{FF2B5EF4-FFF2-40B4-BE49-F238E27FC236}">
                <a16:creationId xmlns:a16="http://schemas.microsoft.com/office/drawing/2014/main" xmlns="" id="{E2295B4B-B62E-4EF6-AD69-DAAB2626DC5A}"/>
              </a:ext>
            </a:extLst>
          </p:cNvPr>
          <p:cNvPicPr>
            <a:picLocks noChangeAspect="1"/>
          </p:cNvPicPr>
          <p:nvPr/>
        </p:nvPicPr>
        <p:blipFill rotWithShape="1">
          <a:blip r:embed="rId3"/>
          <a:srcRect b="43471"/>
          <a:stretch/>
        </p:blipFill>
        <p:spPr>
          <a:xfrm>
            <a:off x="5154808" y="2597965"/>
            <a:ext cx="3254901" cy="2683391"/>
          </a:xfrm>
          <a:prstGeom prst="rect">
            <a:avLst/>
          </a:prstGeom>
        </p:spPr>
      </p:pic>
      <p:grpSp>
        <p:nvGrpSpPr>
          <p:cNvPr id="8" name="그룹 7">
            <a:extLst>
              <a:ext uri="{FF2B5EF4-FFF2-40B4-BE49-F238E27FC236}">
                <a16:creationId xmlns:a16="http://schemas.microsoft.com/office/drawing/2014/main" xmlns="" id="{84E1736F-53C1-47E4-9683-9A4D9E7CDE6A}"/>
              </a:ext>
            </a:extLst>
          </p:cNvPr>
          <p:cNvGrpSpPr/>
          <p:nvPr/>
        </p:nvGrpSpPr>
        <p:grpSpPr>
          <a:xfrm>
            <a:off x="449999" y="450000"/>
            <a:ext cx="9018001" cy="276999"/>
            <a:chOff x="449999" y="450000"/>
            <a:chExt cx="9018001" cy="276999"/>
          </a:xfrm>
        </p:grpSpPr>
        <p:sp>
          <p:nvSpPr>
            <p:cNvPr id="9" name="직사각형 8">
              <a:extLst>
                <a:ext uri="{FF2B5EF4-FFF2-40B4-BE49-F238E27FC236}">
                  <a16:creationId xmlns:a16="http://schemas.microsoft.com/office/drawing/2014/main" xmlns="" id="{C32D9EA2-1ED8-48FD-8F81-A1A46A99325F}"/>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0" name="직사각형 9">
              <a:extLst>
                <a:ext uri="{FF2B5EF4-FFF2-40B4-BE49-F238E27FC236}">
                  <a16:creationId xmlns:a16="http://schemas.microsoft.com/office/drawing/2014/main" xmlns="" id="{8C98DE74-C1E8-462A-B03C-F34D8A00829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22</a:t>
              </a:r>
            </a:p>
          </p:txBody>
        </p:sp>
      </p:grpSp>
      <p:sp>
        <p:nvSpPr>
          <p:cNvPr id="12" name="직사각형 11"/>
          <p:cNvSpPr/>
          <p:nvPr/>
        </p:nvSpPr>
        <p:spPr>
          <a:xfrm>
            <a:off x="585224" y="2290188"/>
            <a:ext cx="1981633" cy="307777"/>
          </a:xfrm>
          <a:prstGeom prst="rect">
            <a:avLst/>
          </a:prstGeom>
        </p:spPr>
        <p:txBody>
          <a:bodyPr wrap="none">
            <a:spAutoFit/>
          </a:bodyPr>
          <a:lstStyle/>
          <a:p>
            <a:r>
              <a:rPr lang="en-US" altLang="ko-KR" sz="1400" dirty="0">
                <a:solidFill>
                  <a:schemeClr val="tx1">
                    <a:lumMod val="95000"/>
                    <a:lumOff val="5000"/>
                  </a:schemeClr>
                </a:solidFill>
                <a:latin typeface="Samsung Sharp Sans" pitchFamily="2" charset="0"/>
                <a:ea typeface="Samsung Sharp Sans" pitchFamily="2" charset="0"/>
                <a:cs typeface="Samsung Sharp Sans" pitchFamily="2" charset="0"/>
              </a:rPr>
              <a:t>Matching</a:t>
            </a:r>
            <a:r>
              <a:rPr lang="ko-KR" altLang="en-US" sz="1400" dirty="0">
                <a:solidFill>
                  <a:schemeClr val="tx1">
                    <a:lumMod val="95000"/>
                    <a:lumOff val="5000"/>
                  </a:schemeClr>
                </a:solidFill>
                <a:latin typeface="Samsung Sharp Sans" pitchFamily="2" charset="0"/>
                <a:ea typeface="Samsung Sharp Sans" pitchFamily="2" charset="0"/>
                <a:cs typeface="Samsung Sharp Sans" pitchFamily="2" charset="0"/>
              </a:rPr>
              <a:t> </a:t>
            </a:r>
            <a:r>
              <a:rPr lang="en-US" altLang="ko-KR" sz="1400" dirty="0">
                <a:solidFill>
                  <a:schemeClr val="tx1">
                    <a:lumMod val="95000"/>
                    <a:lumOff val="5000"/>
                  </a:schemeClr>
                </a:solidFill>
                <a:latin typeface="Samsung Sharp Sans" pitchFamily="2" charset="0"/>
                <a:ea typeface="Samsung Sharp Sans" pitchFamily="2" charset="0"/>
                <a:cs typeface="Samsung Sharp Sans" pitchFamily="2" charset="0"/>
              </a:rPr>
              <a:t>HTML</a:t>
            </a:r>
            <a:r>
              <a:rPr lang="ko-KR" altLang="en-US" sz="1400" dirty="0">
                <a:solidFill>
                  <a:schemeClr val="tx1">
                    <a:lumMod val="95000"/>
                    <a:lumOff val="5000"/>
                  </a:schemeClr>
                </a:solidFill>
                <a:latin typeface="Samsung Sharp Sans" pitchFamily="2" charset="0"/>
                <a:ea typeface="Samsung Sharp Sans" pitchFamily="2" charset="0"/>
                <a:cs typeface="Samsung Sharp Sans" pitchFamily="2" charset="0"/>
              </a:rPr>
              <a:t> </a:t>
            </a:r>
            <a:r>
              <a:rPr lang="en-US" altLang="ko-KR" sz="1400" dirty="0">
                <a:solidFill>
                  <a:schemeClr val="tx1">
                    <a:lumMod val="95000"/>
                    <a:lumOff val="5000"/>
                  </a:schemeClr>
                </a:solidFill>
                <a:latin typeface="Samsung Sharp Sans" pitchFamily="2" charset="0"/>
                <a:ea typeface="Samsung Sharp Sans" pitchFamily="2" charset="0"/>
                <a:cs typeface="Samsung Sharp Sans" pitchFamily="2" charset="0"/>
              </a:rPr>
              <a:t>Tags</a:t>
            </a:r>
          </a:p>
        </p:txBody>
      </p:sp>
      <p:sp>
        <p:nvSpPr>
          <p:cNvPr id="14" name="직사각형 13">
            <a:extLst>
              <a:ext uri="{FF2B5EF4-FFF2-40B4-BE49-F238E27FC236}">
                <a16:creationId xmlns:a16="http://schemas.microsoft.com/office/drawing/2014/main" xmlns="" id="{3B885908-D506-4EF6-8EA9-375133536ADE}"/>
              </a:ext>
            </a:extLst>
          </p:cNvPr>
          <p:cNvSpPr/>
          <p:nvPr/>
        </p:nvSpPr>
        <p:spPr>
          <a:xfrm>
            <a:off x="646483" y="1415779"/>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Tree>
    <p:extLst>
      <p:ext uri="{BB962C8B-B14F-4D97-AF65-F5344CB8AC3E}">
        <p14:creationId xmlns:p14="http://schemas.microsoft.com/office/powerpoint/2010/main" val="4229578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xmlns="" id="{71C10DA4-FA8F-4BF5-B28A-8F762CD175BD}"/>
              </a:ext>
            </a:extLst>
          </p:cNvPr>
          <p:cNvPicPr>
            <a:picLocks noChangeAspect="1"/>
          </p:cNvPicPr>
          <p:nvPr/>
        </p:nvPicPr>
        <p:blipFill>
          <a:blip r:embed="rId2"/>
          <a:stretch>
            <a:fillRect/>
          </a:stretch>
        </p:blipFill>
        <p:spPr>
          <a:xfrm>
            <a:off x="670766" y="2188011"/>
            <a:ext cx="4774383" cy="3310539"/>
          </a:xfrm>
          <a:prstGeom prst="rect">
            <a:avLst/>
          </a:prstGeom>
        </p:spPr>
      </p:pic>
      <p:sp>
        <p:nvSpPr>
          <p:cNvPr id="8" name="직사각형 7">
            <a:extLst>
              <a:ext uri="{FF2B5EF4-FFF2-40B4-BE49-F238E27FC236}">
                <a16:creationId xmlns:a16="http://schemas.microsoft.com/office/drawing/2014/main" xmlns="" id="{004DC18A-8543-4A8C-8EC8-B0C4DD3D4AB0}"/>
              </a:ext>
            </a:extLst>
          </p:cNvPr>
          <p:cNvSpPr/>
          <p:nvPr/>
        </p:nvSpPr>
        <p:spPr>
          <a:xfrm>
            <a:off x="704541" y="1464370"/>
            <a:ext cx="188740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smtClean="0">
                <a:solidFill>
                  <a:schemeClr val="tx1">
                    <a:lumMod val="95000"/>
                    <a:lumOff val="5000"/>
                  </a:schemeClr>
                </a:solidFill>
                <a:latin typeface="Samsung Sharp Sans" pitchFamily="2" charset="0"/>
                <a:ea typeface="Samsung Sharp Sans" pitchFamily="2" charset="0"/>
                <a:cs typeface="Samsung Sharp Sans" pitchFamily="2" charset="0"/>
              </a:rPr>
              <a:t>Reference</a:t>
            </a:r>
            <a:endPar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1" name="직사각형 10">
            <a:extLst>
              <a:ext uri="{FF2B5EF4-FFF2-40B4-BE49-F238E27FC236}">
                <a16:creationId xmlns:a16="http://schemas.microsoft.com/office/drawing/2014/main" xmlns="" id="{43BBD17D-3458-462A-B158-9B98F59D2B39}"/>
              </a:ext>
            </a:extLst>
          </p:cNvPr>
          <p:cNvSpPr/>
          <p:nvPr/>
        </p:nvSpPr>
        <p:spPr>
          <a:xfrm>
            <a:off x="622015" y="5547329"/>
            <a:ext cx="5301408" cy="276999"/>
          </a:xfrm>
          <a:prstGeom prst="rect">
            <a:avLst/>
          </a:prstGeom>
        </p:spPr>
        <p:txBody>
          <a:bodyPr wrap="square">
            <a:spAutoFit/>
          </a:bodyPr>
          <a:lstStyle/>
          <a:p>
            <a:r>
              <a:rPr lang="ko-KR" altLang="en-US" sz="1200" dirty="0">
                <a:solidFill>
                  <a:prstClr val="black">
                    <a:lumMod val="85000"/>
                    <a:lumOff val="15000"/>
                  </a:prstClr>
                </a:solidFill>
                <a:latin typeface="SamsungOne 400" panose="020B0503030303020204" pitchFamily="34" charset="0"/>
                <a:ea typeface="+mn-ea"/>
                <a:cs typeface="+mn-cs"/>
              </a:rPr>
              <a:t>https://www.w3schools.com/html/html_elements.asp</a:t>
            </a:r>
          </a:p>
        </p:txBody>
      </p:sp>
      <p:grpSp>
        <p:nvGrpSpPr>
          <p:cNvPr id="5" name="그룹 4">
            <a:extLst>
              <a:ext uri="{FF2B5EF4-FFF2-40B4-BE49-F238E27FC236}">
                <a16:creationId xmlns:a16="http://schemas.microsoft.com/office/drawing/2014/main" xmlns="" id="{07F6A126-66F1-458A-B3A5-3E57ACECA69B}"/>
              </a:ext>
            </a:extLst>
          </p:cNvPr>
          <p:cNvGrpSpPr/>
          <p:nvPr/>
        </p:nvGrpSpPr>
        <p:grpSpPr>
          <a:xfrm>
            <a:off x="449999" y="450000"/>
            <a:ext cx="9018001" cy="276999"/>
            <a:chOff x="449999" y="450000"/>
            <a:chExt cx="9018001" cy="276999"/>
          </a:xfrm>
        </p:grpSpPr>
        <p:sp>
          <p:nvSpPr>
            <p:cNvPr id="6" name="직사각형 5">
              <a:extLst>
                <a:ext uri="{FF2B5EF4-FFF2-40B4-BE49-F238E27FC236}">
                  <a16:creationId xmlns:a16="http://schemas.microsoft.com/office/drawing/2014/main" xmlns="" id="{0B110F2B-CA68-43D8-8612-0D6A8292A27F}"/>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7" name="직사각형 6">
              <a:extLst>
                <a:ext uri="{FF2B5EF4-FFF2-40B4-BE49-F238E27FC236}">
                  <a16:creationId xmlns:a16="http://schemas.microsoft.com/office/drawing/2014/main" xmlns="" id="{35810E0B-BE00-4661-8B12-4024B171F031}"/>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22</a:t>
              </a:r>
            </a:p>
          </p:txBody>
        </p:sp>
      </p:grpSp>
    </p:spTree>
    <p:extLst>
      <p:ext uri="{BB962C8B-B14F-4D97-AF65-F5344CB8AC3E}">
        <p14:creationId xmlns:p14="http://schemas.microsoft.com/office/powerpoint/2010/main" val="9769116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144ED5D2-E975-439B-99D8-44BD0F542F4D}"/>
              </a:ext>
            </a:extLst>
          </p:cNvPr>
          <p:cNvGrpSpPr/>
          <p:nvPr/>
        </p:nvGrpSpPr>
        <p:grpSpPr>
          <a:xfrm>
            <a:off x="449999" y="450000"/>
            <a:ext cx="9018001" cy="276999"/>
            <a:chOff x="449999" y="450000"/>
            <a:chExt cx="9018001" cy="276999"/>
          </a:xfrm>
        </p:grpSpPr>
        <p:sp>
          <p:nvSpPr>
            <p:cNvPr id="13" name="직사각형 12">
              <a:extLst>
                <a:ext uri="{FF2B5EF4-FFF2-40B4-BE49-F238E27FC236}">
                  <a16:creationId xmlns:a16="http://schemas.microsoft.com/office/drawing/2014/main" xmlns="" id="{B11FC195-480D-4FC5-9DC7-49CAB9FB26BE}"/>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4" name="직사각형 13">
              <a:extLst>
                <a:ext uri="{FF2B5EF4-FFF2-40B4-BE49-F238E27FC236}">
                  <a16:creationId xmlns:a16="http://schemas.microsoft.com/office/drawing/2014/main" xmlns="" id="{0373D6FA-0603-4CA0-9B4A-54C593A67C38}"/>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22</a:t>
              </a:r>
            </a:p>
          </p:txBody>
        </p:sp>
      </p:grpSp>
      <p:grpSp>
        <p:nvGrpSpPr>
          <p:cNvPr id="2" name="그룹 1"/>
          <p:cNvGrpSpPr/>
          <p:nvPr/>
        </p:nvGrpSpPr>
        <p:grpSpPr>
          <a:xfrm>
            <a:off x="449999" y="1208039"/>
            <a:ext cx="9060411" cy="4444345"/>
            <a:chOff x="451169" y="1459499"/>
            <a:chExt cx="9060411" cy="4444345"/>
          </a:xfrm>
        </p:grpSpPr>
        <p:grpSp>
          <p:nvGrpSpPr>
            <p:cNvPr id="16" name="그룹 15">
              <a:extLst>
                <a:ext uri="{FF2B5EF4-FFF2-40B4-BE49-F238E27FC236}">
                  <a16:creationId xmlns:a16="http://schemas.microsoft.com/office/drawing/2014/main" xmlns="" id="{23F43102-251A-4714-B814-81CBB2556720}"/>
                </a:ext>
              </a:extLst>
            </p:cNvPr>
            <p:cNvGrpSpPr/>
            <p:nvPr/>
          </p:nvGrpSpPr>
          <p:grpSpPr>
            <a:xfrm>
              <a:off x="451169" y="1459499"/>
              <a:ext cx="8863770" cy="4444345"/>
              <a:chOff x="401413" y="1268113"/>
              <a:chExt cx="8786740" cy="4504807"/>
            </a:xfrm>
          </p:grpSpPr>
          <p:sp>
            <p:nvSpPr>
              <p:cNvPr id="17" name="모서리가 둥근 직사각형 48">
                <a:extLst>
                  <a:ext uri="{FF2B5EF4-FFF2-40B4-BE49-F238E27FC236}">
                    <a16:creationId xmlns:a16="http://schemas.microsoft.com/office/drawing/2014/main" xmlns="" id="{6FD65231-E000-4F7F-AB6E-66940C009EC4}"/>
                  </a:ext>
                </a:extLst>
              </p:cNvPr>
              <p:cNvSpPr/>
              <p:nvPr/>
            </p:nvSpPr>
            <p:spPr>
              <a:xfrm>
                <a:off x="401413" y="1269795"/>
                <a:ext cx="8782050" cy="450312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8" name="모서리가 둥근 직사각형 54">
                <a:extLst>
                  <a:ext uri="{FF2B5EF4-FFF2-40B4-BE49-F238E27FC236}">
                    <a16:creationId xmlns:a16="http://schemas.microsoft.com/office/drawing/2014/main" xmlns="" id="{9C2B800A-D978-4528-BFD8-CD5AB1425D8B}"/>
                  </a:ext>
                </a:extLst>
              </p:cNvPr>
              <p:cNvSpPr/>
              <p:nvPr/>
            </p:nvSpPr>
            <p:spPr>
              <a:xfrm>
                <a:off x="406103" y="1268113"/>
                <a:ext cx="8782050" cy="324000"/>
              </a:xfrm>
              <a:prstGeom prst="roundRect">
                <a:avLst>
                  <a:gd name="adj" fmla="val 0"/>
                </a:avLst>
              </a:prstGeom>
              <a:solidFill>
                <a:srgbClr val="8497B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9" name="TextBox 18">
                <a:extLst>
                  <a:ext uri="{FF2B5EF4-FFF2-40B4-BE49-F238E27FC236}">
                    <a16:creationId xmlns:a16="http://schemas.microsoft.com/office/drawing/2014/main" xmlns="" id="{D2CE11D7-3852-43C5-B609-DBF9EB001405}"/>
                  </a:ext>
                </a:extLst>
              </p:cNvPr>
              <p:cNvSpPr txBox="1"/>
              <p:nvPr/>
            </p:nvSpPr>
            <p:spPr>
              <a:xfrm>
                <a:off x="733795" y="1287188"/>
                <a:ext cx="7920000" cy="292388"/>
              </a:xfrm>
              <a:prstGeom prst="rect">
                <a:avLst/>
              </a:prstGeom>
              <a:noFill/>
            </p:spPr>
            <p:txBody>
              <a:bodyPr wrap="square">
                <a:spAutoFit/>
              </a:bodyPr>
              <a:lstStyle/>
              <a:p>
                <a:r>
                  <a:rPr lang="en-US" altLang="ko-KR" sz="1300" b="1" dirty="0">
                    <a:solidFill>
                      <a:schemeClr val="bg1"/>
                    </a:solidFill>
                    <a:latin typeface="SamsungOne 400" panose="020B0503030303020204" pitchFamily="34" charset="0"/>
                    <a:ea typeface="SamsungOne 400" panose="020B0503030303020204" pitchFamily="34" charset="0"/>
                    <a:cs typeface="Malgun Gothic Semilight" panose="020B0503020000020004" pitchFamily="34" charset="-127"/>
                  </a:rPr>
                  <a:t>TIP</a:t>
                </a:r>
                <a:endParaRPr lang="ko-KR" altLang="en-US" sz="1300" b="1" dirty="0">
                  <a:solidFill>
                    <a:schemeClr val="bg1"/>
                  </a:solidFill>
                  <a:latin typeface="SamsungOne 400" panose="020B0503030303020204" pitchFamily="34" charset="0"/>
                  <a:ea typeface="+mn-ea"/>
                </a:endParaRPr>
              </a:p>
            </p:txBody>
          </p:sp>
          <p:pic>
            <p:nvPicPr>
              <p:cNvPr id="20" name="그림 19">
                <a:extLst>
                  <a:ext uri="{FF2B5EF4-FFF2-40B4-BE49-F238E27FC236}">
                    <a16:creationId xmlns:a16="http://schemas.microsoft.com/office/drawing/2014/main" xmlns="" id="{5FF7AF0B-10AF-49BC-A33F-9878CE8863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654" y="1295174"/>
                <a:ext cx="266737" cy="250140"/>
              </a:xfrm>
              <a:prstGeom prst="rect">
                <a:avLst/>
              </a:prstGeom>
            </p:spPr>
          </p:pic>
        </p:grpSp>
        <p:sp>
          <p:nvSpPr>
            <p:cNvPr id="25" name="직사각형 24">
              <a:extLst>
                <a:ext uri="{FF2B5EF4-FFF2-40B4-BE49-F238E27FC236}">
                  <a16:creationId xmlns:a16="http://schemas.microsoft.com/office/drawing/2014/main" xmlns="" id="{90EFA62F-9637-4E5A-AAB1-9E61461D75DD}"/>
                </a:ext>
              </a:extLst>
            </p:cNvPr>
            <p:cNvSpPr/>
            <p:nvPr/>
          </p:nvSpPr>
          <p:spPr>
            <a:xfrm>
              <a:off x="623968" y="2015567"/>
              <a:ext cx="8887612" cy="928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a:t>
              </a:r>
              <a:r>
                <a:rPr lang="en-US" altLang="ko-KR" sz="1300" dirty="0" smtClean="0">
                  <a:solidFill>
                    <a:schemeClr val="tx1"/>
                  </a:solidFill>
                  <a:latin typeface="SamsungOne 400" panose="020B0503030303020204" pitchFamily="34" charset="0"/>
                  <a:ea typeface="SamsungOne 400" panose="020B0503030303020204" pitchFamily="34" charset="0"/>
                </a:rPr>
                <a:t>Python, </a:t>
              </a:r>
              <a:r>
                <a:rPr lang="en-US" altLang="ko-KR" sz="1300" dirty="0">
                  <a:solidFill>
                    <a:schemeClr val="tx1"/>
                  </a:solidFill>
                  <a:latin typeface="SamsungOne 400" panose="020B0503030303020204" pitchFamily="34" charset="0"/>
                  <a:ea typeface="SamsungOne 400" panose="020B0503030303020204" pitchFamily="34" charset="0"/>
                </a:rPr>
                <a:t>the find() method is used to locate the start position of the substring. Find the </a:t>
              </a:r>
              <a:r>
                <a:rPr lang="ko-KR" altLang="en-US" sz="1300" dirty="0">
                  <a:solidFill>
                    <a:schemeClr val="tx1"/>
                  </a:solidFill>
                  <a:latin typeface="SamsungOne 400" panose="020B0503030303020204" pitchFamily="34" charset="0"/>
                </a:rPr>
                <a:t>‘</a:t>
              </a:r>
              <a:r>
                <a:rPr lang="en-US" altLang="ko-KR" sz="1300" dirty="0">
                  <a:solidFill>
                    <a:schemeClr val="tx1"/>
                  </a:solidFill>
                  <a:latin typeface="SamsungOne 400" panose="020B0503030303020204" pitchFamily="34" charset="0"/>
                  <a:ea typeface="SamsungOne 400" panose="020B0503030303020204" pitchFamily="34" charset="0"/>
                </a:rPr>
                <a:t>&lt;‘ and ‘&gt;’ to distinguish HTML document tags.</a:t>
              </a:r>
            </a:p>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the distinguished tag includes ‘/,’ then it is an open tag, and if not, it is a close tag. Check the HTML tag matching in a similar way of using a stack to match parentheses.</a:t>
              </a:r>
            </a:p>
          </p:txBody>
        </p:sp>
        <p:pic>
          <p:nvPicPr>
            <p:cNvPr id="27" name="그림 26">
              <a:extLst>
                <a:ext uri="{FF2B5EF4-FFF2-40B4-BE49-F238E27FC236}">
                  <a16:creationId xmlns:a16="http://schemas.microsoft.com/office/drawing/2014/main" xmlns="" id="{89922E2B-49F9-4432-A674-955EECF2A15C}"/>
                </a:ext>
              </a:extLst>
            </p:cNvPr>
            <p:cNvPicPr>
              <a:picLocks noChangeAspect="1"/>
            </p:cNvPicPr>
            <p:nvPr/>
          </p:nvPicPr>
          <p:blipFill>
            <a:blip r:embed="rId4"/>
            <a:stretch>
              <a:fillRect/>
            </a:stretch>
          </p:blipFill>
          <p:spPr>
            <a:xfrm>
              <a:off x="623969" y="3082850"/>
              <a:ext cx="8588068" cy="1033521"/>
            </a:xfrm>
            <a:prstGeom prst="rect">
              <a:avLst/>
            </a:prstGeom>
          </p:spPr>
        </p:pic>
        <p:pic>
          <p:nvPicPr>
            <p:cNvPr id="28" name="그림 27">
              <a:extLst>
                <a:ext uri="{FF2B5EF4-FFF2-40B4-BE49-F238E27FC236}">
                  <a16:creationId xmlns:a16="http://schemas.microsoft.com/office/drawing/2014/main" xmlns="" id="{4B671143-B85E-4661-8DD9-14FADA43CC0A}"/>
                </a:ext>
              </a:extLst>
            </p:cNvPr>
            <p:cNvPicPr>
              <a:picLocks noChangeAspect="1"/>
            </p:cNvPicPr>
            <p:nvPr/>
          </p:nvPicPr>
          <p:blipFill>
            <a:blip r:embed="rId5"/>
            <a:stretch>
              <a:fillRect/>
            </a:stretch>
          </p:blipFill>
          <p:spPr>
            <a:xfrm>
              <a:off x="642540" y="4206517"/>
              <a:ext cx="8551156" cy="1531826"/>
            </a:xfrm>
            <a:prstGeom prst="rect">
              <a:avLst/>
            </a:prstGeom>
          </p:spPr>
        </p:pic>
      </p:grpSp>
    </p:spTree>
    <p:extLst>
      <p:ext uri="{BB962C8B-B14F-4D97-AF65-F5344CB8AC3E}">
        <p14:creationId xmlns:p14="http://schemas.microsoft.com/office/powerpoint/2010/main" val="1089436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990000" y="3023485"/>
            <a:ext cx="8266862" cy="1000773"/>
            <a:chOff x="990000" y="2748477"/>
            <a:chExt cx="8266862" cy="1000773"/>
          </a:xfrm>
        </p:grpSpPr>
        <p:sp>
          <p:nvSpPr>
            <p:cNvPr id="7" name="직사각형 133">
              <a:extLst>
                <a:ext uri="{FF2B5EF4-FFF2-40B4-BE49-F238E27FC236}">
                  <a16:creationId xmlns:a16="http://schemas.microsoft.com/office/drawing/2014/main" xmlns="" id="{551F01E8-8777-4A7B-AD71-63E7C805C68C}"/>
                </a:ext>
              </a:extLst>
            </p:cNvPr>
            <p:cNvSpPr/>
            <p:nvPr/>
          </p:nvSpPr>
          <p:spPr>
            <a:xfrm>
              <a:off x="990000" y="3133697"/>
              <a:ext cx="8266862"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sz="4000" dirty="0">
                  <a:solidFill>
                    <a:prstClr val="black"/>
                  </a:solidFill>
                  <a:latin typeface="Samsung Sharp Sans" pitchFamily="2" charset="0"/>
                  <a:cs typeface="Samsung Sharp Sans" pitchFamily="2" charset="0"/>
                </a:rPr>
                <a:t>Queue</a:t>
              </a:r>
            </a:p>
          </p:txBody>
        </p:sp>
        <p:sp>
          <p:nvSpPr>
            <p:cNvPr id="8" name="직사각형 133">
              <a:extLst>
                <a:ext uri="{FF2B5EF4-FFF2-40B4-BE49-F238E27FC236}">
                  <a16:creationId xmlns:a16="http://schemas.microsoft.com/office/drawing/2014/main" xmlns="" id="{F30E60FD-5340-4E90-99F1-BB9E55EB305D}"/>
                </a:ext>
              </a:extLst>
            </p:cNvPr>
            <p:cNvSpPr/>
            <p:nvPr/>
          </p:nvSpPr>
          <p:spPr>
            <a:xfrm>
              <a:off x="990000" y="2748477"/>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a:t>
              </a:r>
              <a:r>
                <a:rPr kumimoji="1" lang="en-US" altLang="ko-KR" sz="2000" b="0" i="0" u="none" strike="noStrike" kern="1200" cap="none" spc="0" normalizeH="0" baseline="0" noProof="0" dirty="0" smtClean="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23. </a:t>
              </a:r>
              <a:endParaRPr kumimoji="1" lang="en-US" altLang="ko-KR" sz="54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25340231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(1/3)</a:t>
            </a:r>
          </a:p>
        </p:txBody>
      </p:sp>
      <p:sp>
        <p:nvSpPr>
          <p:cNvPr id="40" name="직사각형 39">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grpSp>
        <p:nvGrpSpPr>
          <p:cNvPr id="2" name="그룹 1"/>
          <p:cNvGrpSpPr/>
          <p:nvPr/>
        </p:nvGrpSpPr>
        <p:grpSpPr>
          <a:xfrm>
            <a:off x="441747" y="1504783"/>
            <a:ext cx="8902281" cy="233767"/>
            <a:chOff x="441747" y="1504783"/>
            <a:chExt cx="8902281" cy="233767"/>
          </a:xfrm>
        </p:grpSpPr>
        <p:sp>
          <p:nvSpPr>
            <p:cNvPr id="11" name="직사각형 10">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objectives</a:t>
              </a:r>
            </a:p>
          </p:txBody>
        </p:sp>
        <p:sp>
          <p:nvSpPr>
            <p:cNvPr id="12"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13" name="그룹 12">
            <a:extLst>
              <a:ext uri="{FF2B5EF4-FFF2-40B4-BE49-F238E27FC236}">
                <a16:creationId xmlns:a16="http://schemas.microsoft.com/office/drawing/2014/main" xmlns="" id="{67E4481E-CA05-4ACD-8508-CAF89628F03D}"/>
              </a:ext>
            </a:extLst>
          </p:cNvPr>
          <p:cNvGrpSpPr/>
          <p:nvPr/>
        </p:nvGrpSpPr>
        <p:grpSpPr>
          <a:xfrm>
            <a:off x="711198" y="1863743"/>
            <a:ext cx="8632827" cy="1601352"/>
            <a:chOff x="711198" y="1891243"/>
            <a:chExt cx="8632827" cy="1679158"/>
          </a:xfrm>
        </p:grpSpPr>
        <p:sp>
          <p:nvSpPr>
            <p:cNvPr id="14" name="직사각형 13">
              <a:extLst>
                <a:ext uri="{FF2B5EF4-FFF2-40B4-BE49-F238E27FC236}">
                  <a16:creationId xmlns:a16="http://schemas.microsoft.com/office/drawing/2014/main" xmlns="" id="{E2A9BF97-4B7B-4446-9E67-15F403A2A740}"/>
                </a:ext>
              </a:extLst>
            </p:cNvPr>
            <p:cNvSpPr/>
            <p:nvPr/>
          </p:nvSpPr>
          <p:spPr>
            <a:xfrm>
              <a:off x="711198" y="1891243"/>
              <a:ext cx="8632827"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the concept of a queue and be able to define a queue as abstract data type.</a:t>
              </a:r>
            </a:p>
          </p:txBody>
        </p:sp>
        <p:sp>
          <p:nvSpPr>
            <p:cNvPr id="15" name="직사각형 14">
              <a:extLst>
                <a:ext uri="{FF2B5EF4-FFF2-40B4-BE49-F238E27FC236}">
                  <a16:creationId xmlns:a16="http://schemas.microsoft.com/office/drawing/2014/main" xmlns="" id="{378E69BB-5596-4063-89A0-98BD99082961}"/>
                </a:ext>
              </a:extLst>
            </p:cNvPr>
            <p:cNvSpPr/>
            <p:nvPr/>
          </p:nvSpPr>
          <p:spPr>
            <a:xfrm>
              <a:off x="711200" y="2485389"/>
              <a:ext cx="8632825" cy="51471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Be able to implement the queue data structure into a class by using </a:t>
              </a:r>
              <a:r>
                <a:rPr lang="en-US" altLang="ko-KR" sz="1300" dirty="0" smtClean="0">
                  <a:solidFill>
                    <a:prstClr val="black">
                      <a:lumMod val="85000"/>
                      <a:lumOff val="15000"/>
                    </a:prstClr>
                  </a:solidFill>
                  <a:latin typeface="SamsungOne 400" panose="020B0503030303020204" pitchFamily="34" charset="0"/>
                </a:rPr>
                <a:t>python </a:t>
              </a:r>
              <a:r>
                <a:rPr lang="en-US" altLang="ko-KR" sz="1300" dirty="0">
                  <a:solidFill>
                    <a:prstClr val="black">
                      <a:lumMod val="85000"/>
                      <a:lumOff val="15000"/>
                    </a:prstClr>
                  </a:solidFill>
                  <a:latin typeface="SamsungOne 400" panose="020B0503030303020204" pitchFamily="34" charset="0"/>
                </a:rPr>
                <a:t>language.</a:t>
              </a:r>
            </a:p>
          </p:txBody>
        </p:sp>
        <p:sp>
          <p:nvSpPr>
            <p:cNvPr id="16" name="직사각형 15">
              <a:extLst>
                <a:ext uri="{FF2B5EF4-FFF2-40B4-BE49-F238E27FC236}">
                  <a16:creationId xmlns:a16="http://schemas.microsoft.com/office/drawing/2014/main" xmlns="" id="{378E69BB-5596-4063-89A0-98BD99082961}"/>
                </a:ext>
              </a:extLst>
            </p:cNvPr>
            <p:cNvSpPr/>
            <p:nvPr/>
          </p:nvSpPr>
          <p:spPr>
            <a:xfrm>
              <a:off x="711200" y="3079534"/>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Be able to apply the queue data structure to solve  Josephus problem.</a:t>
              </a:r>
            </a:p>
          </p:txBody>
        </p:sp>
      </p:grpSp>
    </p:spTree>
    <p:extLst>
      <p:ext uri="{BB962C8B-B14F-4D97-AF65-F5344CB8AC3E}">
        <p14:creationId xmlns:p14="http://schemas.microsoft.com/office/powerpoint/2010/main" val="1022285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(3/3)</a:t>
            </a:r>
          </a:p>
        </p:txBody>
      </p:sp>
      <p:grpSp>
        <p:nvGrpSpPr>
          <p:cNvPr id="3" name="그룹 2"/>
          <p:cNvGrpSpPr/>
          <p:nvPr/>
        </p:nvGrpSpPr>
        <p:grpSpPr>
          <a:xfrm>
            <a:off x="557449" y="1887390"/>
            <a:ext cx="8802255" cy="3512053"/>
            <a:chOff x="557449" y="1701759"/>
            <a:chExt cx="8802255" cy="3512053"/>
          </a:xfrm>
        </p:grpSpPr>
        <p:sp>
          <p:nvSpPr>
            <p:cNvPr id="26" name="직사각형 25">
              <a:extLst>
                <a:ext uri="{FF2B5EF4-FFF2-40B4-BE49-F238E27FC236}">
                  <a16:creationId xmlns:a16="http://schemas.microsoft.com/office/drawing/2014/main" xmlns="" id="{4B906A48-6E01-497A-BFFC-56175B66AEB4}"/>
                </a:ext>
              </a:extLst>
            </p:cNvPr>
            <p:cNvSpPr/>
            <p:nvPr/>
          </p:nvSpPr>
          <p:spPr>
            <a:xfrm>
              <a:off x="562574" y="170175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Keywords</a:t>
              </a:r>
            </a:p>
          </p:txBody>
        </p:sp>
        <p:grpSp>
          <p:nvGrpSpPr>
            <p:cNvPr id="2" name="그룹 1"/>
            <p:cNvGrpSpPr/>
            <p:nvPr/>
          </p:nvGrpSpPr>
          <p:grpSpPr>
            <a:xfrm>
              <a:off x="557449" y="2678339"/>
              <a:ext cx="8791103" cy="2535473"/>
              <a:chOff x="558800" y="2575214"/>
              <a:chExt cx="8791103" cy="2535473"/>
            </a:xfrm>
          </p:grpSpPr>
          <p:grpSp>
            <p:nvGrpSpPr>
              <p:cNvPr id="22" name="그룹 21">
                <a:extLst>
                  <a:ext uri="{FF2B5EF4-FFF2-40B4-BE49-F238E27FC236}">
                    <a16:creationId xmlns:a16="http://schemas.microsoft.com/office/drawing/2014/main" xmlns="" id="{438C061E-603E-4723-8503-A0E7C5F82478}"/>
                  </a:ext>
                </a:extLst>
              </p:cNvPr>
              <p:cNvGrpSpPr/>
              <p:nvPr/>
            </p:nvGrpSpPr>
            <p:grpSpPr>
              <a:xfrm>
                <a:off x="2180628" y="4000454"/>
                <a:ext cx="2671776" cy="1103649"/>
                <a:chOff x="3621638" y="2382781"/>
                <a:chExt cx="2671776" cy="1145711"/>
              </a:xfrm>
            </p:grpSpPr>
            <p:sp>
              <p:nvSpPr>
                <p:cNvPr id="43" name="모서리가 둥근 직사각형 38">
                  <a:extLst>
                    <a:ext uri="{FF2B5EF4-FFF2-40B4-BE49-F238E27FC236}">
                      <a16:creationId xmlns:a16="http://schemas.microsoft.com/office/drawing/2014/main" xmlns="" id="{C040CA4C-CAA2-4B12-A606-7A21A5F0080C}"/>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44" name="모서리가 둥근 직사각형 39">
                  <a:extLst>
                    <a:ext uri="{FF2B5EF4-FFF2-40B4-BE49-F238E27FC236}">
                      <a16:creationId xmlns:a16="http://schemas.microsoft.com/office/drawing/2014/main" xmlns="" id="{7A8B3D4D-1B61-44AD-9893-CD39F26348AC}"/>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grpSp>
            <p:nvGrpSpPr>
              <p:cNvPr id="23" name="그룹 22">
                <a:extLst>
                  <a:ext uri="{FF2B5EF4-FFF2-40B4-BE49-F238E27FC236}">
                    <a16:creationId xmlns:a16="http://schemas.microsoft.com/office/drawing/2014/main" xmlns="" id="{1A8093FE-8B43-4EE3-8A8C-61E9E6D13A91}"/>
                  </a:ext>
                </a:extLst>
              </p:cNvPr>
              <p:cNvGrpSpPr/>
              <p:nvPr/>
            </p:nvGrpSpPr>
            <p:grpSpPr>
              <a:xfrm>
                <a:off x="5237117" y="3998946"/>
                <a:ext cx="2671776" cy="1111741"/>
                <a:chOff x="6678127" y="2381272"/>
                <a:chExt cx="2671776" cy="1154111"/>
              </a:xfrm>
            </p:grpSpPr>
            <p:sp>
              <p:nvSpPr>
                <p:cNvPr id="41" name="모서리가 둥근 직사각형 41">
                  <a:extLst>
                    <a:ext uri="{FF2B5EF4-FFF2-40B4-BE49-F238E27FC236}">
                      <a16:creationId xmlns:a16="http://schemas.microsoft.com/office/drawing/2014/main" xmlns="" id="{C022C09F-8736-495A-8637-EB0434157970}"/>
                    </a:ext>
                  </a:extLst>
                </p:cNvPr>
                <p:cNvSpPr/>
                <p:nvPr/>
              </p:nvSpPr>
              <p:spPr>
                <a:xfrm>
                  <a:off x="6678127" y="2381272"/>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42" name="모서리가 둥근 직사각형 42">
                  <a:extLst>
                    <a:ext uri="{FF2B5EF4-FFF2-40B4-BE49-F238E27FC236}">
                      <a16:creationId xmlns:a16="http://schemas.microsoft.com/office/drawing/2014/main" xmlns="" id="{D58F5D5F-1AD1-44AE-AC29-FC02758CEE0B}"/>
                    </a:ext>
                  </a:extLst>
                </p:cNvPr>
                <p:cNvSpPr/>
                <p:nvPr/>
              </p:nvSpPr>
              <p:spPr>
                <a:xfrm>
                  <a:off x="6767152" y="2472442"/>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sp>
            <p:nvSpPr>
              <p:cNvPr id="24" name="직사각형 23">
                <a:extLst>
                  <a:ext uri="{FF2B5EF4-FFF2-40B4-BE49-F238E27FC236}">
                    <a16:creationId xmlns:a16="http://schemas.microsoft.com/office/drawing/2014/main" xmlns="" id="{8EC42E2B-05CA-4736-BE2C-F3E87DD764C8}"/>
                  </a:ext>
                </a:extLst>
              </p:cNvPr>
              <p:cNvSpPr/>
              <p:nvPr/>
            </p:nvSpPr>
            <p:spPr>
              <a:xfrm>
                <a:off x="5771499" y="4281464"/>
                <a:ext cx="1742877"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pop</a:t>
                </a:r>
                <a:endParaRPr lang="ko-KR" altLang="en-US" sz="2000" b="1" dirty="0">
                  <a:solidFill>
                    <a:srgbClr val="0D0D0D"/>
                  </a:solidFill>
                  <a:latin typeface="SamsungOne 700" panose="020B0803030303020204" pitchFamily="34" charset="0"/>
                </a:endParaRPr>
              </a:p>
            </p:txBody>
          </p:sp>
          <p:sp>
            <p:nvSpPr>
              <p:cNvPr id="25" name="직사각형 24">
                <a:extLst>
                  <a:ext uri="{FF2B5EF4-FFF2-40B4-BE49-F238E27FC236}">
                    <a16:creationId xmlns:a16="http://schemas.microsoft.com/office/drawing/2014/main" xmlns="" id="{12949329-D110-4920-AD05-C39366106B19}"/>
                  </a:ext>
                </a:extLst>
              </p:cNvPr>
              <p:cNvSpPr/>
              <p:nvPr/>
            </p:nvSpPr>
            <p:spPr>
              <a:xfrm>
                <a:off x="3084918" y="4290989"/>
                <a:ext cx="980089"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push</a:t>
                </a:r>
                <a:endParaRPr lang="ko-KR" altLang="en-US" sz="2000" b="1" dirty="0">
                  <a:solidFill>
                    <a:srgbClr val="0D0D0D"/>
                  </a:solidFill>
                  <a:latin typeface="SamsungOne 700" panose="020B0803030303020204" pitchFamily="34" charset="0"/>
                </a:endParaRPr>
              </a:p>
            </p:txBody>
          </p:sp>
          <p:grpSp>
            <p:nvGrpSpPr>
              <p:cNvPr id="27" name="그룹 26">
                <a:extLst>
                  <a:ext uri="{FF2B5EF4-FFF2-40B4-BE49-F238E27FC236}">
                    <a16:creationId xmlns:a16="http://schemas.microsoft.com/office/drawing/2014/main" xmlns="" id="{8FCF04DF-8FB3-4318-AC43-D3F08BE07E60}"/>
                  </a:ext>
                </a:extLst>
              </p:cNvPr>
              <p:cNvGrpSpPr/>
              <p:nvPr/>
            </p:nvGrpSpPr>
            <p:grpSpPr>
              <a:xfrm>
                <a:off x="558800" y="2578232"/>
                <a:ext cx="2671776" cy="1103649"/>
                <a:chOff x="558800" y="2384290"/>
                <a:chExt cx="2671776" cy="1145711"/>
              </a:xfrm>
            </p:grpSpPr>
            <p:sp>
              <p:nvSpPr>
                <p:cNvPr id="37" name="모서리가 둥근 직사각형 21">
                  <a:extLst>
                    <a:ext uri="{FF2B5EF4-FFF2-40B4-BE49-F238E27FC236}">
                      <a16:creationId xmlns:a16="http://schemas.microsoft.com/office/drawing/2014/main" xmlns="" id="{278727ED-98CC-403A-8C49-D9B533216E7B}"/>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39" name="모서리가 둥근 직사각형 22">
                  <a:extLst>
                    <a:ext uri="{FF2B5EF4-FFF2-40B4-BE49-F238E27FC236}">
                      <a16:creationId xmlns:a16="http://schemas.microsoft.com/office/drawing/2014/main" xmlns="" id="{33641A65-812B-412F-9771-2D3A14717A8F}"/>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grpSp>
            <p:nvGrpSpPr>
              <p:cNvPr id="28" name="그룹 27">
                <a:extLst>
                  <a:ext uri="{FF2B5EF4-FFF2-40B4-BE49-F238E27FC236}">
                    <a16:creationId xmlns:a16="http://schemas.microsoft.com/office/drawing/2014/main" xmlns="" id="{703B485F-D555-401A-B1D4-A9CC7BFA03F2}"/>
                  </a:ext>
                </a:extLst>
              </p:cNvPr>
              <p:cNvGrpSpPr/>
              <p:nvPr/>
            </p:nvGrpSpPr>
            <p:grpSpPr>
              <a:xfrm>
                <a:off x="3621638" y="2576723"/>
                <a:ext cx="2671776" cy="1103649"/>
                <a:chOff x="3621638" y="2382781"/>
                <a:chExt cx="2671776" cy="1145711"/>
              </a:xfrm>
            </p:grpSpPr>
            <p:sp>
              <p:nvSpPr>
                <p:cNvPr id="35" name="모서리가 둥근 직사각형 25">
                  <a:extLst>
                    <a:ext uri="{FF2B5EF4-FFF2-40B4-BE49-F238E27FC236}">
                      <a16:creationId xmlns:a16="http://schemas.microsoft.com/office/drawing/2014/main" xmlns="" id="{ADA375CE-8379-4819-BE7D-749B0FDE2B77}"/>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36" name="모서리가 둥근 직사각형 26">
                  <a:extLst>
                    <a:ext uri="{FF2B5EF4-FFF2-40B4-BE49-F238E27FC236}">
                      <a16:creationId xmlns:a16="http://schemas.microsoft.com/office/drawing/2014/main" xmlns="" id="{9CE49286-E277-4224-A945-647CF5768461}"/>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grpSp>
            <p:nvGrpSpPr>
              <p:cNvPr id="29" name="그룹 28">
                <a:extLst>
                  <a:ext uri="{FF2B5EF4-FFF2-40B4-BE49-F238E27FC236}">
                    <a16:creationId xmlns:a16="http://schemas.microsoft.com/office/drawing/2014/main" xmlns="" id="{88189FCA-10F4-4D8F-9B19-E830597F1CEC}"/>
                  </a:ext>
                </a:extLst>
              </p:cNvPr>
              <p:cNvGrpSpPr/>
              <p:nvPr/>
            </p:nvGrpSpPr>
            <p:grpSpPr>
              <a:xfrm>
                <a:off x="6678127" y="2575214"/>
                <a:ext cx="2671776" cy="1103649"/>
                <a:chOff x="6678127" y="2381272"/>
                <a:chExt cx="2671776" cy="1145711"/>
              </a:xfrm>
            </p:grpSpPr>
            <p:sp>
              <p:nvSpPr>
                <p:cNvPr id="33" name="모서리가 둥근 직사각형 35">
                  <a:extLst>
                    <a:ext uri="{FF2B5EF4-FFF2-40B4-BE49-F238E27FC236}">
                      <a16:creationId xmlns:a16="http://schemas.microsoft.com/office/drawing/2014/main" xmlns="" id="{0D617726-09FD-4AA1-803C-F49BD5438036}"/>
                    </a:ext>
                  </a:extLst>
                </p:cNvPr>
                <p:cNvSpPr/>
                <p:nvPr/>
              </p:nvSpPr>
              <p:spPr>
                <a:xfrm>
                  <a:off x="6678127" y="2381272"/>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34" name="모서리가 둥근 직사각형 36">
                  <a:extLst>
                    <a:ext uri="{FF2B5EF4-FFF2-40B4-BE49-F238E27FC236}">
                      <a16:creationId xmlns:a16="http://schemas.microsoft.com/office/drawing/2014/main" xmlns="" id="{0C5578C8-FCFC-467A-B101-ABF5E283A898}"/>
                    </a:ext>
                  </a:extLst>
                </p:cNvPr>
                <p:cNvSpPr/>
                <p:nvPr/>
              </p:nvSpPr>
              <p:spPr>
                <a:xfrm>
                  <a:off x="6767152" y="2464042"/>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sp>
            <p:nvSpPr>
              <p:cNvPr id="30" name="직사각형 29">
                <a:extLst>
                  <a:ext uri="{FF2B5EF4-FFF2-40B4-BE49-F238E27FC236}">
                    <a16:creationId xmlns:a16="http://schemas.microsoft.com/office/drawing/2014/main" xmlns="" id="{EC341D36-A30C-46D7-9ED7-C552AA5750AE}"/>
                  </a:ext>
                </a:extLst>
              </p:cNvPr>
              <p:cNvSpPr/>
              <p:nvPr/>
            </p:nvSpPr>
            <p:spPr>
              <a:xfrm>
                <a:off x="4482705" y="2857052"/>
                <a:ext cx="94059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Stack</a:t>
                </a:r>
                <a:endParaRPr lang="ko-KR" altLang="en-US" sz="2000" b="1" dirty="0">
                  <a:solidFill>
                    <a:srgbClr val="0D0D0D"/>
                  </a:solidFill>
                  <a:latin typeface="SamsungOne 700" panose="020B0803030303020204" pitchFamily="34" charset="0"/>
                </a:endParaRPr>
              </a:p>
            </p:txBody>
          </p:sp>
          <p:sp>
            <p:nvSpPr>
              <p:cNvPr id="31" name="직사각형 30">
                <a:extLst>
                  <a:ext uri="{FF2B5EF4-FFF2-40B4-BE49-F238E27FC236}">
                    <a16:creationId xmlns:a16="http://schemas.microsoft.com/office/drawing/2014/main" xmlns="" id="{1729470F-4489-41F0-8F5A-432EC9EDF272}"/>
                  </a:ext>
                </a:extLst>
              </p:cNvPr>
              <p:cNvSpPr/>
              <p:nvPr/>
            </p:nvSpPr>
            <p:spPr>
              <a:xfrm>
                <a:off x="1043518" y="2885627"/>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Abstract </a:t>
                </a:r>
              </a:p>
              <a:p>
                <a:pPr algn="ctr"/>
                <a:r>
                  <a:rPr lang="en-US" altLang="ko-KR" sz="2000" b="1" dirty="0">
                    <a:solidFill>
                      <a:srgbClr val="0D0D0D"/>
                    </a:solidFill>
                    <a:latin typeface="SamsungOne 700" panose="020B0803030303020204" pitchFamily="34" charset="0"/>
                  </a:rPr>
                  <a:t>Data Type</a:t>
                </a:r>
                <a:endParaRPr lang="ko-KR" altLang="en-US" sz="2000" b="1" dirty="0">
                  <a:solidFill>
                    <a:srgbClr val="0D0D0D"/>
                  </a:solidFill>
                  <a:latin typeface="SamsungOne 700" panose="020B0803030303020204" pitchFamily="34" charset="0"/>
                </a:endParaRPr>
              </a:p>
            </p:txBody>
          </p:sp>
          <p:sp>
            <p:nvSpPr>
              <p:cNvPr id="32" name="직사각형 31">
                <a:extLst>
                  <a:ext uri="{FF2B5EF4-FFF2-40B4-BE49-F238E27FC236}">
                    <a16:creationId xmlns:a16="http://schemas.microsoft.com/office/drawing/2014/main" xmlns="" id="{35B62464-4BE3-4952-B6A0-2DBD8E6CDEA8}"/>
                  </a:ext>
                </a:extLst>
              </p:cNvPr>
              <p:cNvSpPr/>
              <p:nvPr/>
            </p:nvSpPr>
            <p:spPr>
              <a:xfrm>
                <a:off x="7460636" y="2857052"/>
                <a:ext cx="1348656"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LIFO</a:t>
                </a:r>
                <a:endParaRPr lang="ko-KR" altLang="en-US" sz="2000" b="1" dirty="0">
                  <a:solidFill>
                    <a:srgbClr val="0D0D0D"/>
                  </a:solidFill>
                  <a:latin typeface="SamsungOne 700" panose="020B0803030303020204" pitchFamily="34" charset="0"/>
                </a:endParaRPr>
              </a:p>
            </p:txBody>
          </p:sp>
        </p:grpSp>
      </p:grpSp>
      <p:sp>
        <p:nvSpPr>
          <p:cNvPr id="40" name="직사각형 39">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Tree>
    <p:extLst>
      <p:ext uri="{BB962C8B-B14F-4D97-AF65-F5344CB8AC3E}">
        <p14:creationId xmlns:p14="http://schemas.microsoft.com/office/powerpoint/2010/main" val="1061331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(2/3)</a:t>
            </a:r>
          </a:p>
        </p:txBody>
      </p:sp>
      <p:sp>
        <p:nvSpPr>
          <p:cNvPr id="40" name="직사각형 39">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17" name="직사각형 16">
            <a:extLst>
              <a:ext uri="{FF2B5EF4-FFF2-40B4-BE49-F238E27FC236}">
                <a16:creationId xmlns:a16="http://schemas.microsoft.com/office/drawing/2014/main" xmlns="" id="{984F8C8F-7043-44DF-886E-249096684907}"/>
              </a:ext>
            </a:extLst>
          </p:cNvPr>
          <p:cNvSpPr/>
          <p:nvPr/>
        </p:nvSpPr>
        <p:spPr>
          <a:xfrm>
            <a:off x="711202" y="1821925"/>
            <a:ext cx="8608297" cy="1113780"/>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 to define the queue data structure as a class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how to use the queue class with its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methods</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how to solve the Josephus problem by using the queue data structure</a:t>
            </a:r>
          </a:p>
        </p:txBody>
      </p:sp>
      <p:grpSp>
        <p:nvGrpSpPr>
          <p:cNvPr id="6" name="그룹 5"/>
          <p:cNvGrpSpPr/>
          <p:nvPr/>
        </p:nvGrpSpPr>
        <p:grpSpPr>
          <a:xfrm>
            <a:off x="711202" y="3498299"/>
            <a:ext cx="8596697" cy="1527464"/>
            <a:chOff x="550456" y="3725180"/>
            <a:chExt cx="8757443" cy="1673187"/>
          </a:xfrm>
        </p:grpSpPr>
        <p:sp>
          <p:nvSpPr>
            <p:cNvPr id="30" name="직사각형 29">
              <a:extLst>
                <a:ext uri="{FF2B5EF4-FFF2-40B4-BE49-F238E27FC236}">
                  <a16:creationId xmlns:a16="http://schemas.microsoft.com/office/drawing/2014/main" xmlns="" id="{004B4F40-927A-45B5-951C-F206A80ECF03}"/>
                </a:ext>
              </a:extLst>
            </p:cNvPr>
            <p:cNvSpPr/>
            <p:nvPr/>
          </p:nvSpPr>
          <p:spPr>
            <a:xfrm>
              <a:off x="558228" y="3725180"/>
              <a:ext cx="8749671" cy="490865"/>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 to declare a list, add and delete items </a:t>
              </a:r>
            </a:p>
          </p:txBody>
        </p:sp>
        <p:sp>
          <p:nvSpPr>
            <p:cNvPr id="32" name="직사각형 31">
              <a:extLst>
                <a:ext uri="{FF2B5EF4-FFF2-40B4-BE49-F238E27FC236}">
                  <a16:creationId xmlns:a16="http://schemas.microsoft.com/office/drawing/2014/main" xmlns="" id="{004B4F40-927A-45B5-951C-F206A80ECF03}"/>
                </a:ext>
              </a:extLst>
            </p:cNvPr>
            <p:cNvSpPr/>
            <p:nvPr/>
          </p:nvSpPr>
          <p:spPr>
            <a:xfrm>
              <a:off x="558228" y="4907502"/>
              <a:ext cx="8749671" cy="490865"/>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 to create class instance to approach to the variables and call methods</a:t>
              </a:r>
            </a:p>
          </p:txBody>
        </p:sp>
        <p:sp>
          <p:nvSpPr>
            <p:cNvPr id="21" name="직사각형 20">
              <a:extLst>
                <a:ext uri="{FF2B5EF4-FFF2-40B4-BE49-F238E27FC236}">
                  <a16:creationId xmlns:a16="http://schemas.microsoft.com/office/drawing/2014/main" xmlns="" id="{004B4F40-927A-45B5-951C-F206A80ECF03}"/>
                </a:ext>
              </a:extLst>
            </p:cNvPr>
            <p:cNvSpPr/>
            <p:nvPr/>
          </p:nvSpPr>
          <p:spPr>
            <a:xfrm>
              <a:off x="550456" y="4311689"/>
              <a:ext cx="8749671"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 to define class constructor and define variables and methods </a:t>
              </a:r>
            </a:p>
          </p:txBody>
        </p:sp>
      </p:grpSp>
      <p:grpSp>
        <p:nvGrpSpPr>
          <p:cNvPr id="22" name="그룹 21"/>
          <p:cNvGrpSpPr/>
          <p:nvPr/>
        </p:nvGrpSpPr>
        <p:grpSpPr>
          <a:xfrm>
            <a:off x="441747" y="1504783"/>
            <a:ext cx="8902281" cy="233767"/>
            <a:chOff x="441747" y="1504783"/>
            <a:chExt cx="8902281" cy="233767"/>
          </a:xfrm>
        </p:grpSpPr>
        <p:sp>
          <p:nvSpPr>
            <p:cNvPr id="23" name="직사각형 22">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a:t>
              </a:r>
              <a:r>
                <a:rPr lang="en-US" altLang="ko-KR" sz="1400" dirty="0" smtClean="0">
                  <a:solidFill>
                    <a:prstClr val="black">
                      <a:lumMod val="85000"/>
                      <a:lumOff val="15000"/>
                    </a:prstClr>
                  </a:solidFill>
                  <a:latin typeface="Samsung Sharp Sans Bold" pitchFamily="2" charset="0"/>
                  <a:ea typeface="Samsung Sharp Sans Bold" pitchFamily="2" charset="0"/>
                  <a:cs typeface="Samsung Sharp Sans Bold" pitchFamily="2" charset="0"/>
                </a:rPr>
                <a:t>overview</a:t>
              </a:r>
              <a:endPar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endParaRPr>
            </a:p>
          </p:txBody>
        </p:sp>
        <p:sp>
          <p:nvSpPr>
            <p:cNvPr id="24"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25" name="그룹 24"/>
          <p:cNvGrpSpPr/>
          <p:nvPr/>
        </p:nvGrpSpPr>
        <p:grpSpPr>
          <a:xfrm>
            <a:off x="441747" y="3167791"/>
            <a:ext cx="8902281" cy="233767"/>
            <a:chOff x="441747" y="1504783"/>
            <a:chExt cx="8902281" cy="233767"/>
          </a:xfrm>
        </p:grpSpPr>
        <p:sp>
          <p:nvSpPr>
            <p:cNvPr id="31" name="직사각형 30">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Concepts You Will Need to Know From Previous Units</a:t>
              </a:r>
            </a:p>
          </p:txBody>
        </p:sp>
        <p:sp>
          <p:nvSpPr>
            <p:cNvPr id="33"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Tree>
    <p:extLst>
      <p:ext uri="{BB962C8B-B14F-4D97-AF65-F5344CB8AC3E}">
        <p14:creationId xmlns:p14="http://schemas.microsoft.com/office/powerpoint/2010/main" val="13510225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(3/3)</a:t>
            </a:r>
          </a:p>
        </p:txBody>
      </p:sp>
      <p:grpSp>
        <p:nvGrpSpPr>
          <p:cNvPr id="3" name="그룹 2"/>
          <p:cNvGrpSpPr/>
          <p:nvPr/>
        </p:nvGrpSpPr>
        <p:grpSpPr>
          <a:xfrm>
            <a:off x="558800" y="1870890"/>
            <a:ext cx="8800904" cy="3491430"/>
            <a:chOff x="558800" y="1905265"/>
            <a:chExt cx="8800904" cy="3491430"/>
          </a:xfrm>
        </p:grpSpPr>
        <p:sp>
          <p:nvSpPr>
            <p:cNvPr id="26" name="직사각형 25">
              <a:extLst>
                <a:ext uri="{FF2B5EF4-FFF2-40B4-BE49-F238E27FC236}">
                  <a16:creationId xmlns:a16="http://schemas.microsoft.com/office/drawing/2014/main" xmlns="" id="{4B906A48-6E01-497A-BFFC-56175B66AEB4}"/>
                </a:ext>
              </a:extLst>
            </p:cNvPr>
            <p:cNvSpPr/>
            <p:nvPr/>
          </p:nvSpPr>
          <p:spPr>
            <a:xfrm>
              <a:off x="562574" y="1905265"/>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Keywords</a:t>
              </a:r>
            </a:p>
          </p:txBody>
        </p:sp>
        <p:grpSp>
          <p:nvGrpSpPr>
            <p:cNvPr id="2" name="그룹 1"/>
            <p:cNvGrpSpPr/>
            <p:nvPr/>
          </p:nvGrpSpPr>
          <p:grpSpPr>
            <a:xfrm>
              <a:off x="558800" y="2861222"/>
              <a:ext cx="8791103" cy="2535473"/>
              <a:chOff x="558800" y="2778720"/>
              <a:chExt cx="8791103" cy="2535473"/>
            </a:xfrm>
          </p:grpSpPr>
          <p:grpSp>
            <p:nvGrpSpPr>
              <p:cNvPr id="22" name="그룹 21">
                <a:extLst>
                  <a:ext uri="{FF2B5EF4-FFF2-40B4-BE49-F238E27FC236}">
                    <a16:creationId xmlns:a16="http://schemas.microsoft.com/office/drawing/2014/main" xmlns="" id="{438C061E-603E-4723-8503-A0E7C5F82478}"/>
                  </a:ext>
                </a:extLst>
              </p:cNvPr>
              <p:cNvGrpSpPr/>
              <p:nvPr/>
            </p:nvGrpSpPr>
            <p:grpSpPr>
              <a:xfrm>
                <a:off x="2180628" y="4203960"/>
                <a:ext cx="2671776" cy="1103649"/>
                <a:chOff x="3621638" y="2382781"/>
                <a:chExt cx="2671776" cy="1145711"/>
              </a:xfrm>
            </p:grpSpPr>
            <p:sp>
              <p:nvSpPr>
                <p:cNvPr id="43" name="모서리가 둥근 직사각형 38">
                  <a:extLst>
                    <a:ext uri="{FF2B5EF4-FFF2-40B4-BE49-F238E27FC236}">
                      <a16:creationId xmlns:a16="http://schemas.microsoft.com/office/drawing/2014/main" xmlns="" id="{C040CA4C-CAA2-4B12-A606-7A21A5F0080C}"/>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44" name="모서리가 둥근 직사각형 39">
                  <a:extLst>
                    <a:ext uri="{FF2B5EF4-FFF2-40B4-BE49-F238E27FC236}">
                      <a16:creationId xmlns:a16="http://schemas.microsoft.com/office/drawing/2014/main" xmlns="" id="{7A8B3D4D-1B61-44AD-9893-CD39F26348AC}"/>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grpSp>
            <p:nvGrpSpPr>
              <p:cNvPr id="23" name="그룹 22">
                <a:extLst>
                  <a:ext uri="{FF2B5EF4-FFF2-40B4-BE49-F238E27FC236}">
                    <a16:creationId xmlns:a16="http://schemas.microsoft.com/office/drawing/2014/main" xmlns="" id="{1A8093FE-8B43-4EE3-8A8C-61E9E6D13A91}"/>
                  </a:ext>
                </a:extLst>
              </p:cNvPr>
              <p:cNvGrpSpPr/>
              <p:nvPr/>
            </p:nvGrpSpPr>
            <p:grpSpPr>
              <a:xfrm>
                <a:off x="5237117" y="4202452"/>
                <a:ext cx="2671776" cy="1111741"/>
                <a:chOff x="6678127" y="2381272"/>
                <a:chExt cx="2671776" cy="1154111"/>
              </a:xfrm>
            </p:grpSpPr>
            <p:sp>
              <p:nvSpPr>
                <p:cNvPr id="41" name="모서리가 둥근 직사각형 41">
                  <a:extLst>
                    <a:ext uri="{FF2B5EF4-FFF2-40B4-BE49-F238E27FC236}">
                      <a16:creationId xmlns:a16="http://schemas.microsoft.com/office/drawing/2014/main" xmlns="" id="{C022C09F-8736-495A-8637-EB0434157970}"/>
                    </a:ext>
                  </a:extLst>
                </p:cNvPr>
                <p:cNvSpPr/>
                <p:nvPr/>
              </p:nvSpPr>
              <p:spPr>
                <a:xfrm>
                  <a:off x="6678127" y="2381272"/>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42" name="모서리가 둥근 직사각형 42">
                  <a:extLst>
                    <a:ext uri="{FF2B5EF4-FFF2-40B4-BE49-F238E27FC236}">
                      <a16:creationId xmlns:a16="http://schemas.microsoft.com/office/drawing/2014/main" xmlns="" id="{D58F5D5F-1AD1-44AE-AC29-FC02758CEE0B}"/>
                    </a:ext>
                  </a:extLst>
                </p:cNvPr>
                <p:cNvSpPr/>
                <p:nvPr/>
              </p:nvSpPr>
              <p:spPr>
                <a:xfrm>
                  <a:off x="6767152" y="2472442"/>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sp>
            <p:nvSpPr>
              <p:cNvPr id="24" name="직사각형 23">
                <a:extLst>
                  <a:ext uri="{FF2B5EF4-FFF2-40B4-BE49-F238E27FC236}">
                    <a16:creationId xmlns:a16="http://schemas.microsoft.com/office/drawing/2014/main" xmlns="" id="{8EC42E2B-05CA-4736-BE2C-F3E87DD764C8}"/>
                  </a:ext>
                </a:extLst>
              </p:cNvPr>
              <p:cNvSpPr/>
              <p:nvPr/>
            </p:nvSpPr>
            <p:spPr>
              <a:xfrm>
                <a:off x="5771499" y="4484970"/>
                <a:ext cx="1742877"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dequeue</a:t>
                </a:r>
                <a:endParaRPr lang="ko-KR" altLang="en-US" sz="2000" b="1" dirty="0">
                  <a:solidFill>
                    <a:srgbClr val="0D0D0D"/>
                  </a:solidFill>
                  <a:latin typeface="SamsungOne 700" panose="020B0803030303020204" pitchFamily="34" charset="0"/>
                </a:endParaRPr>
              </a:p>
            </p:txBody>
          </p:sp>
          <p:sp>
            <p:nvSpPr>
              <p:cNvPr id="25" name="직사각형 24">
                <a:extLst>
                  <a:ext uri="{FF2B5EF4-FFF2-40B4-BE49-F238E27FC236}">
                    <a16:creationId xmlns:a16="http://schemas.microsoft.com/office/drawing/2014/main" xmlns="" id="{12949329-D110-4920-AD05-C39366106B19}"/>
                  </a:ext>
                </a:extLst>
              </p:cNvPr>
              <p:cNvSpPr/>
              <p:nvPr/>
            </p:nvSpPr>
            <p:spPr>
              <a:xfrm>
                <a:off x="2814320" y="4494495"/>
                <a:ext cx="15849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enqueue</a:t>
                </a:r>
                <a:endParaRPr lang="ko-KR" altLang="en-US" sz="2000" b="1" dirty="0">
                  <a:solidFill>
                    <a:srgbClr val="0D0D0D"/>
                  </a:solidFill>
                  <a:latin typeface="SamsungOne 700" panose="020B0803030303020204" pitchFamily="34" charset="0"/>
                </a:endParaRPr>
              </a:p>
            </p:txBody>
          </p:sp>
          <p:grpSp>
            <p:nvGrpSpPr>
              <p:cNvPr id="27" name="그룹 26">
                <a:extLst>
                  <a:ext uri="{FF2B5EF4-FFF2-40B4-BE49-F238E27FC236}">
                    <a16:creationId xmlns:a16="http://schemas.microsoft.com/office/drawing/2014/main" xmlns="" id="{8FCF04DF-8FB3-4318-AC43-D3F08BE07E60}"/>
                  </a:ext>
                </a:extLst>
              </p:cNvPr>
              <p:cNvGrpSpPr/>
              <p:nvPr/>
            </p:nvGrpSpPr>
            <p:grpSpPr>
              <a:xfrm>
                <a:off x="558800" y="2781738"/>
                <a:ext cx="2671776" cy="1103649"/>
                <a:chOff x="558800" y="2384290"/>
                <a:chExt cx="2671776" cy="1145711"/>
              </a:xfrm>
            </p:grpSpPr>
            <p:sp>
              <p:nvSpPr>
                <p:cNvPr id="37" name="모서리가 둥근 직사각형 21">
                  <a:extLst>
                    <a:ext uri="{FF2B5EF4-FFF2-40B4-BE49-F238E27FC236}">
                      <a16:creationId xmlns:a16="http://schemas.microsoft.com/office/drawing/2014/main" xmlns="" id="{278727ED-98CC-403A-8C49-D9B533216E7B}"/>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39" name="모서리가 둥근 직사각형 22">
                  <a:extLst>
                    <a:ext uri="{FF2B5EF4-FFF2-40B4-BE49-F238E27FC236}">
                      <a16:creationId xmlns:a16="http://schemas.microsoft.com/office/drawing/2014/main" xmlns="" id="{33641A65-812B-412F-9771-2D3A14717A8F}"/>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grpSp>
            <p:nvGrpSpPr>
              <p:cNvPr id="28" name="그룹 27">
                <a:extLst>
                  <a:ext uri="{FF2B5EF4-FFF2-40B4-BE49-F238E27FC236}">
                    <a16:creationId xmlns:a16="http://schemas.microsoft.com/office/drawing/2014/main" xmlns="" id="{703B485F-D555-401A-B1D4-A9CC7BFA03F2}"/>
                  </a:ext>
                </a:extLst>
              </p:cNvPr>
              <p:cNvGrpSpPr/>
              <p:nvPr/>
            </p:nvGrpSpPr>
            <p:grpSpPr>
              <a:xfrm>
                <a:off x="3621638" y="2780229"/>
                <a:ext cx="2671776" cy="1103649"/>
                <a:chOff x="3621638" y="2382781"/>
                <a:chExt cx="2671776" cy="1145711"/>
              </a:xfrm>
            </p:grpSpPr>
            <p:sp>
              <p:nvSpPr>
                <p:cNvPr id="35" name="모서리가 둥근 직사각형 25">
                  <a:extLst>
                    <a:ext uri="{FF2B5EF4-FFF2-40B4-BE49-F238E27FC236}">
                      <a16:creationId xmlns:a16="http://schemas.microsoft.com/office/drawing/2014/main" xmlns="" id="{ADA375CE-8379-4819-BE7D-749B0FDE2B77}"/>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36" name="모서리가 둥근 직사각형 26">
                  <a:extLst>
                    <a:ext uri="{FF2B5EF4-FFF2-40B4-BE49-F238E27FC236}">
                      <a16:creationId xmlns:a16="http://schemas.microsoft.com/office/drawing/2014/main" xmlns="" id="{9CE49286-E277-4224-A945-647CF5768461}"/>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grpSp>
            <p:nvGrpSpPr>
              <p:cNvPr id="29" name="그룹 28">
                <a:extLst>
                  <a:ext uri="{FF2B5EF4-FFF2-40B4-BE49-F238E27FC236}">
                    <a16:creationId xmlns:a16="http://schemas.microsoft.com/office/drawing/2014/main" xmlns="" id="{88189FCA-10F4-4D8F-9B19-E830597F1CEC}"/>
                  </a:ext>
                </a:extLst>
              </p:cNvPr>
              <p:cNvGrpSpPr/>
              <p:nvPr/>
            </p:nvGrpSpPr>
            <p:grpSpPr>
              <a:xfrm>
                <a:off x="6678127" y="2778720"/>
                <a:ext cx="2671776" cy="1103649"/>
                <a:chOff x="6678127" y="2381272"/>
                <a:chExt cx="2671776" cy="1145711"/>
              </a:xfrm>
            </p:grpSpPr>
            <p:sp>
              <p:nvSpPr>
                <p:cNvPr id="33" name="모서리가 둥근 직사각형 35">
                  <a:extLst>
                    <a:ext uri="{FF2B5EF4-FFF2-40B4-BE49-F238E27FC236}">
                      <a16:creationId xmlns:a16="http://schemas.microsoft.com/office/drawing/2014/main" xmlns="" id="{0D617726-09FD-4AA1-803C-F49BD5438036}"/>
                    </a:ext>
                  </a:extLst>
                </p:cNvPr>
                <p:cNvSpPr/>
                <p:nvPr/>
              </p:nvSpPr>
              <p:spPr>
                <a:xfrm>
                  <a:off x="6678127" y="2381272"/>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34" name="모서리가 둥근 직사각형 36">
                  <a:extLst>
                    <a:ext uri="{FF2B5EF4-FFF2-40B4-BE49-F238E27FC236}">
                      <a16:creationId xmlns:a16="http://schemas.microsoft.com/office/drawing/2014/main" xmlns="" id="{0C5578C8-FCFC-467A-B101-ABF5E283A898}"/>
                    </a:ext>
                  </a:extLst>
                </p:cNvPr>
                <p:cNvSpPr/>
                <p:nvPr/>
              </p:nvSpPr>
              <p:spPr>
                <a:xfrm>
                  <a:off x="6767152" y="2464042"/>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sp>
            <p:nvSpPr>
              <p:cNvPr id="30" name="직사각형 29">
                <a:extLst>
                  <a:ext uri="{FF2B5EF4-FFF2-40B4-BE49-F238E27FC236}">
                    <a16:creationId xmlns:a16="http://schemas.microsoft.com/office/drawing/2014/main" xmlns="" id="{EC341D36-A30C-46D7-9ED7-C552AA5750AE}"/>
                  </a:ext>
                </a:extLst>
              </p:cNvPr>
              <p:cNvSpPr/>
              <p:nvPr/>
            </p:nvSpPr>
            <p:spPr>
              <a:xfrm>
                <a:off x="4482705" y="3060558"/>
                <a:ext cx="94059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Queue</a:t>
                </a:r>
                <a:endParaRPr lang="ko-KR" altLang="en-US" sz="2000" b="1" dirty="0">
                  <a:solidFill>
                    <a:srgbClr val="0D0D0D"/>
                  </a:solidFill>
                  <a:latin typeface="SamsungOne 700" panose="020B0803030303020204" pitchFamily="34" charset="0"/>
                </a:endParaRPr>
              </a:p>
            </p:txBody>
          </p:sp>
          <p:sp>
            <p:nvSpPr>
              <p:cNvPr id="31" name="직사각형 30">
                <a:extLst>
                  <a:ext uri="{FF2B5EF4-FFF2-40B4-BE49-F238E27FC236}">
                    <a16:creationId xmlns:a16="http://schemas.microsoft.com/office/drawing/2014/main" xmlns="" id="{1729470F-4489-41F0-8F5A-432EC9EDF272}"/>
                  </a:ext>
                </a:extLst>
              </p:cNvPr>
              <p:cNvSpPr/>
              <p:nvPr/>
            </p:nvSpPr>
            <p:spPr>
              <a:xfrm>
                <a:off x="1043518" y="3089133"/>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Abstract</a:t>
                </a:r>
              </a:p>
              <a:p>
                <a:pPr algn="ctr"/>
                <a:r>
                  <a:rPr lang="en-US" altLang="ko-KR" sz="2000" b="1" dirty="0">
                    <a:solidFill>
                      <a:srgbClr val="0D0D0D"/>
                    </a:solidFill>
                    <a:latin typeface="SamsungOne 700" panose="020B0803030303020204" pitchFamily="34" charset="0"/>
                  </a:rPr>
                  <a:t>Data Type</a:t>
                </a:r>
                <a:endParaRPr lang="ko-KR" altLang="en-US" sz="2000" b="1" dirty="0">
                  <a:solidFill>
                    <a:srgbClr val="0D0D0D"/>
                  </a:solidFill>
                  <a:latin typeface="SamsungOne 700" panose="020B0803030303020204" pitchFamily="34" charset="0"/>
                </a:endParaRPr>
              </a:p>
            </p:txBody>
          </p:sp>
          <p:sp>
            <p:nvSpPr>
              <p:cNvPr id="32" name="직사각형 31">
                <a:extLst>
                  <a:ext uri="{FF2B5EF4-FFF2-40B4-BE49-F238E27FC236}">
                    <a16:creationId xmlns:a16="http://schemas.microsoft.com/office/drawing/2014/main" xmlns="" id="{35B62464-4BE3-4952-B6A0-2DBD8E6CDEA8}"/>
                  </a:ext>
                </a:extLst>
              </p:cNvPr>
              <p:cNvSpPr/>
              <p:nvPr/>
            </p:nvSpPr>
            <p:spPr>
              <a:xfrm>
                <a:off x="7460636" y="3060558"/>
                <a:ext cx="1348656"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FIFO</a:t>
                </a:r>
                <a:endParaRPr lang="ko-KR" altLang="en-US" sz="2000" b="1" dirty="0">
                  <a:solidFill>
                    <a:srgbClr val="0D0D0D"/>
                  </a:solidFill>
                  <a:latin typeface="SamsungOne 700" panose="020B0803030303020204" pitchFamily="34" charset="0"/>
                </a:endParaRPr>
              </a:p>
            </p:txBody>
          </p:sp>
        </p:grpSp>
      </p:grpSp>
      <p:sp>
        <p:nvSpPr>
          <p:cNvPr id="40" name="직사각형 39">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Tree>
    <p:extLst>
      <p:ext uri="{BB962C8B-B14F-4D97-AF65-F5344CB8AC3E}">
        <p14:creationId xmlns:p14="http://schemas.microsoft.com/office/powerpoint/2010/main" val="15221976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Mission</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8" name="그룹 7">
            <a:extLst>
              <a:ext uri="{FF2B5EF4-FFF2-40B4-BE49-F238E27FC236}">
                <a16:creationId xmlns:a16="http://schemas.microsoft.com/office/drawing/2014/main" xmlns="" id="{5CCAF01D-30E4-4D0C-AA78-81EB9D07EB2C}"/>
              </a:ext>
            </a:extLst>
          </p:cNvPr>
          <p:cNvGrpSpPr/>
          <p:nvPr/>
        </p:nvGrpSpPr>
        <p:grpSpPr>
          <a:xfrm>
            <a:off x="451456" y="435608"/>
            <a:ext cx="4718598" cy="276999"/>
            <a:chOff x="558800" y="1148583"/>
            <a:chExt cx="4718598" cy="276999"/>
          </a:xfrm>
        </p:grpSpPr>
        <p:sp>
          <p:nvSpPr>
            <p:cNvPr id="9"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dirty="0">
                  <a:solidFill>
                    <a:prstClr val="black">
                      <a:lumMod val="50000"/>
                      <a:lumOff val="50000"/>
                    </a:prstClr>
                  </a:solidFill>
                  <a:latin typeface="Samsung Sharp Sans" pitchFamily="2" charset="0"/>
                  <a:ea typeface="Samsung Sharp Sans" pitchFamily="2" charset="0"/>
                  <a:cs typeface="Samsung Sharp Sans" pitchFamily="2" charset="0"/>
                </a:rPr>
                <a:t>23</a:t>
              </a: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a:t>
              </a:r>
            </a:p>
          </p:txBody>
        </p:sp>
        <p:sp>
          <p:nvSpPr>
            <p:cNvPr id="12" name="직사각형 11">
              <a:extLst>
                <a:ext uri="{FF2B5EF4-FFF2-40B4-BE49-F238E27FC236}">
                  <a16:creationId xmlns:a16="http://schemas.microsoft.com/office/drawing/2014/main" xmlns="" id="{B640FC7E-A899-44A0-93CD-28A2FA14072E}"/>
                </a:ext>
              </a:extLst>
            </p:cNvPr>
            <p:cNvSpPr/>
            <p:nvPr/>
          </p:nvSpPr>
          <p:spPr>
            <a:xfrm>
              <a:off x="1402744" y="1148583"/>
              <a:ext cx="38746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187" fontAlgn="auto" latinLnBrk="0">
                <a:spcBef>
                  <a:spcPts val="0"/>
                </a:spcBef>
                <a:spcAft>
                  <a:spcPts val="0"/>
                </a:spcAf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Queue</a:t>
              </a:r>
            </a:p>
          </p:txBody>
        </p:sp>
      </p:grpSp>
      <p:sp>
        <p:nvSpPr>
          <p:cNvPr id="15" name="직사각형 14"/>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5439678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5" name="직사각형 14">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grpSp>
        <p:nvGrpSpPr>
          <p:cNvPr id="2" name="그룹 1"/>
          <p:cNvGrpSpPr/>
          <p:nvPr/>
        </p:nvGrpSpPr>
        <p:grpSpPr>
          <a:xfrm>
            <a:off x="463015" y="2115632"/>
            <a:ext cx="2432585" cy="3053916"/>
            <a:chOff x="463015" y="2083778"/>
            <a:chExt cx="3065376" cy="3848335"/>
          </a:xfrm>
        </p:grpSpPr>
        <p:pic>
          <p:nvPicPr>
            <p:cNvPr id="2050" name="Picture 2">
              <a:extLst>
                <a:ext uri="{FF2B5EF4-FFF2-40B4-BE49-F238E27FC236}">
                  <a16:creationId xmlns:a16="http://schemas.microsoft.com/office/drawing/2014/main" xmlns="" id="{BA2132B7-6E25-46DA-82A4-5A641DF016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133" y="2143498"/>
              <a:ext cx="2938576" cy="3720589"/>
            </a:xfrm>
            <a:prstGeom prst="rect">
              <a:avLst/>
            </a:prstGeom>
            <a:noFill/>
            <a:extLst>
              <a:ext uri="{909E8E84-426E-40DD-AFC4-6F175D3DCCD1}">
                <a14:hiddenFill xmlns:a14="http://schemas.microsoft.com/office/drawing/2010/main">
                  <a:solidFill>
                    <a:srgbClr val="FFFFFF"/>
                  </a:solidFill>
                </a14:hiddenFill>
              </a:ext>
            </a:extLst>
          </p:spPr>
        </p:pic>
        <p:sp>
          <p:nvSpPr>
            <p:cNvPr id="19" name="직사각형 18">
              <a:extLst>
                <a:ext uri="{FF2B5EF4-FFF2-40B4-BE49-F238E27FC236}">
                  <a16:creationId xmlns:a16="http://schemas.microsoft.com/office/drawing/2014/main" xmlns="" id="{90185711-4438-4E16-8071-3F7B42576E0D}"/>
                </a:ext>
              </a:extLst>
            </p:cNvPr>
            <p:cNvSpPr/>
            <p:nvPr/>
          </p:nvSpPr>
          <p:spPr>
            <a:xfrm>
              <a:off x="463015" y="2083778"/>
              <a:ext cx="3065376" cy="384833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0" name="사각형: 둥근 모서리 30">
            <a:extLst>
              <a:ext uri="{FF2B5EF4-FFF2-40B4-BE49-F238E27FC236}">
                <a16:creationId xmlns:a16="http://schemas.microsoft.com/office/drawing/2014/main" xmlns="" id="{459D7568-DF75-4733-8B7F-65107C81FC52}"/>
              </a:ext>
            </a:extLst>
          </p:cNvPr>
          <p:cNvSpPr/>
          <p:nvPr/>
        </p:nvSpPr>
        <p:spPr>
          <a:xfrm>
            <a:off x="478255" y="5236557"/>
            <a:ext cx="2470686" cy="34166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scene3d>
              <a:camera prst="orthographicFront"/>
              <a:lightRig rig="threePt" dir="t"/>
            </a:scene3d>
            <a:sp3d>
              <a:bevelT w="0" h="6350"/>
              <a:bevelB w="0" h="0"/>
            </a:sp3d>
          </a:bodyPr>
          <a:lstStyle/>
          <a:p>
            <a:pPr>
              <a:lnSpc>
                <a:spcPts val="1000"/>
              </a:lnSpc>
            </a:pPr>
            <a:r>
              <a:rPr lang="en-US" altLang="ko-KR" sz="900" dirty="0">
                <a:solidFill>
                  <a:schemeClr val="bg1"/>
                </a:solidFill>
                <a:latin typeface="SamsungOne 400" panose="020B0503030303020204" pitchFamily="34" charset="0"/>
                <a:ea typeface="SamsungOne 400" panose="020B0503030303020204" pitchFamily="34" charset="0"/>
              </a:rPr>
              <a:t>https://en.wikipedia.org/wiki/Josephus#/media/File:Josephus.jpg</a:t>
            </a:r>
          </a:p>
        </p:txBody>
      </p:sp>
      <p:sp>
        <p:nvSpPr>
          <p:cNvPr id="21" name="직사각형 20">
            <a:extLst>
              <a:ext uri="{FF2B5EF4-FFF2-40B4-BE49-F238E27FC236}">
                <a16:creationId xmlns:a16="http://schemas.microsoft.com/office/drawing/2014/main" xmlns="" id="{F1B12DA7-C15F-4B00-8AB3-088BA5E0B6A4}"/>
              </a:ext>
            </a:extLst>
          </p:cNvPr>
          <p:cNvSpPr/>
          <p:nvPr/>
        </p:nvSpPr>
        <p:spPr>
          <a:xfrm>
            <a:off x="3009900" y="2193354"/>
            <a:ext cx="6458100" cy="2210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Josephus story in the history has become an interesting coding problem.</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Josephus was a Jewish historian in the 1</a:t>
            </a:r>
            <a:r>
              <a:rPr lang="en-US" altLang="ko-KR" sz="1300" baseline="30000" dirty="0">
                <a:solidFill>
                  <a:prstClr val="black">
                    <a:lumMod val="85000"/>
                    <a:lumOff val="15000"/>
                  </a:prstClr>
                </a:solidFill>
                <a:latin typeface="SamsungOne 400" panose="020B0503030303020204" pitchFamily="34" charset="0"/>
              </a:rPr>
              <a:t>st</a:t>
            </a:r>
            <a:r>
              <a:rPr lang="en-US" altLang="ko-KR" sz="1300" dirty="0">
                <a:solidFill>
                  <a:prstClr val="black">
                    <a:lumMod val="85000"/>
                    <a:lumOff val="15000"/>
                  </a:prstClr>
                </a:solidFill>
                <a:latin typeface="SamsungOne 400" panose="020B0503030303020204" pitchFamily="34" charset="0"/>
              </a:rPr>
              <a:t> century. After being defeated from the war with Rome, all of the 41 people including him escaped into a cave.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the cave, they stood in a circle and made an agreement that every 3</a:t>
            </a:r>
            <a:r>
              <a:rPr lang="en-US" altLang="ko-KR" sz="1300" baseline="30000" dirty="0">
                <a:solidFill>
                  <a:prstClr val="black">
                    <a:lumMod val="85000"/>
                    <a:lumOff val="15000"/>
                  </a:prstClr>
                </a:solidFill>
                <a:latin typeface="SamsungOne 400" panose="020B0503030303020204" pitchFamily="34" charset="0"/>
              </a:rPr>
              <a:t>rd</a:t>
            </a:r>
            <a:r>
              <a:rPr lang="en-US" altLang="ko-KR" sz="1300" dirty="0">
                <a:solidFill>
                  <a:prstClr val="black">
                    <a:lumMod val="85000"/>
                    <a:lumOff val="15000"/>
                  </a:prstClr>
                </a:solidFill>
                <a:latin typeface="SamsungOne 400" panose="020B0503030303020204" pitchFamily="34" charset="0"/>
              </a:rPr>
              <a:t> person to commit suicide until no one survives.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Josephus thought killing themselves was meaningless, so he did calculation and occupied the position that will allow him to survive until the end. Then, the story says that he finally survived by convincing other remaining people. </a:t>
            </a:r>
          </a:p>
          <a:p>
            <a:pPr marL="182526" indent="-182526" latinLnBrk="0">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ndParaRPr>
          </a:p>
        </p:txBody>
      </p:sp>
      <p:grpSp>
        <p:nvGrpSpPr>
          <p:cNvPr id="14" name="그룹 13"/>
          <p:cNvGrpSpPr/>
          <p:nvPr/>
        </p:nvGrpSpPr>
        <p:grpSpPr>
          <a:xfrm>
            <a:off x="361950" y="1322141"/>
            <a:ext cx="9106050" cy="712291"/>
            <a:chOff x="361950" y="1220103"/>
            <a:chExt cx="9106050" cy="712291"/>
          </a:xfrm>
        </p:grpSpPr>
        <p:sp>
          <p:nvSpPr>
            <p:cNvPr id="17" name="직사각형 16">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22" name="TextBox 21">
              <a:extLst>
                <a:ext uri="{FF2B5EF4-FFF2-40B4-BE49-F238E27FC236}">
                  <a16:creationId xmlns:a16="http://schemas.microsoft.com/office/drawing/2014/main" xmlns="" id="{903CEE4E-3EC2-420E-81ED-17FD809A4691}"/>
                </a:ext>
              </a:extLst>
            </p:cNvPr>
            <p:cNvSpPr txBox="1"/>
            <p:nvPr/>
          </p:nvSpPr>
          <p:spPr>
            <a:xfrm>
              <a:off x="361950" y="1593840"/>
              <a:ext cx="6915150" cy="338554"/>
            </a:xfrm>
            <a:prstGeom prst="rect">
              <a:avLst/>
            </a:prstGeom>
            <a:noFill/>
          </p:spPr>
          <p:txBody>
            <a:bodyPr wrap="square">
              <a:spAutoFit/>
            </a:bodyPr>
            <a:lstStyle/>
            <a:p>
              <a:pPr defTabSz="-45199300"/>
              <a:r>
                <a:rPr lang="en-US" altLang="ko-KR" sz="1600" b="1" dirty="0">
                  <a:solidFill>
                    <a:srgbClr val="000000"/>
                  </a:solidFill>
                  <a:latin typeface="Samsung Sharp Sans" pitchFamily="2" charset="0"/>
                  <a:ea typeface="Samsung Sharp Sans" pitchFamily="2" charset="0"/>
                  <a:cs typeface="Samsung Sharp Sans" pitchFamily="2" charset="0"/>
                </a:rPr>
                <a:t>1.1. Josephus story in the history</a:t>
              </a:r>
            </a:p>
          </p:txBody>
        </p:sp>
      </p:grpSp>
    </p:spTree>
    <p:extLst>
      <p:ext uri="{BB962C8B-B14F-4D97-AF65-F5344CB8AC3E}">
        <p14:creationId xmlns:p14="http://schemas.microsoft.com/office/powerpoint/2010/main" val="25025364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30" name="직사각형 29">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35" name="직사각형 34">
            <a:extLst>
              <a:ext uri="{FF2B5EF4-FFF2-40B4-BE49-F238E27FC236}">
                <a16:creationId xmlns:a16="http://schemas.microsoft.com/office/drawing/2014/main" xmlns="" id="{90EFA62F-9637-4E5A-AAB1-9E61461D75DD}"/>
              </a:ext>
            </a:extLst>
          </p:cNvPr>
          <p:cNvSpPr/>
          <p:nvPr/>
        </p:nvSpPr>
        <p:spPr>
          <a:xfrm>
            <a:off x="580388" y="591522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the above method is used to select one representative that remains the last, then who will be the one?</a:t>
            </a:r>
          </a:p>
        </p:txBody>
      </p:sp>
      <p:grpSp>
        <p:nvGrpSpPr>
          <p:cNvPr id="3" name="그룹 2"/>
          <p:cNvGrpSpPr/>
          <p:nvPr/>
        </p:nvGrpSpPr>
        <p:grpSpPr>
          <a:xfrm>
            <a:off x="580388" y="2955733"/>
            <a:ext cx="8583490" cy="2812774"/>
            <a:chOff x="580388" y="2955733"/>
            <a:chExt cx="8583490" cy="2812774"/>
          </a:xfrm>
        </p:grpSpPr>
        <p:grpSp>
          <p:nvGrpSpPr>
            <p:cNvPr id="25" name="그룹 24">
              <a:extLst>
                <a:ext uri="{FF2B5EF4-FFF2-40B4-BE49-F238E27FC236}">
                  <a16:creationId xmlns:a16="http://schemas.microsoft.com/office/drawing/2014/main" xmlns="" id="{22D93326-7D8D-4A10-A657-A81657EAAF6F}"/>
                </a:ext>
              </a:extLst>
            </p:cNvPr>
            <p:cNvGrpSpPr/>
            <p:nvPr/>
          </p:nvGrpSpPr>
          <p:grpSpPr>
            <a:xfrm>
              <a:off x="1967684" y="3140764"/>
              <a:ext cx="2345899" cy="2378149"/>
              <a:chOff x="3709597" y="3450770"/>
              <a:chExt cx="2486804" cy="2542512"/>
            </a:xfrm>
          </p:grpSpPr>
          <p:sp>
            <p:nvSpPr>
              <p:cNvPr id="18" name="타원 17">
                <a:extLst>
                  <a:ext uri="{FF2B5EF4-FFF2-40B4-BE49-F238E27FC236}">
                    <a16:creationId xmlns:a16="http://schemas.microsoft.com/office/drawing/2014/main" xmlns="" id="{D736600E-08F3-437D-A523-2450E0937065}"/>
                  </a:ext>
                </a:extLst>
              </p:cNvPr>
              <p:cNvSpPr/>
              <p:nvPr/>
            </p:nvSpPr>
            <p:spPr>
              <a:xfrm>
                <a:off x="4052136" y="3895913"/>
                <a:ext cx="1801726" cy="180172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a typeface="SamsungOne 400" panose="02020600000000000000" pitchFamily="18" charset="-127"/>
                </a:endParaRPr>
              </a:p>
            </p:txBody>
          </p:sp>
          <p:sp>
            <p:nvSpPr>
              <p:cNvPr id="19" name="타원 18">
                <a:extLst>
                  <a:ext uri="{FF2B5EF4-FFF2-40B4-BE49-F238E27FC236}">
                    <a16:creationId xmlns:a16="http://schemas.microsoft.com/office/drawing/2014/main" xmlns="" id="{5C37A3D3-1D21-4E41-9E4C-B988742112C7}"/>
                  </a:ext>
                </a:extLst>
              </p:cNvPr>
              <p:cNvSpPr/>
              <p:nvPr/>
            </p:nvSpPr>
            <p:spPr>
              <a:xfrm>
                <a:off x="4781730" y="3450770"/>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1</a:t>
                </a:r>
                <a:endParaRPr lang="ko-KR" altLang="en-US" sz="1300" dirty="0">
                  <a:solidFill>
                    <a:schemeClr val="tx1"/>
                  </a:solidFill>
                  <a:latin typeface="SamsungOne 400" panose="020B0503030303020204" pitchFamily="34" charset="0"/>
                  <a:ea typeface="SamsungOne 400" panose="02020600000000000000" pitchFamily="18" charset="-127"/>
                </a:endParaRPr>
              </a:p>
            </p:txBody>
          </p:sp>
          <p:sp>
            <p:nvSpPr>
              <p:cNvPr id="20" name="타원 19">
                <a:extLst>
                  <a:ext uri="{FF2B5EF4-FFF2-40B4-BE49-F238E27FC236}">
                    <a16:creationId xmlns:a16="http://schemas.microsoft.com/office/drawing/2014/main" xmlns="" id="{E27F0B0B-0A5E-46D2-B359-5C4A87E2C3F4}"/>
                  </a:ext>
                </a:extLst>
              </p:cNvPr>
              <p:cNvSpPr/>
              <p:nvPr/>
            </p:nvSpPr>
            <p:spPr>
              <a:xfrm>
                <a:off x="5274545" y="5650743"/>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4</a:t>
                </a:r>
                <a:endParaRPr lang="ko-KR" altLang="en-US" sz="1300" dirty="0">
                  <a:solidFill>
                    <a:schemeClr val="tx1"/>
                  </a:solidFill>
                  <a:latin typeface="SamsungOne 400" panose="020B0503030303020204" pitchFamily="34" charset="0"/>
                  <a:ea typeface="SamsungOne 400" panose="02020600000000000000" pitchFamily="18" charset="-127"/>
                </a:endParaRPr>
              </a:p>
            </p:txBody>
          </p:sp>
          <p:sp>
            <p:nvSpPr>
              <p:cNvPr id="21" name="타원 20">
                <a:extLst>
                  <a:ext uri="{FF2B5EF4-FFF2-40B4-BE49-F238E27FC236}">
                    <a16:creationId xmlns:a16="http://schemas.microsoft.com/office/drawing/2014/main" xmlns="" id="{B23B01E6-0F30-4600-977B-88A1EEB530DD}"/>
                  </a:ext>
                </a:extLst>
              </p:cNvPr>
              <p:cNvSpPr/>
              <p:nvPr/>
            </p:nvSpPr>
            <p:spPr>
              <a:xfrm>
                <a:off x="5853862" y="4980350"/>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3</a:t>
                </a:r>
                <a:endParaRPr lang="ko-KR" altLang="en-US" sz="1300" dirty="0">
                  <a:solidFill>
                    <a:schemeClr val="tx1"/>
                  </a:solidFill>
                  <a:latin typeface="SamsungOne 400" panose="020B0503030303020204" pitchFamily="34" charset="0"/>
                  <a:ea typeface="SamsungOne 400" panose="02020600000000000000" pitchFamily="18" charset="-127"/>
                </a:endParaRPr>
              </a:p>
            </p:txBody>
          </p:sp>
          <p:sp>
            <p:nvSpPr>
              <p:cNvPr id="22" name="타원 21">
                <a:extLst>
                  <a:ext uri="{FF2B5EF4-FFF2-40B4-BE49-F238E27FC236}">
                    <a16:creationId xmlns:a16="http://schemas.microsoft.com/office/drawing/2014/main" xmlns="" id="{9465970C-12C7-4931-A63F-D08B2D764DB3}"/>
                  </a:ext>
                </a:extLst>
              </p:cNvPr>
              <p:cNvSpPr/>
              <p:nvPr/>
            </p:nvSpPr>
            <p:spPr>
              <a:xfrm>
                <a:off x="5747240" y="3999678"/>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2</a:t>
                </a:r>
                <a:endParaRPr lang="ko-KR" altLang="en-US" sz="1300" dirty="0">
                  <a:solidFill>
                    <a:schemeClr val="tx1"/>
                  </a:solidFill>
                  <a:latin typeface="SamsungOne 400" panose="020B0503030303020204" pitchFamily="34" charset="0"/>
                  <a:ea typeface="SamsungOne 400" panose="02020600000000000000" pitchFamily="18" charset="-127"/>
                </a:endParaRPr>
              </a:p>
            </p:txBody>
          </p:sp>
          <p:sp>
            <p:nvSpPr>
              <p:cNvPr id="23" name="타원 22">
                <a:extLst>
                  <a:ext uri="{FF2B5EF4-FFF2-40B4-BE49-F238E27FC236}">
                    <a16:creationId xmlns:a16="http://schemas.microsoft.com/office/drawing/2014/main" xmlns="" id="{9D32DAC6-AE6C-4757-AA8D-BAA241719753}"/>
                  </a:ext>
                </a:extLst>
              </p:cNvPr>
              <p:cNvSpPr/>
              <p:nvPr/>
            </p:nvSpPr>
            <p:spPr>
              <a:xfrm>
                <a:off x="4288918" y="5650743"/>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5</a:t>
                </a:r>
                <a:endParaRPr lang="ko-KR" altLang="en-US" sz="1300" dirty="0">
                  <a:solidFill>
                    <a:schemeClr val="tx1"/>
                  </a:solidFill>
                  <a:latin typeface="SamsungOne 400" panose="020B0503030303020204" pitchFamily="34" charset="0"/>
                  <a:ea typeface="SamsungOne 400" panose="02020600000000000000" pitchFamily="18" charset="-127"/>
                </a:endParaRPr>
              </a:p>
            </p:txBody>
          </p:sp>
          <p:sp>
            <p:nvSpPr>
              <p:cNvPr id="24" name="타원 23">
                <a:extLst>
                  <a:ext uri="{FF2B5EF4-FFF2-40B4-BE49-F238E27FC236}">
                    <a16:creationId xmlns:a16="http://schemas.microsoft.com/office/drawing/2014/main" xmlns="" id="{0EFF96EC-2E3A-4D14-9369-39ECDE15878F}"/>
                  </a:ext>
                </a:extLst>
              </p:cNvPr>
              <p:cNvSpPr/>
              <p:nvPr/>
            </p:nvSpPr>
            <p:spPr>
              <a:xfrm>
                <a:off x="3709597" y="4980350"/>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6</a:t>
                </a:r>
                <a:endParaRPr lang="ko-KR" altLang="en-US" sz="1300" dirty="0">
                  <a:solidFill>
                    <a:schemeClr val="tx1"/>
                  </a:solidFill>
                  <a:latin typeface="SamsungOne 400" panose="020B0503030303020204" pitchFamily="34" charset="0"/>
                  <a:ea typeface="SamsungOne 400" panose="02020600000000000000" pitchFamily="18" charset="-127"/>
                </a:endParaRPr>
              </a:p>
            </p:txBody>
          </p:sp>
          <p:sp>
            <p:nvSpPr>
              <p:cNvPr id="26" name="타원 25">
                <a:extLst>
                  <a:ext uri="{FF2B5EF4-FFF2-40B4-BE49-F238E27FC236}">
                    <a16:creationId xmlns:a16="http://schemas.microsoft.com/office/drawing/2014/main" xmlns="" id="{2ACE54E7-3593-49A1-A123-9AC8C0F24509}"/>
                  </a:ext>
                </a:extLst>
              </p:cNvPr>
              <p:cNvSpPr/>
              <p:nvPr/>
            </p:nvSpPr>
            <p:spPr>
              <a:xfrm>
                <a:off x="3816223" y="3997504"/>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7</a:t>
                </a:r>
                <a:endParaRPr lang="ko-KR" altLang="en-US" sz="1300" dirty="0">
                  <a:solidFill>
                    <a:schemeClr val="tx1"/>
                  </a:solidFill>
                  <a:latin typeface="SamsungOne 400" panose="020B0503030303020204" pitchFamily="34" charset="0"/>
                  <a:ea typeface="SamsungOne 400" panose="02020600000000000000" pitchFamily="18" charset="-127"/>
                </a:endParaRPr>
              </a:p>
            </p:txBody>
          </p:sp>
        </p:grpSp>
        <p:sp>
          <p:nvSpPr>
            <p:cNvPr id="34" name="직사각형 33">
              <a:extLst>
                <a:ext uri="{FF2B5EF4-FFF2-40B4-BE49-F238E27FC236}">
                  <a16:creationId xmlns:a16="http://schemas.microsoft.com/office/drawing/2014/main" xmlns="" id="{F1B12DA7-C15F-4B00-8AB3-088BA5E0B6A4}"/>
                </a:ext>
              </a:extLst>
            </p:cNvPr>
            <p:cNvSpPr/>
            <p:nvPr/>
          </p:nvSpPr>
          <p:spPr>
            <a:xfrm>
              <a:off x="4891061" y="3523136"/>
              <a:ext cx="3862913" cy="90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Exclude every 3</a:t>
              </a:r>
              <a:r>
                <a:rPr lang="en-US" altLang="ko-KR" sz="1300" baseline="30000" dirty="0">
                  <a:solidFill>
                    <a:prstClr val="black">
                      <a:lumMod val="85000"/>
                      <a:lumOff val="15000"/>
                    </a:prstClr>
                  </a:solidFill>
                  <a:latin typeface="SamsungOne 400" panose="020B0503030303020204" pitchFamily="34" charset="0"/>
                </a:rPr>
                <a:t>rd</a:t>
              </a:r>
              <a:r>
                <a:rPr lang="en-US" altLang="ko-KR" sz="1300" dirty="0">
                  <a:solidFill>
                    <a:prstClr val="black">
                      <a:lumMod val="85000"/>
                      <a:lumOff val="15000"/>
                    </a:prstClr>
                  </a:solidFill>
                  <a:latin typeface="SamsungOne 400" panose="020B0503030303020204" pitchFamily="34" charset="0"/>
                </a:rPr>
                <a:t> person from the table by starting with no.1 in clockwise.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Repeat the same method from the person who sits next to the one that was previously excluded.</a:t>
              </a:r>
            </a:p>
          </p:txBody>
        </p:sp>
        <p:sp>
          <p:nvSpPr>
            <p:cNvPr id="2" name="직사각형 1"/>
            <p:cNvSpPr/>
            <p:nvPr/>
          </p:nvSpPr>
          <p:spPr>
            <a:xfrm>
              <a:off x="580388" y="2955733"/>
              <a:ext cx="8583490" cy="2812774"/>
            </a:xfrm>
            <a:prstGeom prst="rect">
              <a:avLst/>
            </a:prstGeom>
            <a:ln w="12700">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27" name="그룹 26"/>
          <p:cNvGrpSpPr/>
          <p:nvPr/>
        </p:nvGrpSpPr>
        <p:grpSpPr>
          <a:xfrm>
            <a:off x="361950" y="1322141"/>
            <a:ext cx="9106050" cy="712291"/>
            <a:chOff x="361950" y="1220103"/>
            <a:chExt cx="9106050" cy="712291"/>
          </a:xfrm>
        </p:grpSpPr>
        <p:sp>
          <p:nvSpPr>
            <p:cNvPr id="28" name="직사각형 27">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36" name="TextBox 35">
              <a:extLst>
                <a:ext uri="{FF2B5EF4-FFF2-40B4-BE49-F238E27FC236}">
                  <a16:creationId xmlns:a16="http://schemas.microsoft.com/office/drawing/2014/main" xmlns="" id="{903CEE4E-3EC2-420E-81ED-17FD809A4691}"/>
                </a:ext>
              </a:extLst>
            </p:cNvPr>
            <p:cNvSpPr txBox="1"/>
            <p:nvPr/>
          </p:nvSpPr>
          <p:spPr>
            <a:xfrm>
              <a:off x="361950" y="1593840"/>
              <a:ext cx="6915150" cy="338554"/>
            </a:xfrm>
            <a:prstGeom prst="rect">
              <a:avLst/>
            </a:prstGeom>
            <a:noFill/>
          </p:spPr>
          <p:txBody>
            <a:bodyPr wrap="square">
              <a:spAutoFit/>
            </a:bodyPr>
            <a:lstStyle/>
            <a:p>
              <a:pPr defTabSz="-45199300"/>
              <a:r>
                <a:rPr lang="en-US" altLang="ko-KR" sz="1600" b="1" dirty="0">
                  <a:solidFill>
                    <a:srgbClr val="000000"/>
                  </a:solidFill>
                  <a:latin typeface="Samsung Sharp Sans" pitchFamily="2" charset="0"/>
                  <a:ea typeface="Samsung Sharp Sans" pitchFamily="2" charset="0"/>
                  <a:cs typeface="Samsung Sharp Sans" pitchFamily="2" charset="0"/>
                </a:rPr>
                <a:t>1.1. Josephus story in the history</a:t>
              </a:r>
            </a:p>
          </p:txBody>
        </p:sp>
      </p:grpSp>
      <p:sp>
        <p:nvSpPr>
          <p:cNvPr id="31" name="직사각형 30">
            <a:extLst>
              <a:ext uri="{FF2B5EF4-FFF2-40B4-BE49-F238E27FC236}">
                <a16:creationId xmlns:a16="http://schemas.microsoft.com/office/drawing/2014/main" xmlns="" id="{90EFA62F-9637-4E5A-AAB1-9E61461D75DD}"/>
              </a:ext>
            </a:extLst>
          </p:cNvPr>
          <p:cNvSpPr/>
          <p:nvPr/>
        </p:nvSpPr>
        <p:spPr>
          <a:xfrm>
            <a:off x="580388" y="2124624"/>
            <a:ext cx="8887612" cy="72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Let’s say a total of 7 people are sitting around the table. </a:t>
            </a:r>
          </a:p>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Each of them is given with a number from 1 to 7 in clockwise. The following method will be used to select a representative.</a:t>
            </a:r>
          </a:p>
        </p:txBody>
      </p:sp>
    </p:spTree>
    <p:extLst>
      <p:ext uri="{BB962C8B-B14F-4D97-AF65-F5344CB8AC3E}">
        <p14:creationId xmlns:p14="http://schemas.microsoft.com/office/powerpoint/2010/main" val="28283368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7" name="직사각형 16">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22" name="직사각형 21">
            <a:extLst>
              <a:ext uri="{FF2B5EF4-FFF2-40B4-BE49-F238E27FC236}">
                <a16:creationId xmlns:a16="http://schemas.microsoft.com/office/drawing/2014/main" xmlns="" id="{90EFA62F-9637-4E5A-AAB1-9E61461D75DD}"/>
              </a:ext>
            </a:extLst>
          </p:cNvPr>
          <p:cNvSpPr/>
          <p:nvPr/>
        </p:nvSpPr>
        <p:spPr>
          <a:xfrm>
            <a:off x="580388" y="212462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Josephus problem can be defined as follows.</a:t>
            </a:r>
          </a:p>
        </p:txBody>
      </p:sp>
      <p:sp>
        <p:nvSpPr>
          <p:cNvPr id="23" name="직사각형 22">
            <a:extLst>
              <a:ext uri="{FF2B5EF4-FFF2-40B4-BE49-F238E27FC236}">
                <a16:creationId xmlns:a16="http://schemas.microsoft.com/office/drawing/2014/main" xmlns="" id="{F1B12DA7-C15F-4B00-8AB3-088BA5E0B6A4}"/>
              </a:ext>
            </a:extLst>
          </p:cNvPr>
          <p:cNvSpPr/>
          <p:nvPr/>
        </p:nvSpPr>
        <p:spPr>
          <a:xfrm>
            <a:off x="714237" y="2453287"/>
            <a:ext cx="8619913" cy="1410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ko-KR" altLang="en-US" sz="1300" dirty="0">
                <a:solidFill>
                  <a:prstClr val="black">
                    <a:lumMod val="85000"/>
                    <a:lumOff val="15000"/>
                  </a:prstClr>
                </a:solidFill>
                <a:latin typeface="SamsungOne 400" panose="020B0503030303020204" pitchFamily="34" charset="0"/>
              </a:rPr>
              <a:t>𝑁</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people gather around a table and each of them receives a number from 1 to N in clockwise.</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Select </a:t>
            </a:r>
            <a:r>
              <a:rPr lang="ko-KR" altLang="en-US" sz="1300" dirty="0">
                <a:solidFill>
                  <a:prstClr val="black">
                    <a:lumMod val="85000"/>
                    <a:lumOff val="15000"/>
                  </a:prstClr>
                </a:solidFill>
                <a:latin typeface="SamsungOne 400" panose="020B0503030303020204" pitchFamily="34" charset="0"/>
              </a:rPr>
              <a:t>𝐾</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that is smaller or identical to </a:t>
            </a:r>
            <a:r>
              <a:rPr lang="ko-KR" altLang="en-US" sz="1300" dirty="0">
                <a:solidFill>
                  <a:prstClr val="black">
                    <a:lumMod val="85000"/>
                    <a:lumOff val="15000"/>
                  </a:prstClr>
                </a:solidFill>
                <a:latin typeface="SamsungOne 400" panose="020B0503030303020204" pitchFamily="34" charset="0"/>
              </a:rPr>
              <a:t>𝑁</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exclude the Kth person from no.1.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Exclude the Kth person in clockwise until (</a:t>
            </a:r>
            <a:r>
              <a:rPr lang="ko-KR" altLang="en-US" sz="1300" dirty="0">
                <a:solidFill>
                  <a:prstClr val="black">
                    <a:lumMod val="85000"/>
                    <a:lumOff val="15000"/>
                  </a:prstClr>
                </a:solidFill>
                <a:latin typeface="SamsungOne 400" panose="020B0503030303020204" pitchFamily="34" charset="0"/>
              </a:rPr>
              <a:t>𝑁−</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people are eliminated.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Calculate the number of the person who will survive until the last when two positive integers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𝑁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and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𝐾</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𝑁</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are given.</a:t>
            </a:r>
          </a:p>
          <a:p>
            <a:pPr marL="182526" indent="-182526" latinLnBrk="0">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8" name="그룹 7"/>
          <p:cNvGrpSpPr/>
          <p:nvPr/>
        </p:nvGrpSpPr>
        <p:grpSpPr>
          <a:xfrm>
            <a:off x="361950" y="1322141"/>
            <a:ext cx="9106050" cy="712291"/>
            <a:chOff x="361950" y="1220103"/>
            <a:chExt cx="9106050" cy="712291"/>
          </a:xfrm>
        </p:grpSpPr>
        <p:sp>
          <p:nvSpPr>
            <p:cNvPr id="9" name="직사각형 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0" name="TextBox 9">
              <a:extLst>
                <a:ext uri="{FF2B5EF4-FFF2-40B4-BE49-F238E27FC236}">
                  <a16:creationId xmlns:a16="http://schemas.microsoft.com/office/drawing/2014/main" xmlns="" id="{903CEE4E-3EC2-420E-81ED-17FD809A4691}"/>
                </a:ext>
              </a:extLst>
            </p:cNvPr>
            <p:cNvSpPr txBox="1"/>
            <p:nvPr/>
          </p:nvSpPr>
          <p:spPr>
            <a:xfrm>
              <a:off x="361950" y="1593840"/>
              <a:ext cx="6915150" cy="338554"/>
            </a:xfrm>
            <a:prstGeom prst="rect">
              <a:avLst/>
            </a:prstGeom>
            <a:noFill/>
          </p:spPr>
          <p:txBody>
            <a:bodyPr wrap="square">
              <a:spAutoFit/>
            </a:bodyPr>
            <a:lstStyle/>
            <a:p>
              <a:pPr defTabSz="-45199300"/>
              <a:r>
                <a:rPr lang="en-US" altLang="ko-KR" sz="1600" b="1" dirty="0">
                  <a:solidFill>
                    <a:srgbClr val="000000"/>
                  </a:solidFill>
                  <a:latin typeface="Samsung Sharp Sans" pitchFamily="2" charset="0"/>
                  <a:ea typeface="Samsung Sharp Sans" pitchFamily="2" charset="0"/>
                  <a:cs typeface="Samsung Sharp Sans" pitchFamily="2" charset="0"/>
                </a:rPr>
                <a:t>1.1. Josephus story in the history</a:t>
              </a:r>
            </a:p>
          </p:txBody>
        </p:sp>
      </p:grpSp>
    </p:spTree>
    <p:extLst>
      <p:ext uri="{BB962C8B-B14F-4D97-AF65-F5344CB8AC3E}">
        <p14:creationId xmlns:p14="http://schemas.microsoft.com/office/powerpoint/2010/main" val="12735663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3" name="직사각형 12">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grpSp>
        <p:nvGrpSpPr>
          <p:cNvPr id="2" name="그룹 1"/>
          <p:cNvGrpSpPr/>
          <p:nvPr/>
        </p:nvGrpSpPr>
        <p:grpSpPr>
          <a:xfrm>
            <a:off x="463015" y="2112963"/>
            <a:ext cx="4483279" cy="3391116"/>
            <a:chOff x="463015" y="2083779"/>
            <a:chExt cx="4521862" cy="3420300"/>
          </a:xfrm>
        </p:grpSpPr>
        <p:pic>
          <p:nvPicPr>
            <p:cNvPr id="12" name="그림 11">
              <a:extLst>
                <a:ext uri="{FF2B5EF4-FFF2-40B4-BE49-F238E27FC236}">
                  <a16:creationId xmlns:a16="http://schemas.microsoft.com/office/drawing/2014/main" xmlns="" id="{D204817E-71F8-4C73-B359-7B61B4F9C91E}"/>
                </a:ext>
              </a:extLst>
            </p:cNvPr>
            <p:cNvPicPr>
              <a:picLocks noChangeAspect="1"/>
            </p:cNvPicPr>
            <p:nvPr/>
          </p:nvPicPr>
          <p:blipFill>
            <a:blip r:embed="rId2"/>
            <a:stretch>
              <a:fillRect/>
            </a:stretch>
          </p:blipFill>
          <p:spPr>
            <a:xfrm>
              <a:off x="469877" y="2084630"/>
              <a:ext cx="4515000" cy="3419449"/>
            </a:xfrm>
            <a:prstGeom prst="rect">
              <a:avLst/>
            </a:prstGeom>
          </p:spPr>
        </p:pic>
        <p:sp>
          <p:nvSpPr>
            <p:cNvPr id="18" name="직사각형 17">
              <a:extLst>
                <a:ext uri="{FF2B5EF4-FFF2-40B4-BE49-F238E27FC236}">
                  <a16:creationId xmlns:a16="http://schemas.microsoft.com/office/drawing/2014/main" xmlns="" id="{90185711-4438-4E16-8071-3F7B42576E0D}"/>
                </a:ext>
              </a:extLst>
            </p:cNvPr>
            <p:cNvSpPr/>
            <p:nvPr/>
          </p:nvSpPr>
          <p:spPr>
            <a:xfrm>
              <a:off x="463015" y="2083779"/>
              <a:ext cx="4501984" cy="340042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9" name="직사각형 18">
            <a:extLst>
              <a:ext uri="{FF2B5EF4-FFF2-40B4-BE49-F238E27FC236}">
                <a16:creationId xmlns:a16="http://schemas.microsoft.com/office/drawing/2014/main" xmlns="" id="{F1B12DA7-C15F-4B00-8AB3-088BA5E0B6A4}"/>
              </a:ext>
            </a:extLst>
          </p:cNvPr>
          <p:cNvSpPr/>
          <p:nvPr/>
        </p:nvSpPr>
        <p:spPr>
          <a:xfrm>
            <a:off x="5051324" y="2178114"/>
            <a:ext cx="4331216" cy="2610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GeoGebra provides an applet for simulating Josephus problem.</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the history, Josephus participated in a game in which every 3</a:t>
            </a:r>
            <a:r>
              <a:rPr lang="en-US" altLang="ko-KR" sz="1300" baseline="30000" dirty="0">
                <a:solidFill>
                  <a:prstClr val="black">
                    <a:lumMod val="85000"/>
                    <a:lumOff val="15000"/>
                  </a:prstClr>
                </a:solidFill>
                <a:latin typeface="SamsungOne 400" panose="020B0503030303020204" pitchFamily="34" charset="0"/>
              </a:rPr>
              <a:t>rd</a:t>
            </a:r>
            <a:r>
              <a:rPr lang="en-US" altLang="ko-KR" sz="1300" dirty="0">
                <a:solidFill>
                  <a:prstClr val="black">
                    <a:lumMod val="85000"/>
                    <a:lumOff val="15000"/>
                  </a:prstClr>
                </a:solidFill>
                <a:latin typeface="SamsungOne 400" panose="020B0503030303020204" pitchFamily="34" charset="0"/>
              </a:rPr>
              <a:t> person kills oneself among 41 people sitting in a circle.</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So, in Josephus problem, N=41 and K=3. Then, which number did Josephus have?</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Josephus survived with another person who also survived until the last. Then, what would be his number?</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Use the applet to check those two people who survived from the Josephus story.</a:t>
            </a:r>
          </a:p>
        </p:txBody>
      </p:sp>
      <p:sp>
        <p:nvSpPr>
          <p:cNvPr id="20" name="사각형: 둥근 모서리 30">
            <a:extLst>
              <a:ext uri="{FF2B5EF4-FFF2-40B4-BE49-F238E27FC236}">
                <a16:creationId xmlns:a16="http://schemas.microsoft.com/office/drawing/2014/main" xmlns="" id="{459D7568-DF75-4733-8B7F-65107C81FC52}"/>
              </a:ext>
            </a:extLst>
          </p:cNvPr>
          <p:cNvSpPr/>
          <p:nvPr/>
        </p:nvSpPr>
        <p:spPr>
          <a:xfrm>
            <a:off x="472121" y="5566636"/>
            <a:ext cx="2337446" cy="170486"/>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scene3d>
              <a:camera prst="orthographicFront"/>
              <a:lightRig rig="threePt" dir="t"/>
            </a:scene3d>
            <a:sp3d>
              <a:bevelT w="0" h="6350"/>
              <a:bevelB w="0" h="0"/>
            </a:sp3d>
          </a:bodyPr>
          <a:lstStyle/>
          <a:p>
            <a:pPr>
              <a:lnSpc>
                <a:spcPts val="1000"/>
              </a:lnSpc>
            </a:pPr>
            <a:r>
              <a:rPr lang="en-US" altLang="ko-KR" sz="900" dirty="0">
                <a:solidFill>
                  <a:schemeClr val="bg1"/>
                </a:solidFill>
                <a:latin typeface="SamsungOne 400" panose="020B0503030303020204" pitchFamily="34" charset="0"/>
                <a:ea typeface="SamsungOne 400" panose="020B0503030303020204" pitchFamily="34" charset="0"/>
              </a:rPr>
              <a:t>https://www.geogebra.org/m/ExvvrBbR </a:t>
            </a:r>
          </a:p>
        </p:txBody>
      </p:sp>
      <p:grpSp>
        <p:nvGrpSpPr>
          <p:cNvPr id="11" name="그룹 10"/>
          <p:cNvGrpSpPr/>
          <p:nvPr/>
        </p:nvGrpSpPr>
        <p:grpSpPr>
          <a:xfrm>
            <a:off x="361950" y="1322141"/>
            <a:ext cx="9106050" cy="712291"/>
            <a:chOff x="361950" y="1220103"/>
            <a:chExt cx="9106050" cy="712291"/>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38554"/>
            </a:xfrm>
            <a:prstGeom prst="rect">
              <a:avLst/>
            </a:prstGeom>
            <a:noFill/>
          </p:spPr>
          <p:txBody>
            <a:bodyPr wrap="square">
              <a:spAutoFit/>
            </a:bodyPr>
            <a:lstStyle/>
            <a:p>
              <a:pPr defTabSz="-45199300"/>
              <a:r>
                <a:rPr lang="en-US" altLang="ko-KR" sz="1600" b="1" dirty="0">
                  <a:solidFill>
                    <a:srgbClr val="000000"/>
                  </a:solidFill>
                  <a:latin typeface="Samsung Sharp Sans" pitchFamily="2" charset="0"/>
                  <a:ea typeface="Samsung Sharp Sans" pitchFamily="2" charset="0"/>
                  <a:cs typeface="Samsung Sharp Sans" pitchFamily="2" charset="0"/>
                </a:rPr>
                <a:t>1.2. Josephus sequence generator</a:t>
              </a:r>
            </a:p>
          </p:txBody>
        </p:sp>
      </p:grpSp>
    </p:spTree>
    <p:extLst>
      <p:ext uri="{BB962C8B-B14F-4D97-AF65-F5344CB8AC3E}">
        <p14:creationId xmlns:p14="http://schemas.microsoft.com/office/powerpoint/2010/main" val="7980409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29" name="직사각형 28">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34" name="직사각형 33">
            <a:extLst>
              <a:ext uri="{FF2B5EF4-FFF2-40B4-BE49-F238E27FC236}">
                <a16:creationId xmlns:a16="http://schemas.microsoft.com/office/drawing/2014/main" xmlns="" id="{90EFA62F-9637-4E5A-AAB1-9E61461D75DD}"/>
              </a:ext>
            </a:extLst>
          </p:cNvPr>
          <p:cNvSpPr/>
          <p:nvPr/>
        </p:nvSpPr>
        <p:spPr>
          <a:xfrm>
            <a:off x="580388" y="2124624"/>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first problem that we had is Josephus problem where N=7, K=3.</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To solve this problem, start with no.1 where 7 people are sitting around the table and exclude every 3</a:t>
            </a:r>
            <a:r>
              <a:rPr lang="en-US" altLang="ko-KR" sz="1300" baseline="30000" dirty="0">
                <a:solidFill>
                  <a:schemeClr val="tx1"/>
                </a:solidFill>
                <a:latin typeface="SamsungOne 400" panose="020B0503030303020204" pitchFamily="34" charset="0"/>
                <a:ea typeface="SamsungOne 400" panose="020B0503030303020204" pitchFamily="34" charset="0"/>
              </a:rPr>
              <a:t>rd</a:t>
            </a:r>
            <a:r>
              <a:rPr lang="en-US" altLang="ko-KR" sz="1300" dirty="0">
                <a:solidFill>
                  <a:schemeClr val="tx1"/>
                </a:solidFill>
                <a:latin typeface="SamsungOne 400" panose="020B0503030303020204" pitchFamily="34" charset="0"/>
                <a:ea typeface="SamsungOne 400" panose="020B0503030303020204" pitchFamily="34" charset="0"/>
              </a:rPr>
              <a:t> person.</a:t>
            </a:r>
          </a:p>
        </p:txBody>
      </p:sp>
      <p:grpSp>
        <p:nvGrpSpPr>
          <p:cNvPr id="26" name="그룹 25"/>
          <p:cNvGrpSpPr/>
          <p:nvPr/>
        </p:nvGrpSpPr>
        <p:grpSpPr>
          <a:xfrm>
            <a:off x="361950" y="1322141"/>
            <a:ext cx="9106050" cy="712291"/>
            <a:chOff x="361950" y="1220103"/>
            <a:chExt cx="9106050" cy="712291"/>
          </a:xfrm>
        </p:grpSpPr>
        <p:sp>
          <p:nvSpPr>
            <p:cNvPr id="27" name="직사각형 26">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35" name="TextBox 34">
              <a:extLst>
                <a:ext uri="{FF2B5EF4-FFF2-40B4-BE49-F238E27FC236}">
                  <a16:creationId xmlns:a16="http://schemas.microsoft.com/office/drawing/2014/main" xmlns="" id="{903CEE4E-3EC2-420E-81ED-17FD809A4691}"/>
                </a:ext>
              </a:extLst>
            </p:cNvPr>
            <p:cNvSpPr txBox="1"/>
            <p:nvPr/>
          </p:nvSpPr>
          <p:spPr>
            <a:xfrm>
              <a:off x="361950" y="1593840"/>
              <a:ext cx="6915150" cy="338554"/>
            </a:xfrm>
            <a:prstGeom prst="rect">
              <a:avLst/>
            </a:prstGeom>
            <a:noFill/>
          </p:spPr>
          <p:txBody>
            <a:bodyPr wrap="square">
              <a:spAutoFit/>
            </a:bodyPr>
            <a:lstStyle/>
            <a:p>
              <a:pPr defTabSz="-45199300"/>
              <a:r>
                <a:rPr lang="en-US" altLang="ko-KR" sz="1600" b="1" dirty="0">
                  <a:solidFill>
                    <a:srgbClr val="000000"/>
                  </a:solidFill>
                  <a:latin typeface="Samsung Sharp Sans" pitchFamily="2" charset="0"/>
                  <a:ea typeface="Samsung Sharp Sans" pitchFamily="2" charset="0"/>
                  <a:cs typeface="Samsung Sharp Sans" pitchFamily="2" charset="0"/>
                </a:rPr>
                <a:t>2.1. Josephus problem</a:t>
              </a:r>
            </a:p>
          </p:txBody>
        </p:sp>
      </p:grpSp>
      <p:sp>
        <p:nvSpPr>
          <p:cNvPr id="38" name="타원 37">
            <a:extLst>
              <a:ext uri="{FF2B5EF4-FFF2-40B4-BE49-F238E27FC236}">
                <a16:creationId xmlns:a16="http://schemas.microsoft.com/office/drawing/2014/main" xmlns="" id="{A407C1BD-80FD-46C6-8550-813273535CDF}"/>
              </a:ext>
            </a:extLst>
          </p:cNvPr>
          <p:cNvSpPr/>
          <p:nvPr/>
        </p:nvSpPr>
        <p:spPr>
          <a:xfrm>
            <a:off x="4172639" y="3715123"/>
            <a:ext cx="1585735" cy="158573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39" name="타원 38">
            <a:extLst>
              <a:ext uri="{FF2B5EF4-FFF2-40B4-BE49-F238E27FC236}">
                <a16:creationId xmlns:a16="http://schemas.microsoft.com/office/drawing/2014/main" xmlns="" id="{C0672B50-33C8-45E1-8B51-6EBB8BBE46D7}"/>
              </a:ext>
            </a:extLst>
          </p:cNvPr>
          <p:cNvSpPr/>
          <p:nvPr/>
        </p:nvSpPr>
        <p:spPr>
          <a:xfrm>
            <a:off x="4806919" y="3312377"/>
            <a:ext cx="317177" cy="317177"/>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tx1"/>
                </a:solidFill>
                <a:latin typeface="SamsungOne 400" panose="020B0503030303020204" pitchFamily="34" charset="0"/>
                <a:ea typeface="SamsungOne 400" panose="020B0503030303020204" pitchFamily="34" charset="0"/>
              </a:rPr>
              <a:t>1</a:t>
            </a: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40" name="타원 39">
            <a:extLst>
              <a:ext uri="{FF2B5EF4-FFF2-40B4-BE49-F238E27FC236}">
                <a16:creationId xmlns:a16="http://schemas.microsoft.com/office/drawing/2014/main" xmlns="" id="{A6AC825B-3EFE-4185-90D0-C9A0975AB14C}"/>
              </a:ext>
            </a:extLst>
          </p:cNvPr>
          <p:cNvSpPr/>
          <p:nvPr/>
        </p:nvSpPr>
        <p:spPr>
          <a:xfrm>
            <a:off x="5272299" y="5289676"/>
            <a:ext cx="317177" cy="317177"/>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tx1"/>
                </a:solidFill>
                <a:latin typeface="SamsungOne 400" panose="020B0503030303020204" pitchFamily="34" charset="0"/>
                <a:ea typeface="SamsungOne 400" panose="020B0503030303020204" pitchFamily="34" charset="0"/>
              </a:rPr>
              <a:t>4</a:t>
            </a: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41" name="타원 40">
            <a:extLst>
              <a:ext uri="{FF2B5EF4-FFF2-40B4-BE49-F238E27FC236}">
                <a16:creationId xmlns:a16="http://schemas.microsoft.com/office/drawing/2014/main" xmlns="" id="{472267F1-CF2F-4294-B25A-6F2239FC48EF}"/>
              </a:ext>
            </a:extLst>
          </p:cNvPr>
          <p:cNvSpPr/>
          <p:nvPr/>
        </p:nvSpPr>
        <p:spPr>
          <a:xfrm>
            <a:off x="5782234" y="4650813"/>
            <a:ext cx="317177" cy="317177"/>
          </a:xfrm>
          <a:prstGeom prst="ellipse">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3</a:t>
            </a:r>
            <a:endParaRPr lang="ko-KR" altLang="en-US" sz="1300" b="1" dirty="0">
              <a:solidFill>
                <a:schemeClr val="bg1"/>
              </a:solidFill>
              <a:latin typeface="SamsungOne 400" panose="020B0503030303020204" pitchFamily="34" charset="0"/>
              <a:ea typeface="SamsungOne 400" panose="02020600000000000000" pitchFamily="18" charset="-127"/>
            </a:endParaRPr>
          </a:p>
        </p:txBody>
      </p:sp>
      <p:sp>
        <p:nvSpPr>
          <p:cNvPr id="42" name="타원 41">
            <a:extLst>
              <a:ext uri="{FF2B5EF4-FFF2-40B4-BE49-F238E27FC236}">
                <a16:creationId xmlns:a16="http://schemas.microsoft.com/office/drawing/2014/main" xmlns="" id="{FE6CDFCF-A5D0-45CA-8000-3631368C7D50}"/>
              </a:ext>
            </a:extLst>
          </p:cNvPr>
          <p:cNvSpPr/>
          <p:nvPr/>
        </p:nvSpPr>
        <p:spPr>
          <a:xfrm>
            <a:off x="5649305" y="3749791"/>
            <a:ext cx="317177" cy="317177"/>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tx1"/>
                </a:solidFill>
                <a:latin typeface="SamsungOne 400" panose="020B0503030303020204" pitchFamily="34" charset="0"/>
                <a:ea typeface="SamsungOne 400" panose="020B0503030303020204" pitchFamily="34" charset="0"/>
              </a:rPr>
              <a:t>2</a:t>
            </a: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43" name="타원 42">
            <a:extLst>
              <a:ext uri="{FF2B5EF4-FFF2-40B4-BE49-F238E27FC236}">
                <a16:creationId xmlns:a16="http://schemas.microsoft.com/office/drawing/2014/main" xmlns="" id="{F8C3BF82-D23E-4C21-AC7E-9CA8E168E392}"/>
              </a:ext>
            </a:extLst>
          </p:cNvPr>
          <p:cNvSpPr/>
          <p:nvPr/>
        </p:nvSpPr>
        <p:spPr>
          <a:xfrm>
            <a:off x="4341542" y="5289676"/>
            <a:ext cx="317177" cy="317177"/>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tx1"/>
                </a:solidFill>
                <a:latin typeface="SamsungOne 400" panose="020B0503030303020204" pitchFamily="34" charset="0"/>
                <a:ea typeface="SamsungOne 400" panose="020B0503030303020204" pitchFamily="34" charset="0"/>
              </a:rPr>
              <a:t>5</a:t>
            </a: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44" name="타원 43">
            <a:extLst>
              <a:ext uri="{FF2B5EF4-FFF2-40B4-BE49-F238E27FC236}">
                <a16:creationId xmlns:a16="http://schemas.microsoft.com/office/drawing/2014/main" xmlns="" id="{467F4A40-F523-4D96-B339-A0B050C30DEB}"/>
              </a:ext>
            </a:extLst>
          </p:cNvPr>
          <p:cNvSpPr/>
          <p:nvPr/>
        </p:nvSpPr>
        <p:spPr>
          <a:xfrm>
            <a:off x="3831603" y="4650813"/>
            <a:ext cx="317177" cy="317177"/>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tx1"/>
                </a:solidFill>
                <a:latin typeface="SamsungOne 400" panose="020B0503030303020204" pitchFamily="34" charset="0"/>
                <a:ea typeface="SamsungOne 400" panose="020B0503030303020204" pitchFamily="34" charset="0"/>
              </a:rPr>
              <a:t>6</a:t>
            </a: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45" name="타원 44">
            <a:extLst>
              <a:ext uri="{FF2B5EF4-FFF2-40B4-BE49-F238E27FC236}">
                <a16:creationId xmlns:a16="http://schemas.microsoft.com/office/drawing/2014/main" xmlns="" id="{54057B9C-621C-44D9-B827-3D7FF6B897A7}"/>
              </a:ext>
            </a:extLst>
          </p:cNvPr>
          <p:cNvSpPr/>
          <p:nvPr/>
        </p:nvSpPr>
        <p:spPr>
          <a:xfrm>
            <a:off x="3964535" y="3749791"/>
            <a:ext cx="317177" cy="317177"/>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tx1"/>
                </a:solidFill>
                <a:latin typeface="SamsungOne 400" panose="020B0503030303020204" pitchFamily="34" charset="0"/>
                <a:ea typeface="SamsungOne 400" panose="020B0503030303020204" pitchFamily="34" charset="0"/>
              </a:rPr>
              <a:t>7</a:t>
            </a:r>
            <a:endParaRPr lang="ko-KR" altLang="en-US" sz="1300" b="1" dirty="0">
              <a:solidFill>
                <a:schemeClr val="tx1"/>
              </a:solidFill>
              <a:latin typeface="SamsungOne 400" panose="020B0503030303020204" pitchFamily="34" charset="0"/>
              <a:ea typeface="SamsungOne 400" panose="02020600000000000000" pitchFamily="18" charset="-127"/>
            </a:endParaRPr>
          </a:p>
        </p:txBody>
      </p:sp>
      <p:pic>
        <p:nvPicPr>
          <p:cNvPr id="46" name="그림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59" y="3044816"/>
            <a:ext cx="926517" cy="697613"/>
          </a:xfrm>
          <a:prstGeom prst="rect">
            <a:avLst/>
          </a:prstGeom>
        </p:spPr>
      </p:pic>
      <p:pic>
        <p:nvPicPr>
          <p:cNvPr id="47" name="그림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196838">
            <a:off x="5703091" y="3889927"/>
            <a:ext cx="926517" cy="697613"/>
          </a:xfrm>
          <a:prstGeom prst="rect">
            <a:avLst/>
          </a:prstGeom>
        </p:spPr>
      </p:pic>
      <p:sp>
        <p:nvSpPr>
          <p:cNvPr id="3" name="타원 2"/>
          <p:cNvSpPr/>
          <p:nvPr/>
        </p:nvSpPr>
        <p:spPr>
          <a:xfrm>
            <a:off x="6358713" y="4086463"/>
            <a:ext cx="216000" cy="216000"/>
          </a:xfrm>
          <a:prstGeom prst="ellipse">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dirty="0" smtClean="0">
                <a:solidFill>
                  <a:schemeClr val="bg1"/>
                </a:solidFill>
                <a:latin typeface="SamsungOne 400" panose="020B0503030303020204" pitchFamily="34" charset="0"/>
                <a:ea typeface="SamsungOne 400" panose="020B0503030303020204" pitchFamily="34" charset="0"/>
              </a:rPr>
              <a:t>3</a:t>
            </a:r>
            <a:endParaRPr lang="ko-KR" altLang="en-US" sz="1300" dirty="0">
              <a:solidFill>
                <a:schemeClr val="bg1"/>
              </a:solidFill>
              <a:latin typeface="SamsungOne 400" panose="020B0503030303020204" pitchFamily="34" charset="0"/>
            </a:endParaRPr>
          </a:p>
        </p:txBody>
      </p:sp>
      <p:sp>
        <p:nvSpPr>
          <p:cNvPr id="53" name="타원 52"/>
          <p:cNvSpPr/>
          <p:nvPr/>
        </p:nvSpPr>
        <p:spPr>
          <a:xfrm>
            <a:off x="5565755" y="3027107"/>
            <a:ext cx="216000" cy="216000"/>
          </a:xfrm>
          <a:prstGeom prst="ellipse">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dirty="0" smtClean="0">
                <a:solidFill>
                  <a:schemeClr val="bg1"/>
                </a:solidFill>
                <a:latin typeface="SamsungOne 400" panose="020B0503030303020204" pitchFamily="34" charset="0"/>
                <a:ea typeface="SamsungOne 400" panose="020B0503030303020204" pitchFamily="34" charset="0"/>
              </a:rPr>
              <a:t>2</a:t>
            </a:r>
            <a:endParaRPr lang="ko-KR" altLang="en-US" sz="1300" dirty="0">
              <a:solidFill>
                <a:schemeClr val="bg1"/>
              </a:solidFill>
              <a:latin typeface="SamsungOne 400" panose="020B0503030303020204" pitchFamily="34" charset="0"/>
            </a:endParaRPr>
          </a:p>
        </p:txBody>
      </p:sp>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552" y="3143262"/>
            <a:ext cx="350163" cy="356306"/>
          </a:xfrm>
          <a:prstGeom prst="rect">
            <a:avLst/>
          </a:prstGeom>
        </p:spPr>
      </p:pic>
      <p:sp>
        <p:nvSpPr>
          <p:cNvPr id="54" name="타원 53"/>
          <p:cNvSpPr/>
          <p:nvPr/>
        </p:nvSpPr>
        <p:spPr>
          <a:xfrm>
            <a:off x="4500501" y="3099531"/>
            <a:ext cx="216000" cy="216000"/>
          </a:xfrm>
          <a:prstGeom prst="ellipse">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dirty="0" smtClean="0">
                <a:solidFill>
                  <a:schemeClr val="bg1"/>
                </a:solidFill>
                <a:latin typeface="SamsungOne 400" panose="020B0503030303020204" pitchFamily="34" charset="0"/>
                <a:ea typeface="SamsungOne 400" panose="020B0503030303020204" pitchFamily="34" charset="0"/>
              </a:rPr>
              <a:t>1</a:t>
            </a:r>
            <a:endParaRPr lang="ko-KR" altLang="en-US" sz="1300" dirty="0">
              <a:solidFill>
                <a:schemeClr val="bg1"/>
              </a:solidFill>
              <a:latin typeface="SamsungOne 400" panose="020B0503030303020204" pitchFamily="34" charset="0"/>
            </a:endParaRPr>
          </a:p>
        </p:txBody>
      </p:sp>
    </p:spTree>
    <p:extLst>
      <p:ext uri="{BB962C8B-B14F-4D97-AF65-F5344CB8AC3E}">
        <p14:creationId xmlns:p14="http://schemas.microsoft.com/office/powerpoint/2010/main" val="18928941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27" name="직사각형 26">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34" name="직사각형 33">
            <a:extLst>
              <a:ext uri="{FF2B5EF4-FFF2-40B4-BE49-F238E27FC236}">
                <a16:creationId xmlns:a16="http://schemas.microsoft.com/office/drawing/2014/main" xmlns="" id="{90EFA62F-9637-4E5A-AAB1-9E61461D75DD}"/>
              </a:ext>
            </a:extLst>
          </p:cNvPr>
          <p:cNvSpPr/>
          <p:nvPr/>
        </p:nvSpPr>
        <p:spPr>
          <a:xfrm>
            <a:off x="580388" y="212462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After no.3 is eliminated, the no.6 who is the 3</a:t>
            </a:r>
            <a:r>
              <a:rPr lang="en-US" altLang="ko-KR" sz="1300" baseline="30000" dirty="0">
                <a:solidFill>
                  <a:schemeClr val="tx1"/>
                </a:solidFill>
                <a:latin typeface="SamsungOne 400" panose="020B0503030303020204" pitchFamily="34" charset="0"/>
                <a:ea typeface="SamsungOne 400" panose="020B0503030303020204" pitchFamily="34" charset="0"/>
              </a:rPr>
              <a:t>rd</a:t>
            </a:r>
            <a:r>
              <a:rPr lang="en-US" altLang="ko-KR" sz="1300" dirty="0">
                <a:solidFill>
                  <a:schemeClr val="tx1"/>
                </a:solidFill>
                <a:latin typeface="SamsungOne 400" panose="020B0503030303020204" pitchFamily="34" charset="0"/>
                <a:ea typeface="SamsungOne 400" panose="020B0503030303020204" pitchFamily="34" charset="0"/>
              </a:rPr>
              <a:t> person from no.4 should be excluded.</a:t>
            </a:r>
          </a:p>
        </p:txBody>
      </p:sp>
      <p:grpSp>
        <p:nvGrpSpPr>
          <p:cNvPr id="28" name="그룹 27"/>
          <p:cNvGrpSpPr/>
          <p:nvPr/>
        </p:nvGrpSpPr>
        <p:grpSpPr>
          <a:xfrm>
            <a:off x="361950" y="1322141"/>
            <a:ext cx="9106050" cy="712291"/>
            <a:chOff x="361950" y="1220103"/>
            <a:chExt cx="9106050" cy="712291"/>
          </a:xfrm>
        </p:grpSpPr>
        <p:sp>
          <p:nvSpPr>
            <p:cNvPr id="29" name="직사각형 2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36" name="TextBox 35">
              <a:extLst>
                <a:ext uri="{FF2B5EF4-FFF2-40B4-BE49-F238E27FC236}">
                  <a16:creationId xmlns:a16="http://schemas.microsoft.com/office/drawing/2014/main" xmlns="" id="{903CEE4E-3EC2-420E-81ED-17FD809A4691}"/>
                </a:ext>
              </a:extLst>
            </p:cNvPr>
            <p:cNvSpPr txBox="1"/>
            <p:nvPr/>
          </p:nvSpPr>
          <p:spPr>
            <a:xfrm>
              <a:off x="361950" y="1593840"/>
              <a:ext cx="6915150" cy="338554"/>
            </a:xfrm>
            <a:prstGeom prst="rect">
              <a:avLst/>
            </a:prstGeom>
            <a:noFill/>
          </p:spPr>
          <p:txBody>
            <a:bodyPr wrap="square">
              <a:spAutoFit/>
            </a:bodyPr>
            <a:lstStyle/>
            <a:p>
              <a:pPr defTabSz="-45199300"/>
              <a:r>
                <a:rPr lang="en-US" altLang="ko-KR" sz="1600" b="1" dirty="0">
                  <a:solidFill>
                    <a:srgbClr val="000000"/>
                  </a:solidFill>
                  <a:latin typeface="Samsung Sharp Sans" pitchFamily="2" charset="0"/>
                  <a:ea typeface="Samsung Sharp Sans" pitchFamily="2" charset="0"/>
                  <a:cs typeface="Samsung Sharp Sans" pitchFamily="2" charset="0"/>
                </a:rPr>
                <a:t>2.1. Josephus problem</a:t>
              </a:r>
            </a:p>
          </p:txBody>
        </p:sp>
      </p:grpSp>
      <p:grpSp>
        <p:nvGrpSpPr>
          <p:cNvPr id="49" name="그룹 48"/>
          <p:cNvGrpSpPr/>
          <p:nvPr/>
        </p:nvGrpSpPr>
        <p:grpSpPr>
          <a:xfrm>
            <a:off x="3831603" y="3312377"/>
            <a:ext cx="2267808" cy="2294476"/>
            <a:chOff x="3728427" y="3489879"/>
            <a:chExt cx="2449144" cy="2477945"/>
          </a:xfrm>
        </p:grpSpPr>
        <p:sp>
          <p:nvSpPr>
            <p:cNvPr id="50" name="타원 49">
              <a:extLst>
                <a:ext uri="{FF2B5EF4-FFF2-40B4-BE49-F238E27FC236}">
                  <a16:creationId xmlns:a16="http://schemas.microsoft.com/office/drawing/2014/main" xmlns="" id="{A407C1BD-80FD-46C6-8550-813273535CDF}"/>
                </a:ext>
              </a:extLst>
            </p:cNvPr>
            <p:cNvSpPr/>
            <p:nvPr/>
          </p:nvSpPr>
          <p:spPr>
            <a:xfrm>
              <a:off x="4096733" y="3924829"/>
              <a:ext cx="1712532" cy="17125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52" name="타원 51">
              <a:extLst>
                <a:ext uri="{FF2B5EF4-FFF2-40B4-BE49-F238E27FC236}">
                  <a16:creationId xmlns:a16="http://schemas.microsoft.com/office/drawing/2014/main" xmlns="" id="{C0672B50-33C8-45E1-8B51-6EBB8BBE46D7}"/>
                </a:ext>
              </a:extLst>
            </p:cNvPr>
            <p:cNvSpPr/>
            <p:nvPr/>
          </p:nvSpPr>
          <p:spPr>
            <a:xfrm>
              <a:off x="4781730" y="3489879"/>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tx1"/>
                  </a:solidFill>
                  <a:latin typeface="SamsungOne 400" panose="020B0503030303020204" pitchFamily="34" charset="0"/>
                  <a:ea typeface="SamsungOne 400" panose="020B0503030303020204" pitchFamily="34" charset="0"/>
                </a:rPr>
                <a:t>1</a:t>
              </a: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53" name="타원 52">
              <a:extLst>
                <a:ext uri="{FF2B5EF4-FFF2-40B4-BE49-F238E27FC236}">
                  <a16:creationId xmlns:a16="http://schemas.microsoft.com/office/drawing/2014/main" xmlns="" id="{A6AC825B-3EFE-4185-90D0-C9A0975AB14C}"/>
                </a:ext>
              </a:extLst>
            </p:cNvPr>
            <p:cNvSpPr/>
            <p:nvPr/>
          </p:nvSpPr>
          <p:spPr>
            <a:xfrm>
              <a:off x="5284322" y="5625285"/>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tx1"/>
                  </a:solidFill>
                  <a:latin typeface="SamsungOne 400" panose="020B0503030303020204" pitchFamily="34" charset="0"/>
                  <a:ea typeface="SamsungOne 400" panose="020B0503030303020204" pitchFamily="34" charset="0"/>
                </a:rPr>
                <a:t>4</a:t>
              </a: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54" name="타원 53">
              <a:extLst>
                <a:ext uri="{FF2B5EF4-FFF2-40B4-BE49-F238E27FC236}">
                  <a16:creationId xmlns:a16="http://schemas.microsoft.com/office/drawing/2014/main" xmlns="" id="{472267F1-CF2F-4294-B25A-6F2239FC48EF}"/>
                </a:ext>
              </a:extLst>
            </p:cNvPr>
            <p:cNvSpPr/>
            <p:nvPr/>
          </p:nvSpPr>
          <p:spPr>
            <a:xfrm>
              <a:off x="5835032" y="4935338"/>
              <a:ext cx="342539" cy="34253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55" name="타원 54">
              <a:extLst>
                <a:ext uri="{FF2B5EF4-FFF2-40B4-BE49-F238E27FC236}">
                  <a16:creationId xmlns:a16="http://schemas.microsoft.com/office/drawing/2014/main" xmlns="" id="{FE6CDFCF-A5D0-45CA-8000-3631368C7D50}"/>
                </a:ext>
              </a:extLst>
            </p:cNvPr>
            <p:cNvSpPr/>
            <p:nvPr/>
          </p:nvSpPr>
          <p:spPr>
            <a:xfrm>
              <a:off x="5691474" y="3962269"/>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tx1"/>
                  </a:solidFill>
                  <a:latin typeface="SamsungOne 400" panose="020B0503030303020204" pitchFamily="34" charset="0"/>
                  <a:ea typeface="SamsungOne 400" panose="020B0503030303020204" pitchFamily="34" charset="0"/>
                </a:rPr>
                <a:t>2</a:t>
              </a: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59" name="타원 58">
              <a:extLst>
                <a:ext uri="{FF2B5EF4-FFF2-40B4-BE49-F238E27FC236}">
                  <a16:creationId xmlns:a16="http://schemas.microsoft.com/office/drawing/2014/main" xmlns="" id="{F8C3BF82-D23E-4C21-AC7E-9CA8E168E392}"/>
                </a:ext>
              </a:extLst>
            </p:cNvPr>
            <p:cNvSpPr/>
            <p:nvPr/>
          </p:nvSpPr>
          <p:spPr>
            <a:xfrm>
              <a:off x="4279141" y="5625285"/>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tx1"/>
                  </a:solidFill>
                  <a:latin typeface="SamsungOne 400" panose="020B0503030303020204" pitchFamily="34" charset="0"/>
                  <a:ea typeface="SamsungOne 400" panose="020B0503030303020204" pitchFamily="34" charset="0"/>
                </a:rPr>
                <a:t>5</a:t>
              </a: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60" name="타원 59">
              <a:extLst>
                <a:ext uri="{FF2B5EF4-FFF2-40B4-BE49-F238E27FC236}">
                  <a16:creationId xmlns:a16="http://schemas.microsoft.com/office/drawing/2014/main" xmlns="" id="{467F4A40-F523-4D96-B339-A0B050C30DEB}"/>
                </a:ext>
              </a:extLst>
            </p:cNvPr>
            <p:cNvSpPr/>
            <p:nvPr/>
          </p:nvSpPr>
          <p:spPr>
            <a:xfrm>
              <a:off x="3728427" y="4935338"/>
              <a:ext cx="342539" cy="342539"/>
            </a:xfrm>
            <a:prstGeom prst="ellipse">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6</a:t>
              </a:r>
              <a:endParaRPr lang="ko-KR" altLang="en-US" sz="1300" b="1" dirty="0">
                <a:solidFill>
                  <a:schemeClr val="bg1"/>
                </a:solidFill>
                <a:latin typeface="SamsungOne 400" panose="020B0503030303020204" pitchFamily="34" charset="0"/>
                <a:ea typeface="SamsungOne 400" panose="02020600000000000000" pitchFamily="18" charset="-127"/>
              </a:endParaRPr>
            </a:p>
          </p:txBody>
        </p:sp>
        <p:sp>
          <p:nvSpPr>
            <p:cNvPr id="61" name="타원 60">
              <a:extLst>
                <a:ext uri="{FF2B5EF4-FFF2-40B4-BE49-F238E27FC236}">
                  <a16:creationId xmlns:a16="http://schemas.microsoft.com/office/drawing/2014/main" xmlns="" id="{54057B9C-621C-44D9-B827-3D7FF6B897A7}"/>
                </a:ext>
              </a:extLst>
            </p:cNvPr>
            <p:cNvSpPr/>
            <p:nvPr/>
          </p:nvSpPr>
          <p:spPr>
            <a:xfrm>
              <a:off x="3871988" y="3962269"/>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tx1"/>
                  </a:solidFill>
                  <a:latin typeface="SamsungOne 400" panose="020B0503030303020204" pitchFamily="34" charset="0"/>
                  <a:ea typeface="SamsungOne 400" panose="020B0503030303020204" pitchFamily="34" charset="0"/>
                </a:rPr>
                <a:t>7</a:t>
              </a:r>
              <a:endParaRPr lang="ko-KR" altLang="en-US" sz="1300" b="1" dirty="0">
                <a:solidFill>
                  <a:schemeClr val="tx1"/>
                </a:solidFill>
                <a:latin typeface="SamsungOne 400" panose="020B0503030303020204" pitchFamily="34" charset="0"/>
                <a:ea typeface="SamsungOne 400" panose="02020600000000000000" pitchFamily="18" charset="-127"/>
              </a:endParaRPr>
            </a:p>
          </p:txBody>
        </p:sp>
      </p:grpSp>
      <p:pic>
        <p:nvPicPr>
          <p:cNvPr id="64" name="그림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046126">
            <a:off x="5474907" y="4934225"/>
            <a:ext cx="926517" cy="697613"/>
          </a:xfrm>
          <a:prstGeom prst="rect">
            <a:avLst/>
          </a:prstGeom>
        </p:spPr>
      </p:pic>
      <p:pic>
        <p:nvPicPr>
          <p:cNvPr id="65" name="그림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113285">
            <a:off x="4535930" y="5413093"/>
            <a:ext cx="926517" cy="697613"/>
          </a:xfrm>
          <a:prstGeom prst="rect">
            <a:avLst/>
          </a:prstGeom>
        </p:spPr>
      </p:pic>
      <p:pic>
        <p:nvPicPr>
          <p:cNvPr id="66" name="그림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295684">
            <a:off x="3537265" y="4928681"/>
            <a:ext cx="926517" cy="697613"/>
          </a:xfrm>
          <a:prstGeom prst="rect">
            <a:avLst/>
          </a:prstGeom>
        </p:spPr>
      </p:pic>
      <p:sp>
        <p:nvSpPr>
          <p:cNvPr id="72" name="타원 71"/>
          <p:cNvSpPr/>
          <p:nvPr/>
        </p:nvSpPr>
        <p:spPr>
          <a:xfrm>
            <a:off x="3588522" y="5338037"/>
            <a:ext cx="216000" cy="216000"/>
          </a:xfrm>
          <a:prstGeom prst="ellipse">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dirty="0" smtClean="0">
                <a:solidFill>
                  <a:schemeClr val="bg1"/>
                </a:solidFill>
                <a:latin typeface="SamsungOne 400" panose="020B0503030303020204" pitchFamily="34" charset="0"/>
                <a:ea typeface="SamsungOne 400" panose="020B0503030303020204" pitchFamily="34" charset="0"/>
              </a:rPr>
              <a:t>3</a:t>
            </a:r>
            <a:endParaRPr lang="ko-KR" altLang="en-US" sz="1300" dirty="0">
              <a:solidFill>
                <a:schemeClr val="bg1"/>
              </a:solidFill>
              <a:latin typeface="SamsungOne 400" panose="020B0503030303020204" pitchFamily="34" charset="0"/>
            </a:endParaRPr>
          </a:p>
        </p:txBody>
      </p:sp>
      <p:sp>
        <p:nvSpPr>
          <p:cNvPr id="73" name="타원 72"/>
          <p:cNvSpPr/>
          <p:nvPr/>
        </p:nvSpPr>
        <p:spPr>
          <a:xfrm>
            <a:off x="4891188" y="5976354"/>
            <a:ext cx="216000" cy="216000"/>
          </a:xfrm>
          <a:prstGeom prst="ellipse">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dirty="0" smtClean="0">
                <a:solidFill>
                  <a:schemeClr val="bg1"/>
                </a:solidFill>
                <a:latin typeface="SamsungOne 400" panose="020B0503030303020204" pitchFamily="34" charset="0"/>
                <a:ea typeface="SamsungOne 400" panose="020B0503030303020204" pitchFamily="34" charset="0"/>
              </a:rPr>
              <a:t>2</a:t>
            </a:r>
            <a:endParaRPr lang="ko-KR" altLang="en-US" sz="1300" dirty="0">
              <a:solidFill>
                <a:schemeClr val="bg1"/>
              </a:solidFill>
              <a:latin typeface="SamsungOne 400" panose="020B0503030303020204" pitchFamily="34" charset="0"/>
            </a:endParaRPr>
          </a:p>
        </p:txBody>
      </p:sp>
      <p:sp>
        <p:nvSpPr>
          <p:cNvPr id="74" name="타원 73"/>
          <p:cNvSpPr/>
          <p:nvPr/>
        </p:nvSpPr>
        <p:spPr>
          <a:xfrm>
            <a:off x="6099411" y="5338037"/>
            <a:ext cx="216000" cy="216000"/>
          </a:xfrm>
          <a:prstGeom prst="ellipse">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dirty="0" smtClean="0">
                <a:solidFill>
                  <a:schemeClr val="bg1"/>
                </a:solidFill>
                <a:latin typeface="SamsungOne 400" panose="020B0503030303020204" pitchFamily="34" charset="0"/>
                <a:ea typeface="SamsungOne 400" panose="020B0503030303020204" pitchFamily="34" charset="0"/>
              </a:rPr>
              <a:t>1</a:t>
            </a:r>
            <a:endParaRPr lang="ko-KR" altLang="en-US" sz="1300" dirty="0">
              <a:solidFill>
                <a:schemeClr val="bg1"/>
              </a:solidFill>
              <a:latin typeface="SamsungOne 400" panose="020B0503030303020204" pitchFamily="34" charset="0"/>
            </a:endParaRPr>
          </a:p>
        </p:txBody>
      </p:sp>
    </p:spTree>
    <p:extLst>
      <p:ext uri="{BB962C8B-B14F-4D97-AF65-F5344CB8AC3E}">
        <p14:creationId xmlns:p14="http://schemas.microsoft.com/office/powerpoint/2010/main" val="14471869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27" name="직사각형 26">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grpSp>
        <p:nvGrpSpPr>
          <p:cNvPr id="28" name="그룹 27"/>
          <p:cNvGrpSpPr/>
          <p:nvPr/>
        </p:nvGrpSpPr>
        <p:grpSpPr>
          <a:xfrm>
            <a:off x="361950" y="1322141"/>
            <a:ext cx="9106050" cy="712291"/>
            <a:chOff x="361950" y="1220103"/>
            <a:chExt cx="9106050" cy="712291"/>
          </a:xfrm>
        </p:grpSpPr>
        <p:sp>
          <p:nvSpPr>
            <p:cNvPr id="29" name="직사각형 2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36" name="TextBox 35">
              <a:extLst>
                <a:ext uri="{FF2B5EF4-FFF2-40B4-BE49-F238E27FC236}">
                  <a16:creationId xmlns:a16="http://schemas.microsoft.com/office/drawing/2014/main" xmlns="" id="{903CEE4E-3EC2-420E-81ED-17FD809A4691}"/>
                </a:ext>
              </a:extLst>
            </p:cNvPr>
            <p:cNvSpPr txBox="1"/>
            <p:nvPr/>
          </p:nvSpPr>
          <p:spPr>
            <a:xfrm>
              <a:off x="361950" y="1593840"/>
              <a:ext cx="6915150" cy="338554"/>
            </a:xfrm>
            <a:prstGeom prst="rect">
              <a:avLst/>
            </a:prstGeom>
            <a:noFill/>
          </p:spPr>
          <p:txBody>
            <a:bodyPr wrap="square">
              <a:spAutoFit/>
            </a:bodyPr>
            <a:lstStyle/>
            <a:p>
              <a:pPr defTabSz="-45199300"/>
              <a:r>
                <a:rPr lang="en-US" altLang="ko-KR" sz="1600" b="1" dirty="0">
                  <a:solidFill>
                    <a:srgbClr val="000000"/>
                  </a:solidFill>
                  <a:latin typeface="Samsung Sharp Sans" pitchFamily="2" charset="0"/>
                  <a:ea typeface="Samsung Sharp Sans" pitchFamily="2" charset="0"/>
                  <a:cs typeface="Samsung Sharp Sans" pitchFamily="2" charset="0"/>
                </a:rPr>
                <a:t>2.1. Josephus problem</a:t>
              </a:r>
            </a:p>
          </p:txBody>
        </p:sp>
      </p:grpSp>
      <p:sp>
        <p:nvSpPr>
          <p:cNvPr id="30" name="직사각형 29">
            <a:extLst>
              <a:ext uri="{FF2B5EF4-FFF2-40B4-BE49-F238E27FC236}">
                <a16:creationId xmlns:a16="http://schemas.microsoft.com/office/drawing/2014/main" xmlns="" id="{90EFA62F-9637-4E5A-AAB1-9E61461D75DD}"/>
              </a:ext>
            </a:extLst>
          </p:cNvPr>
          <p:cNvSpPr/>
          <p:nvPr/>
        </p:nvSpPr>
        <p:spPr>
          <a:xfrm>
            <a:off x="580388" y="2124624"/>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Once no.6 is eliminated, then the next 3</a:t>
            </a:r>
            <a:r>
              <a:rPr lang="en-US" altLang="ko-KR" sz="1300" baseline="30000" dirty="0">
                <a:solidFill>
                  <a:schemeClr val="tx1"/>
                </a:solidFill>
                <a:latin typeface="SamsungOne 400" panose="020B0503030303020204" pitchFamily="34" charset="0"/>
                <a:ea typeface="SamsungOne 400" panose="020B0503030303020204" pitchFamily="34" charset="0"/>
              </a:rPr>
              <a:t>rd</a:t>
            </a:r>
            <a:r>
              <a:rPr lang="en-US" altLang="ko-KR" sz="1300" dirty="0">
                <a:solidFill>
                  <a:schemeClr val="tx1"/>
                </a:solidFill>
                <a:latin typeface="SamsungOne 400" panose="020B0503030303020204" pitchFamily="34" charset="0"/>
                <a:ea typeface="SamsungOne 400" panose="020B0503030303020204" pitchFamily="34" charset="0"/>
              </a:rPr>
              <a:t> person is no.2. </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Exclude no.2 from the table.</a:t>
            </a:r>
          </a:p>
        </p:txBody>
      </p:sp>
      <p:grpSp>
        <p:nvGrpSpPr>
          <p:cNvPr id="32" name="그룹 31"/>
          <p:cNvGrpSpPr/>
          <p:nvPr/>
        </p:nvGrpSpPr>
        <p:grpSpPr>
          <a:xfrm>
            <a:off x="3831603" y="3312377"/>
            <a:ext cx="2267808" cy="2294476"/>
            <a:chOff x="3728427" y="3489879"/>
            <a:chExt cx="2449144" cy="2477945"/>
          </a:xfrm>
        </p:grpSpPr>
        <p:sp>
          <p:nvSpPr>
            <p:cNvPr id="34" name="타원 33">
              <a:extLst>
                <a:ext uri="{FF2B5EF4-FFF2-40B4-BE49-F238E27FC236}">
                  <a16:creationId xmlns:a16="http://schemas.microsoft.com/office/drawing/2014/main" xmlns="" id="{A407C1BD-80FD-46C6-8550-813273535CDF}"/>
                </a:ext>
              </a:extLst>
            </p:cNvPr>
            <p:cNvSpPr/>
            <p:nvPr/>
          </p:nvSpPr>
          <p:spPr>
            <a:xfrm>
              <a:off x="4096733" y="3924829"/>
              <a:ext cx="1712532" cy="17125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35" name="타원 34">
              <a:extLst>
                <a:ext uri="{FF2B5EF4-FFF2-40B4-BE49-F238E27FC236}">
                  <a16:creationId xmlns:a16="http://schemas.microsoft.com/office/drawing/2014/main" xmlns="" id="{C0672B50-33C8-45E1-8B51-6EBB8BBE46D7}"/>
                </a:ext>
              </a:extLst>
            </p:cNvPr>
            <p:cNvSpPr/>
            <p:nvPr/>
          </p:nvSpPr>
          <p:spPr>
            <a:xfrm>
              <a:off x="4781730" y="3489879"/>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tx1"/>
                  </a:solidFill>
                  <a:latin typeface="SamsungOne 400" panose="020B0503030303020204" pitchFamily="34" charset="0"/>
                  <a:ea typeface="SamsungOne 400" panose="020B0503030303020204" pitchFamily="34" charset="0"/>
                </a:rPr>
                <a:t>1</a:t>
              </a: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38" name="타원 37">
              <a:extLst>
                <a:ext uri="{FF2B5EF4-FFF2-40B4-BE49-F238E27FC236}">
                  <a16:creationId xmlns:a16="http://schemas.microsoft.com/office/drawing/2014/main" xmlns="" id="{A6AC825B-3EFE-4185-90D0-C9A0975AB14C}"/>
                </a:ext>
              </a:extLst>
            </p:cNvPr>
            <p:cNvSpPr/>
            <p:nvPr/>
          </p:nvSpPr>
          <p:spPr>
            <a:xfrm>
              <a:off x="5284322" y="5625285"/>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tx1"/>
                  </a:solidFill>
                  <a:latin typeface="SamsungOne 400" panose="020B0503030303020204" pitchFamily="34" charset="0"/>
                  <a:ea typeface="SamsungOne 400" panose="020B0503030303020204" pitchFamily="34" charset="0"/>
                </a:rPr>
                <a:t>4</a:t>
              </a: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39" name="타원 38">
              <a:extLst>
                <a:ext uri="{FF2B5EF4-FFF2-40B4-BE49-F238E27FC236}">
                  <a16:creationId xmlns:a16="http://schemas.microsoft.com/office/drawing/2014/main" xmlns="" id="{472267F1-CF2F-4294-B25A-6F2239FC48EF}"/>
                </a:ext>
              </a:extLst>
            </p:cNvPr>
            <p:cNvSpPr/>
            <p:nvPr/>
          </p:nvSpPr>
          <p:spPr>
            <a:xfrm>
              <a:off x="5835032" y="4935338"/>
              <a:ext cx="342539" cy="34253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300" b="1" dirty="0">
                <a:solidFill>
                  <a:schemeClr val="bg1"/>
                </a:solidFill>
                <a:latin typeface="SamsungOne 400" panose="020B0503030303020204" pitchFamily="34" charset="0"/>
                <a:ea typeface="SamsungOne 400" panose="02020600000000000000" pitchFamily="18" charset="-127"/>
              </a:endParaRPr>
            </a:p>
          </p:txBody>
        </p:sp>
        <p:sp>
          <p:nvSpPr>
            <p:cNvPr id="40" name="타원 39">
              <a:extLst>
                <a:ext uri="{FF2B5EF4-FFF2-40B4-BE49-F238E27FC236}">
                  <a16:creationId xmlns:a16="http://schemas.microsoft.com/office/drawing/2014/main" xmlns="" id="{FE6CDFCF-A5D0-45CA-8000-3631368C7D50}"/>
                </a:ext>
              </a:extLst>
            </p:cNvPr>
            <p:cNvSpPr/>
            <p:nvPr/>
          </p:nvSpPr>
          <p:spPr>
            <a:xfrm>
              <a:off x="5691474" y="3962269"/>
              <a:ext cx="342539" cy="342539"/>
            </a:xfrm>
            <a:prstGeom prst="ellipse">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2</a:t>
              </a:r>
              <a:endParaRPr lang="ko-KR" altLang="en-US" sz="1300" b="1" dirty="0">
                <a:solidFill>
                  <a:schemeClr val="bg1"/>
                </a:solidFill>
                <a:latin typeface="SamsungOne 400" panose="020B0503030303020204" pitchFamily="34" charset="0"/>
                <a:ea typeface="SamsungOne 400" panose="02020600000000000000" pitchFamily="18" charset="-127"/>
              </a:endParaRPr>
            </a:p>
          </p:txBody>
        </p:sp>
        <p:sp>
          <p:nvSpPr>
            <p:cNvPr id="41" name="타원 40">
              <a:extLst>
                <a:ext uri="{FF2B5EF4-FFF2-40B4-BE49-F238E27FC236}">
                  <a16:creationId xmlns:a16="http://schemas.microsoft.com/office/drawing/2014/main" xmlns="" id="{F8C3BF82-D23E-4C21-AC7E-9CA8E168E392}"/>
                </a:ext>
              </a:extLst>
            </p:cNvPr>
            <p:cNvSpPr/>
            <p:nvPr/>
          </p:nvSpPr>
          <p:spPr>
            <a:xfrm>
              <a:off x="4279141" y="5625285"/>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tx1"/>
                  </a:solidFill>
                  <a:latin typeface="SamsungOne 400" panose="020B0503030303020204" pitchFamily="34" charset="0"/>
                  <a:ea typeface="SamsungOne 400" panose="020B0503030303020204" pitchFamily="34" charset="0"/>
                </a:rPr>
                <a:t>5</a:t>
              </a: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42" name="타원 41">
              <a:extLst>
                <a:ext uri="{FF2B5EF4-FFF2-40B4-BE49-F238E27FC236}">
                  <a16:creationId xmlns:a16="http://schemas.microsoft.com/office/drawing/2014/main" xmlns="" id="{467F4A40-F523-4D96-B339-A0B050C30DEB}"/>
                </a:ext>
              </a:extLst>
            </p:cNvPr>
            <p:cNvSpPr/>
            <p:nvPr/>
          </p:nvSpPr>
          <p:spPr>
            <a:xfrm>
              <a:off x="3728427" y="4935338"/>
              <a:ext cx="342539" cy="34253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43" name="타원 42">
              <a:extLst>
                <a:ext uri="{FF2B5EF4-FFF2-40B4-BE49-F238E27FC236}">
                  <a16:creationId xmlns:a16="http://schemas.microsoft.com/office/drawing/2014/main" xmlns="" id="{54057B9C-621C-44D9-B827-3D7FF6B897A7}"/>
                </a:ext>
              </a:extLst>
            </p:cNvPr>
            <p:cNvSpPr/>
            <p:nvPr/>
          </p:nvSpPr>
          <p:spPr>
            <a:xfrm>
              <a:off x="3871988" y="3962269"/>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tx1"/>
                  </a:solidFill>
                  <a:latin typeface="SamsungOne 400" panose="020B0503030303020204" pitchFamily="34" charset="0"/>
                  <a:ea typeface="SamsungOne 400" panose="020B0503030303020204" pitchFamily="34" charset="0"/>
                </a:rPr>
                <a:t>7</a:t>
              </a:r>
              <a:endParaRPr lang="ko-KR" altLang="en-US" sz="1300" b="1" dirty="0">
                <a:solidFill>
                  <a:schemeClr val="tx1"/>
                </a:solidFill>
                <a:latin typeface="SamsungOne 400" panose="020B0503030303020204" pitchFamily="34" charset="0"/>
                <a:ea typeface="SamsungOne 400" panose="02020600000000000000" pitchFamily="18" charset="-127"/>
              </a:endParaRPr>
            </a:p>
          </p:txBody>
        </p:sp>
      </p:grpSp>
      <p:pic>
        <p:nvPicPr>
          <p:cNvPr id="44" name="그림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5959" y="3044816"/>
            <a:ext cx="926517" cy="697613"/>
          </a:xfrm>
          <a:prstGeom prst="rect">
            <a:avLst/>
          </a:prstGeom>
        </p:spPr>
      </p:pic>
      <p:pic>
        <p:nvPicPr>
          <p:cNvPr id="49" name="그림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108296">
            <a:off x="3308764" y="3904847"/>
            <a:ext cx="926517" cy="697613"/>
          </a:xfrm>
          <a:prstGeom prst="rect">
            <a:avLst/>
          </a:prstGeom>
        </p:spPr>
      </p:pic>
      <p:pic>
        <p:nvPicPr>
          <p:cNvPr id="50" name="그림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266866">
            <a:off x="3960280" y="3042000"/>
            <a:ext cx="926517" cy="697613"/>
          </a:xfrm>
          <a:prstGeom prst="rect">
            <a:avLst/>
          </a:prstGeom>
        </p:spPr>
      </p:pic>
      <p:sp>
        <p:nvSpPr>
          <p:cNvPr id="52" name="타원 51"/>
          <p:cNvSpPr/>
          <p:nvPr/>
        </p:nvSpPr>
        <p:spPr>
          <a:xfrm>
            <a:off x="5539101" y="2972001"/>
            <a:ext cx="216000" cy="216000"/>
          </a:xfrm>
          <a:prstGeom prst="ellipse">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dirty="0" smtClean="0">
                <a:solidFill>
                  <a:schemeClr val="bg1"/>
                </a:solidFill>
                <a:latin typeface="SamsungOne 400" panose="020B0503030303020204" pitchFamily="34" charset="0"/>
                <a:ea typeface="SamsungOne 400" panose="020B0503030303020204" pitchFamily="34" charset="0"/>
              </a:rPr>
              <a:t>3</a:t>
            </a:r>
            <a:endParaRPr lang="ko-KR" altLang="en-US" sz="1300" dirty="0">
              <a:solidFill>
                <a:schemeClr val="bg1"/>
              </a:solidFill>
              <a:latin typeface="SamsungOne 400" panose="020B0503030303020204" pitchFamily="34" charset="0"/>
            </a:endParaRPr>
          </a:p>
        </p:txBody>
      </p:sp>
      <p:sp>
        <p:nvSpPr>
          <p:cNvPr id="53" name="타원 52"/>
          <p:cNvSpPr/>
          <p:nvPr/>
        </p:nvSpPr>
        <p:spPr>
          <a:xfrm>
            <a:off x="4183249" y="2968945"/>
            <a:ext cx="216000" cy="216000"/>
          </a:xfrm>
          <a:prstGeom prst="ellipse">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dirty="0" smtClean="0">
                <a:solidFill>
                  <a:schemeClr val="bg1"/>
                </a:solidFill>
                <a:latin typeface="SamsungOne 400" panose="020B0503030303020204" pitchFamily="34" charset="0"/>
                <a:ea typeface="SamsungOne 400" panose="020B0503030303020204" pitchFamily="34" charset="0"/>
              </a:rPr>
              <a:t>2</a:t>
            </a:r>
            <a:endParaRPr lang="ko-KR" altLang="en-US" sz="1300" dirty="0">
              <a:solidFill>
                <a:schemeClr val="bg1"/>
              </a:solidFill>
              <a:latin typeface="SamsungOne 400" panose="020B0503030303020204" pitchFamily="34" charset="0"/>
            </a:endParaRPr>
          </a:p>
        </p:txBody>
      </p:sp>
      <p:sp>
        <p:nvSpPr>
          <p:cNvPr id="54" name="타원 53"/>
          <p:cNvSpPr/>
          <p:nvPr/>
        </p:nvSpPr>
        <p:spPr>
          <a:xfrm>
            <a:off x="3353376" y="4066968"/>
            <a:ext cx="216000" cy="216000"/>
          </a:xfrm>
          <a:prstGeom prst="ellipse">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dirty="0" smtClean="0">
                <a:solidFill>
                  <a:schemeClr val="bg1"/>
                </a:solidFill>
                <a:latin typeface="SamsungOne 400" panose="020B0503030303020204" pitchFamily="34" charset="0"/>
                <a:ea typeface="SamsungOne 400" panose="020B0503030303020204" pitchFamily="34" charset="0"/>
              </a:rPr>
              <a:t>1</a:t>
            </a:r>
            <a:endParaRPr lang="ko-KR" altLang="en-US" sz="1300" dirty="0">
              <a:solidFill>
                <a:schemeClr val="bg1"/>
              </a:solidFill>
              <a:latin typeface="SamsungOne 400" panose="020B0503030303020204" pitchFamily="34" charset="0"/>
            </a:endParaRPr>
          </a:p>
        </p:txBody>
      </p:sp>
    </p:spTree>
    <p:extLst>
      <p:ext uri="{BB962C8B-B14F-4D97-AF65-F5344CB8AC3E}">
        <p14:creationId xmlns:p14="http://schemas.microsoft.com/office/powerpoint/2010/main" val="1003329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Mission</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8" name="그룹 7">
            <a:extLst>
              <a:ext uri="{FF2B5EF4-FFF2-40B4-BE49-F238E27FC236}">
                <a16:creationId xmlns:a16="http://schemas.microsoft.com/office/drawing/2014/main" xmlns="" id="{5CCAF01D-30E4-4D0C-AA78-81EB9D07EB2C}"/>
              </a:ext>
            </a:extLst>
          </p:cNvPr>
          <p:cNvGrpSpPr/>
          <p:nvPr/>
        </p:nvGrpSpPr>
        <p:grpSpPr>
          <a:xfrm>
            <a:off x="451456" y="435607"/>
            <a:ext cx="4656722" cy="277000"/>
            <a:chOff x="558800" y="1148582"/>
            <a:chExt cx="4656722" cy="277000"/>
          </a:xfrm>
        </p:grpSpPr>
        <p:sp>
          <p:nvSpPr>
            <p:cNvPr id="9"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dirty="0">
                  <a:solidFill>
                    <a:prstClr val="black">
                      <a:lumMod val="50000"/>
                      <a:lumOff val="50000"/>
                    </a:prstClr>
                  </a:solidFill>
                  <a:latin typeface="Samsung Sharp Sans" pitchFamily="2" charset="0"/>
                  <a:ea typeface="Samsung Sharp Sans" pitchFamily="2" charset="0"/>
                  <a:cs typeface="Samsung Sharp Sans" pitchFamily="2" charset="0"/>
                </a:rPr>
                <a:t>22</a:t>
              </a: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a:t>
              </a:r>
            </a:p>
          </p:txBody>
        </p:sp>
        <p:sp>
          <p:nvSpPr>
            <p:cNvPr id="12" name="직사각형 11">
              <a:extLst>
                <a:ext uri="{FF2B5EF4-FFF2-40B4-BE49-F238E27FC236}">
                  <a16:creationId xmlns:a16="http://schemas.microsoft.com/office/drawing/2014/main" xmlns="" id="{B640FC7E-A899-44A0-93CD-28A2FA14072E}"/>
                </a:ext>
              </a:extLst>
            </p:cNvPr>
            <p:cNvSpPr/>
            <p:nvPr/>
          </p:nvSpPr>
          <p:spPr>
            <a:xfrm>
              <a:off x="1413468" y="1148582"/>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Stack</a:t>
              </a:r>
            </a:p>
          </p:txBody>
        </p:sp>
      </p:grpSp>
      <p:sp>
        <p:nvSpPr>
          <p:cNvPr id="15" name="직사각형 14"/>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3256336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29" name="직사각형 28">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34" name="직사각형 33">
            <a:extLst>
              <a:ext uri="{FF2B5EF4-FFF2-40B4-BE49-F238E27FC236}">
                <a16:creationId xmlns:a16="http://schemas.microsoft.com/office/drawing/2014/main" xmlns="" id="{90EFA62F-9637-4E5A-AAB1-9E61461D75DD}"/>
              </a:ext>
            </a:extLst>
          </p:cNvPr>
          <p:cNvSpPr/>
          <p:nvPr/>
        </p:nvSpPr>
        <p:spPr>
          <a:xfrm>
            <a:off x="580388" y="2124624"/>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Skip the person who is already excluded.</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After no.2 is eliminated, the next 3</a:t>
            </a:r>
            <a:r>
              <a:rPr lang="en-US" altLang="ko-KR" sz="1300" baseline="30000" dirty="0">
                <a:solidFill>
                  <a:schemeClr val="tx1"/>
                </a:solidFill>
                <a:latin typeface="SamsungOne 400" panose="020B0503030303020204" pitchFamily="34" charset="0"/>
                <a:ea typeface="SamsungOne 400" panose="020B0503030303020204" pitchFamily="34" charset="0"/>
              </a:rPr>
              <a:t>rd</a:t>
            </a:r>
            <a:r>
              <a:rPr lang="en-US" altLang="ko-KR" sz="1300" dirty="0">
                <a:solidFill>
                  <a:schemeClr val="tx1"/>
                </a:solidFill>
                <a:latin typeface="SamsungOne 400" panose="020B0503030303020204" pitchFamily="34" charset="0"/>
                <a:ea typeface="SamsungOne 400" panose="020B0503030303020204" pitchFamily="34" charset="0"/>
              </a:rPr>
              <a:t> person to be excluded is no.7. Eliminate no.7. </a:t>
            </a:r>
          </a:p>
        </p:txBody>
      </p:sp>
      <p:grpSp>
        <p:nvGrpSpPr>
          <p:cNvPr id="26" name="그룹 25"/>
          <p:cNvGrpSpPr/>
          <p:nvPr/>
        </p:nvGrpSpPr>
        <p:grpSpPr>
          <a:xfrm>
            <a:off x="361950" y="1322141"/>
            <a:ext cx="9106050" cy="712291"/>
            <a:chOff x="361950" y="1220103"/>
            <a:chExt cx="9106050" cy="712291"/>
          </a:xfrm>
        </p:grpSpPr>
        <p:sp>
          <p:nvSpPr>
            <p:cNvPr id="27" name="직사각형 26">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36" name="TextBox 35">
              <a:extLst>
                <a:ext uri="{FF2B5EF4-FFF2-40B4-BE49-F238E27FC236}">
                  <a16:creationId xmlns:a16="http://schemas.microsoft.com/office/drawing/2014/main" xmlns="" id="{903CEE4E-3EC2-420E-81ED-17FD809A4691}"/>
                </a:ext>
              </a:extLst>
            </p:cNvPr>
            <p:cNvSpPr txBox="1"/>
            <p:nvPr/>
          </p:nvSpPr>
          <p:spPr>
            <a:xfrm>
              <a:off x="361950" y="1593840"/>
              <a:ext cx="6915150" cy="338554"/>
            </a:xfrm>
            <a:prstGeom prst="rect">
              <a:avLst/>
            </a:prstGeom>
            <a:noFill/>
          </p:spPr>
          <p:txBody>
            <a:bodyPr wrap="square">
              <a:spAutoFit/>
            </a:bodyPr>
            <a:lstStyle/>
            <a:p>
              <a:pPr defTabSz="-45199300"/>
              <a:r>
                <a:rPr lang="en-US" altLang="ko-KR" sz="1600" b="1" dirty="0">
                  <a:solidFill>
                    <a:srgbClr val="000000"/>
                  </a:solidFill>
                  <a:latin typeface="Samsung Sharp Sans" pitchFamily="2" charset="0"/>
                  <a:ea typeface="Samsung Sharp Sans" pitchFamily="2" charset="0"/>
                  <a:cs typeface="Samsung Sharp Sans" pitchFamily="2" charset="0"/>
                </a:rPr>
                <a:t>2.1. Josephus problem</a:t>
              </a:r>
            </a:p>
          </p:txBody>
        </p:sp>
      </p:grpSp>
      <p:grpSp>
        <p:nvGrpSpPr>
          <p:cNvPr id="30" name="그룹 29"/>
          <p:cNvGrpSpPr/>
          <p:nvPr/>
        </p:nvGrpSpPr>
        <p:grpSpPr>
          <a:xfrm>
            <a:off x="3831603" y="3312377"/>
            <a:ext cx="2267808" cy="2294476"/>
            <a:chOff x="3728427" y="3489879"/>
            <a:chExt cx="2449144" cy="2477945"/>
          </a:xfrm>
        </p:grpSpPr>
        <p:sp>
          <p:nvSpPr>
            <p:cNvPr id="32" name="타원 31">
              <a:extLst>
                <a:ext uri="{FF2B5EF4-FFF2-40B4-BE49-F238E27FC236}">
                  <a16:creationId xmlns:a16="http://schemas.microsoft.com/office/drawing/2014/main" xmlns="" id="{A407C1BD-80FD-46C6-8550-813273535CDF}"/>
                </a:ext>
              </a:extLst>
            </p:cNvPr>
            <p:cNvSpPr/>
            <p:nvPr/>
          </p:nvSpPr>
          <p:spPr>
            <a:xfrm>
              <a:off x="4096733" y="3924829"/>
              <a:ext cx="1712532" cy="17125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37" name="타원 36">
              <a:extLst>
                <a:ext uri="{FF2B5EF4-FFF2-40B4-BE49-F238E27FC236}">
                  <a16:creationId xmlns:a16="http://schemas.microsoft.com/office/drawing/2014/main" xmlns="" id="{C0672B50-33C8-45E1-8B51-6EBB8BBE46D7}"/>
                </a:ext>
              </a:extLst>
            </p:cNvPr>
            <p:cNvSpPr/>
            <p:nvPr/>
          </p:nvSpPr>
          <p:spPr>
            <a:xfrm>
              <a:off x="4781730" y="3489879"/>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tx1"/>
                  </a:solidFill>
                  <a:latin typeface="SamsungOne 400" panose="020B0503030303020204" pitchFamily="34" charset="0"/>
                  <a:ea typeface="SamsungOne 400" panose="020B0503030303020204" pitchFamily="34" charset="0"/>
                </a:rPr>
                <a:t>1</a:t>
              </a: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38" name="타원 37">
              <a:extLst>
                <a:ext uri="{FF2B5EF4-FFF2-40B4-BE49-F238E27FC236}">
                  <a16:creationId xmlns:a16="http://schemas.microsoft.com/office/drawing/2014/main" xmlns="" id="{A6AC825B-3EFE-4185-90D0-C9A0975AB14C}"/>
                </a:ext>
              </a:extLst>
            </p:cNvPr>
            <p:cNvSpPr/>
            <p:nvPr/>
          </p:nvSpPr>
          <p:spPr>
            <a:xfrm>
              <a:off x="5284322" y="5625285"/>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tx1"/>
                  </a:solidFill>
                  <a:latin typeface="SamsungOne 400" panose="020B0503030303020204" pitchFamily="34" charset="0"/>
                  <a:ea typeface="SamsungOne 400" panose="020B0503030303020204" pitchFamily="34" charset="0"/>
                </a:rPr>
                <a:t>4</a:t>
              </a: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39" name="타원 38">
              <a:extLst>
                <a:ext uri="{FF2B5EF4-FFF2-40B4-BE49-F238E27FC236}">
                  <a16:creationId xmlns:a16="http://schemas.microsoft.com/office/drawing/2014/main" xmlns="" id="{472267F1-CF2F-4294-B25A-6F2239FC48EF}"/>
                </a:ext>
              </a:extLst>
            </p:cNvPr>
            <p:cNvSpPr/>
            <p:nvPr/>
          </p:nvSpPr>
          <p:spPr>
            <a:xfrm>
              <a:off x="5835032" y="4935338"/>
              <a:ext cx="342539" cy="34253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300" b="1" dirty="0">
                <a:solidFill>
                  <a:schemeClr val="bg1"/>
                </a:solidFill>
                <a:latin typeface="SamsungOne 400" panose="020B0503030303020204" pitchFamily="34" charset="0"/>
                <a:ea typeface="SamsungOne 400" panose="02020600000000000000" pitchFamily="18" charset="-127"/>
              </a:endParaRPr>
            </a:p>
          </p:txBody>
        </p:sp>
        <p:sp>
          <p:nvSpPr>
            <p:cNvPr id="40" name="타원 39">
              <a:extLst>
                <a:ext uri="{FF2B5EF4-FFF2-40B4-BE49-F238E27FC236}">
                  <a16:creationId xmlns:a16="http://schemas.microsoft.com/office/drawing/2014/main" xmlns="" id="{FE6CDFCF-A5D0-45CA-8000-3631368C7D50}"/>
                </a:ext>
              </a:extLst>
            </p:cNvPr>
            <p:cNvSpPr/>
            <p:nvPr/>
          </p:nvSpPr>
          <p:spPr>
            <a:xfrm>
              <a:off x="5691474" y="3962269"/>
              <a:ext cx="342539" cy="34253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41" name="타원 40">
              <a:extLst>
                <a:ext uri="{FF2B5EF4-FFF2-40B4-BE49-F238E27FC236}">
                  <a16:creationId xmlns:a16="http://schemas.microsoft.com/office/drawing/2014/main" xmlns="" id="{F8C3BF82-D23E-4C21-AC7E-9CA8E168E392}"/>
                </a:ext>
              </a:extLst>
            </p:cNvPr>
            <p:cNvSpPr/>
            <p:nvPr/>
          </p:nvSpPr>
          <p:spPr>
            <a:xfrm>
              <a:off x="4279141" y="5625285"/>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tx1"/>
                  </a:solidFill>
                  <a:latin typeface="SamsungOne 400" panose="020B0503030303020204" pitchFamily="34" charset="0"/>
                  <a:ea typeface="SamsungOne 400" panose="020B0503030303020204" pitchFamily="34" charset="0"/>
                </a:rPr>
                <a:t>5</a:t>
              </a: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42" name="타원 41">
              <a:extLst>
                <a:ext uri="{FF2B5EF4-FFF2-40B4-BE49-F238E27FC236}">
                  <a16:creationId xmlns:a16="http://schemas.microsoft.com/office/drawing/2014/main" xmlns="" id="{467F4A40-F523-4D96-B339-A0B050C30DEB}"/>
                </a:ext>
              </a:extLst>
            </p:cNvPr>
            <p:cNvSpPr/>
            <p:nvPr/>
          </p:nvSpPr>
          <p:spPr>
            <a:xfrm>
              <a:off x="3728427" y="4935338"/>
              <a:ext cx="342539" cy="34253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43" name="타원 42">
              <a:extLst>
                <a:ext uri="{FF2B5EF4-FFF2-40B4-BE49-F238E27FC236}">
                  <a16:creationId xmlns:a16="http://schemas.microsoft.com/office/drawing/2014/main" xmlns="" id="{54057B9C-621C-44D9-B827-3D7FF6B897A7}"/>
                </a:ext>
              </a:extLst>
            </p:cNvPr>
            <p:cNvSpPr/>
            <p:nvPr/>
          </p:nvSpPr>
          <p:spPr>
            <a:xfrm>
              <a:off x="3871988" y="3962269"/>
              <a:ext cx="342539" cy="342539"/>
            </a:xfrm>
            <a:prstGeom prst="ellipse">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7</a:t>
              </a:r>
              <a:endParaRPr lang="ko-KR" altLang="en-US" sz="1300" b="1" dirty="0">
                <a:solidFill>
                  <a:schemeClr val="bg1"/>
                </a:solidFill>
                <a:latin typeface="SamsungOne 400" panose="020B0503030303020204" pitchFamily="34" charset="0"/>
                <a:ea typeface="SamsungOne 400" panose="02020600000000000000" pitchFamily="18" charset="-127"/>
              </a:endParaRPr>
            </a:p>
          </p:txBody>
        </p:sp>
      </p:grpSp>
      <p:pic>
        <p:nvPicPr>
          <p:cNvPr id="50" name="그림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113285">
            <a:off x="4535930" y="5413093"/>
            <a:ext cx="926517" cy="697613"/>
          </a:xfrm>
          <a:prstGeom prst="rect">
            <a:avLst/>
          </a:prstGeom>
        </p:spPr>
      </p:pic>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4221" y="3948495"/>
            <a:ext cx="841845" cy="1634490"/>
          </a:xfrm>
          <a:prstGeom prst="rect">
            <a:avLst/>
          </a:prstGeom>
        </p:spPr>
      </p:pic>
      <p:pic>
        <p:nvPicPr>
          <p:cNvPr id="52" name="그림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029839">
            <a:off x="3484560" y="3975653"/>
            <a:ext cx="869795" cy="1688757"/>
          </a:xfrm>
          <a:prstGeom prst="rect">
            <a:avLst/>
          </a:prstGeom>
        </p:spPr>
      </p:pic>
      <p:sp>
        <p:nvSpPr>
          <p:cNvPr id="53" name="타원 52"/>
          <p:cNvSpPr/>
          <p:nvPr/>
        </p:nvSpPr>
        <p:spPr>
          <a:xfrm>
            <a:off x="3414929" y="4779459"/>
            <a:ext cx="216000" cy="216000"/>
          </a:xfrm>
          <a:prstGeom prst="ellipse">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dirty="0" smtClean="0">
                <a:solidFill>
                  <a:schemeClr val="bg1"/>
                </a:solidFill>
                <a:latin typeface="SamsungOne 400" panose="020B0503030303020204" pitchFamily="34" charset="0"/>
                <a:ea typeface="SamsungOne 400" panose="020B0503030303020204" pitchFamily="34" charset="0"/>
              </a:rPr>
              <a:t>3</a:t>
            </a:r>
            <a:endParaRPr lang="ko-KR" altLang="en-US" sz="1300" dirty="0">
              <a:solidFill>
                <a:schemeClr val="bg1"/>
              </a:solidFill>
              <a:latin typeface="SamsungOne 400" panose="020B0503030303020204" pitchFamily="34" charset="0"/>
            </a:endParaRPr>
          </a:p>
        </p:txBody>
      </p:sp>
      <p:sp>
        <p:nvSpPr>
          <p:cNvPr id="55" name="타원 54"/>
          <p:cNvSpPr/>
          <p:nvPr/>
        </p:nvSpPr>
        <p:spPr>
          <a:xfrm>
            <a:off x="6300084" y="4751990"/>
            <a:ext cx="216000" cy="216000"/>
          </a:xfrm>
          <a:prstGeom prst="ellipse">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dirty="0" smtClean="0">
                <a:solidFill>
                  <a:schemeClr val="bg1"/>
                </a:solidFill>
                <a:latin typeface="SamsungOne 400" panose="020B0503030303020204" pitchFamily="34" charset="0"/>
                <a:ea typeface="SamsungOne 400" panose="020B0503030303020204" pitchFamily="34" charset="0"/>
              </a:rPr>
              <a:t>1</a:t>
            </a:r>
            <a:endParaRPr lang="ko-KR" altLang="en-US" sz="1300" dirty="0">
              <a:solidFill>
                <a:schemeClr val="bg1"/>
              </a:solidFill>
              <a:latin typeface="SamsungOne 400" panose="020B0503030303020204" pitchFamily="34" charset="0"/>
            </a:endParaRPr>
          </a:p>
        </p:txBody>
      </p:sp>
      <p:sp>
        <p:nvSpPr>
          <p:cNvPr id="59" name="타원 58"/>
          <p:cNvSpPr/>
          <p:nvPr/>
        </p:nvSpPr>
        <p:spPr>
          <a:xfrm>
            <a:off x="4891188" y="5976354"/>
            <a:ext cx="216000" cy="216000"/>
          </a:xfrm>
          <a:prstGeom prst="ellipse">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dirty="0" smtClean="0">
                <a:solidFill>
                  <a:schemeClr val="bg1"/>
                </a:solidFill>
                <a:latin typeface="SamsungOne 400" panose="020B0503030303020204" pitchFamily="34" charset="0"/>
                <a:ea typeface="SamsungOne 400" panose="020B0503030303020204" pitchFamily="34" charset="0"/>
              </a:rPr>
              <a:t>2</a:t>
            </a:r>
            <a:endParaRPr lang="ko-KR" altLang="en-US" sz="1300" dirty="0">
              <a:solidFill>
                <a:schemeClr val="bg1"/>
              </a:solidFill>
              <a:latin typeface="SamsungOne 400" panose="020B0503030303020204" pitchFamily="34" charset="0"/>
            </a:endParaRPr>
          </a:p>
        </p:txBody>
      </p:sp>
    </p:spTree>
    <p:extLst>
      <p:ext uri="{BB962C8B-B14F-4D97-AF65-F5344CB8AC3E}">
        <p14:creationId xmlns:p14="http://schemas.microsoft.com/office/powerpoint/2010/main" val="14844112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27" name="직사각형 26">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34" name="직사각형 33">
            <a:extLst>
              <a:ext uri="{FF2B5EF4-FFF2-40B4-BE49-F238E27FC236}">
                <a16:creationId xmlns:a16="http://schemas.microsoft.com/office/drawing/2014/main" xmlns="" id="{90EFA62F-9637-4E5A-AAB1-9E61461D75DD}"/>
              </a:ext>
            </a:extLst>
          </p:cNvPr>
          <p:cNvSpPr/>
          <p:nvPr/>
        </p:nvSpPr>
        <p:spPr>
          <a:xfrm>
            <a:off x="580388" y="2124624"/>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same principle applies, and the next person to be eliminated next to no.7 is no.5. </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Exclude no.5.</a:t>
            </a:r>
          </a:p>
        </p:txBody>
      </p:sp>
      <p:grpSp>
        <p:nvGrpSpPr>
          <p:cNvPr id="28" name="그룹 27"/>
          <p:cNvGrpSpPr/>
          <p:nvPr/>
        </p:nvGrpSpPr>
        <p:grpSpPr>
          <a:xfrm>
            <a:off x="361950" y="1322141"/>
            <a:ext cx="9106050" cy="712291"/>
            <a:chOff x="361950" y="1220103"/>
            <a:chExt cx="9106050" cy="712291"/>
          </a:xfrm>
        </p:grpSpPr>
        <p:sp>
          <p:nvSpPr>
            <p:cNvPr id="29" name="직사각형 2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36" name="TextBox 35">
              <a:extLst>
                <a:ext uri="{FF2B5EF4-FFF2-40B4-BE49-F238E27FC236}">
                  <a16:creationId xmlns:a16="http://schemas.microsoft.com/office/drawing/2014/main" xmlns="" id="{903CEE4E-3EC2-420E-81ED-17FD809A4691}"/>
                </a:ext>
              </a:extLst>
            </p:cNvPr>
            <p:cNvSpPr txBox="1"/>
            <p:nvPr/>
          </p:nvSpPr>
          <p:spPr>
            <a:xfrm>
              <a:off x="361950" y="1593840"/>
              <a:ext cx="6915150" cy="338554"/>
            </a:xfrm>
            <a:prstGeom prst="rect">
              <a:avLst/>
            </a:prstGeom>
            <a:noFill/>
          </p:spPr>
          <p:txBody>
            <a:bodyPr wrap="square">
              <a:spAutoFit/>
            </a:bodyPr>
            <a:lstStyle/>
            <a:p>
              <a:pPr defTabSz="-45199300"/>
              <a:r>
                <a:rPr lang="en-US" altLang="ko-KR" sz="1600" b="1" dirty="0">
                  <a:solidFill>
                    <a:srgbClr val="000000"/>
                  </a:solidFill>
                  <a:latin typeface="Samsung Sharp Sans" pitchFamily="2" charset="0"/>
                  <a:ea typeface="Samsung Sharp Sans" pitchFamily="2" charset="0"/>
                  <a:cs typeface="Samsung Sharp Sans" pitchFamily="2" charset="0"/>
                </a:rPr>
                <a:t>2.1. Josephus problem</a:t>
              </a:r>
            </a:p>
          </p:txBody>
        </p:sp>
      </p:grpSp>
      <p:grpSp>
        <p:nvGrpSpPr>
          <p:cNvPr id="30" name="그룹 29"/>
          <p:cNvGrpSpPr/>
          <p:nvPr/>
        </p:nvGrpSpPr>
        <p:grpSpPr>
          <a:xfrm>
            <a:off x="3831603" y="3312377"/>
            <a:ext cx="2267808" cy="2294476"/>
            <a:chOff x="3728427" y="3489879"/>
            <a:chExt cx="2449144" cy="2477945"/>
          </a:xfrm>
        </p:grpSpPr>
        <p:sp>
          <p:nvSpPr>
            <p:cNvPr id="32" name="타원 31">
              <a:extLst>
                <a:ext uri="{FF2B5EF4-FFF2-40B4-BE49-F238E27FC236}">
                  <a16:creationId xmlns:a16="http://schemas.microsoft.com/office/drawing/2014/main" xmlns="" id="{A407C1BD-80FD-46C6-8550-813273535CDF}"/>
                </a:ext>
              </a:extLst>
            </p:cNvPr>
            <p:cNvSpPr/>
            <p:nvPr/>
          </p:nvSpPr>
          <p:spPr>
            <a:xfrm>
              <a:off x="4096733" y="3924829"/>
              <a:ext cx="1712532" cy="17125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37" name="타원 36">
              <a:extLst>
                <a:ext uri="{FF2B5EF4-FFF2-40B4-BE49-F238E27FC236}">
                  <a16:creationId xmlns:a16="http://schemas.microsoft.com/office/drawing/2014/main" xmlns="" id="{C0672B50-33C8-45E1-8B51-6EBB8BBE46D7}"/>
                </a:ext>
              </a:extLst>
            </p:cNvPr>
            <p:cNvSpPr/>
            <p:nvPr/>
          </p:nvSpPr>
          <p:spPr>
            <a:xfrm>
              <a:off x="4781730" y="3489879"/>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tx1"/>
                  </a:solidFill>
                  <a:latin typeface="SamsungOne 400" panose="020B0503030303020204" pitchFamily="34" charset="0"/>
                  <a:ea typeface="SamsungOne 400" panose="020B0503030303020204" pitchFamily="34" charset="0"/>
                </a:rPr>
                <a:t>1</a:t>
              </a: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38" name="타원 37">
              <a:extLst>
                <a:ext uri="{FF2B5EF4-FFF2-40B4-BE49-F238E27FC236}">
                  <a16:creationId xmlns:a16="http://schemas.microsoft.com/office/drawing/2014/main" xmlns="" id="{A6AC825B-3EFE-4185-90D0-C9A0975AB14C}"/>
                </a:ext>
              </a:extLst>
            </p:cNvPr>
            <p:cNvSpPr/>
            <p:nvPr/>
          </p:nvSpPr>
          <p:spPr>
            <a:xfrm>
              <a:off x="5284322" y="5625285"/>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tx1"/>
                  </a:solidFill>
                  <a:latin typeface="SamsungOne 400" panose="020B0503030303020204" pitchFamily="34" charset="0"/>
                  <a:ea typeface="SamsungOne 400" panose="020B0503030303020204" pitchFamily="34" charset="0"/>
                </a:rPr>
                <a:t>4</a:t>
              </a: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39" name="타원 38">
              <a:extLst>
                <a:ext uri="{FF2B5EF4-FFF2-40B4-BE49-F238E27FC236}">
                  <a16:creationId xmlns:a16="http://schemas.microsoft.com/office/drawing/2014/main" xmlns="" id="{472267F1-CF2F-4294-B25A-6F2239FC48EF}"/>
                </a:ext>
              </a:extLst>
            </p:cNvPr>
            <p:cNvSpPr/>
            <p:nvPr/>
          </p:nvSpPr>
          <p:spPr>
            <a:xfrm>
              <a:off x="5835032" y="4935338"/>
              <a:ext cx="342539" cy="34253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300" b="1" dirty="0">
                <a:solidFill>
                  <a:schemeClr val="bg1"/>
                </a:solidFill>
                <a:latin typeface="SamsungOne 400" panose="020B0503030303020204" pitchFamily="34" charset="0"/>
                <a:ea typeface="SamsungOne 400" panose="02020600000000000000" pitchFamily="18" charset="-127"/>
              </a:endParaRPr>
            </a:p>
          </p:txBody>
        </p:sp>
        <p:sp>
          <p:nvSpPr>
            <p:cNvPr id="40" name="타원 39">
              <a:extLst>
                <a:ext uri="{FF2B5EF4-FFF2-40B4-BE49-F238E27FC236}">
                  <a16:creationId xmlns:a16="http://schemas.microsoft.com/office/drawing/2014/main" xmlns="" id="{FE6CDFCF-A5D0-45CA-8000-3631368C7D50}"/>
                </a:ext>
              </a:extLst>
            </p:cNvPr>
            <p:cNvSpPr/>
            <p:nvPr/>
          </p:nvSpPr>
          <p:spPr>
            <a:xfrm>
              <a:off x="5691474" y="3962269"/>
              <a:ext cx="342539" cy="34253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41" name="타원 40">
              <a:extLst>
                <a:ext uri="{FF2B5EF4-FFF2-40B4-BE49-F238E27FC236}">
                  <a16:creationId xmlns:a16="http://schemas.microsoft.com/office/drawing/2014/main" xmlns="" id="{F8C3BF82-D23E-4C21-AC7E-9CA8E168E392}"/>
                </a:ext>
              </a:extLst>
            </p:cNvPr>
            <p:cNvSpPr/>
            <p:nvPr/>
          </p:nvSpPr>
          <p:spPr>
            <a:xfrm>
              <a:off x="4279141" y="5625285"/>
              <a:ext cx="342539" cy="342539"/>
            </a:xfrm>
            <a:prstGeom prst="ellipse">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5</a:t>
              </a:r>
              <a:endParaRPr lang="ko-KR" altLang="en-US" sz="1300" b="1" dirty="0">
                <a:solidFill>
                  <a:schemeClr val="bg1"/>
                </a:solidFill>
                <a:latin typeface="SamsungOne 400" panose="020B0503030303020204" pitchFamily="34" charset="0"/>
                <a:ea typeface="SamsungOne 400" panose="02020600000000000000" pitchFamily="18" charset="-127"/>
              </a:endParaRPr>
            </a:p>
          </p:txBody>
        </p:sp>
        <p:sp>
          <p:nvSpPr>
            <p:cNvPr id="42" name="타원 41">
              <a:extLst>
                <a:ext uri="{FF2B5EF4-FFF2-40B4-BE49-F238E27FC236}">
                  <a16:creationId xmlns:a16="http://schemas.microsoft.com/office/drawing/2014/main" xmlns="" id="{467F4A40-F523-4D96-B339-A0B050C30DEB}"/>
                </a:ext>
              </a:extLst>
            </p:cNvPr>
            <p:cNvSpPr/>
            <p:nvPr/>
          </p:nvSpPr>
          <p:spPr>
            <a:xfrm>
              <a:off x="3728427" y="4935338"/>
              <a:ext cx="342539" cy="34253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43" name="타원 42">
              <a:extLst>
                <a:ext uri="{FF2B5EF4-FFF2-40B4-BE49-F238E27FC236}">
                  <a16:creationId xmlns:a16="http://schemas.microsoft.com/office/drawing/2014/main" xmlns="" id="{54057B9C-621C-44D9-B827-3D7FF6B897A7}"/>
                </a:ext>
              </a:extLst>
            </p:cNvPr>
            <p:cNvSpPr/>
            <p:nvPr/>
          </p:nvSpPr>
          <p:spPr>
            <a:xfrm>
              <a:off x="3871988" y="3962269"/>
              <a:ext cx="342539" cy="34253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300" b="1" dirty="0">
                <a:solidFill>
                  <a:schemeClr val="tx1"/>
                </a:solidFill>
                <a:latin typeface="SamsungOne 400" panose="020B0503030303020204" pitchFamily="34" charset="0"/>
                <a:ea typeface="SamsungOne 400" panose="02020600000000000000" pitchFamily="18" charset="-127"/>
              </a:endParaRPr>
            </a:p>
          </p:txBody>
        </p:sp>
      </p:grpSp>
      <p:pic>
        <p:nvPicPr>
          <p:cNvPr id="47" name="그림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113285">
            <a:off x="4535930" y="5413093"/>
            <a:ext cx="926517" cy="697613"/>
          </a:xfrm>
          <a:prstGeom prst="rect">
            <a:avLst/>
          </a:prstGeom>
        </p:spPr>
      </p:pic>
      <p:pic>
        <p:nvPicPr>
          <p:cNvPr id="50" name="그림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266866">
            <a:off x="3960280" y="3042000"/>
            <a:ext cx="926517" cy="697613"/>
          </a:xfrm>
          <a:prstGeom prst="rect">
            <a:avLst/>
          </a:prstGeom>
        </p:spPr>
      </p:pic>
      <p:sp>
        <p:nvSpPr>
          <p:cNvPr id="52" name="타원 51"/>
          <p:cNvSpPr/>
          <p:nvPr/>
        </p:nvSpPr>
        <p:spPr>
          <a:xfrm>
            <a:off x="4891188" y="5976354"/>
            <a:ext cx="216000" cy="216000"/>
          </a:xfrm>
          <a:prstGeom prst="ellipse">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dirty="0" smtClean="0">
                <a:solidFill>
                  <a:schemeClr val="bg1"/>
                </a:solidFill>
                <a:latin typeface="SamsungOne 400" panose="020B0503030303020204" pitchFamily="34" charset="0"/>
                <a:ea typeface="SamsungOne 400" panose="020B0503030303020204" pitchFamily="34" charset="0"/>
              </a:rPr>
              <a:t>3</a:t>
            </a:r>
            <a:endParaRPr lang="ko-KR" altLang="en-US" sz="1300" dirty="0">
              <a:solidFill>
                <a:schemeClr val="bg1"/>
              </a:solidFill>
              <a:latin typeface="SamsungOne 400" panose="020B0503030303020204" pitchFamily="34" charset="0"/>
            </a:endParaRPr>
          </a:p>
        </p:txBody>
      </p:sp>
      <p:sp>
        <p:nvSpPr>
          <p:cNvPr id="53" name="타원 52"/>
          <p:cNvSpPr/>
          <p:nvPr/>
        </p:nvSpPr>
        <p:spPr>
          <a:xfrm>
            <a:off x="4183249" y="2968945"/>
            <a:ext cx="216000" cy="216000"/>
          </a:xfrm>
          <a:prstGeom prst="ellipse">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dirty="0" smtClean="0">
                <a:solidFill>
                  <a:schemeClr val="bg1"/>
                </a:solidFill>
                <a:latin typeface="SamsungOne 400" panose="020B0503030303020204" pitchFamily="34" charset="0"/>
                <a:ea typeface="SamsungOne 400" panose="020B0503030303020204" pitchFamily="34" charset="0"/>
              </a:rPr>
              <a:t>1</a:t>
            </a:r>
            <a:endParaRPr lang="ko-KR" altLang="en-US" sz="1300" dirty="0">
              <a:solidFill>
                <a:schemeClr val="bg1"/>
              </a:solidFill>
              <a:latin typeface="SamsungOne 400" panose="020B0503030303020204" pitchFamily="34" charset="0"/>
            </a:endParaRPr>
          </a:p>
        </p:txBody>
      </p:sp>
      <p:pic>
        <p:nvPicPr>
          <p:cNvPr id="60" name="그림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2520" y="3210903"/>
            <a:ext cx="1469460" cy="2284551"/>
          </a:xfrm>
          <a:prstGeom prst="rect">
            <a:avLst/>
          </a:prstGeom>
        </p:spPr>
      </p:pic>
      <p:sp>
        <p:nvSpPr>
          <p:cNvPr id="61" name="타원 60"/>
          <p:cNvSpPr/>
          <p:nvPr/>
        </p:nvSpPr>
        <p:spPr>
          <a:xfrm>
            <a:off x="6304086" y="3791326"/>
            <a:ext cx="216000" cy="216000"/>
          </a:xfrm>
          <a:prstGeom prst="ellipse">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dirty="0" smtClean="0">
                <a:solidFill>
                  <a:schemeClr val="bg1"/>
                </a:solidFill>
                <a:latin typeface="SamsungOne 400" panose="020B0503030303020204" pitchFamily="34" charset="0"/>
                <a:ea typeface="SamsungOne 400" panose="020B0503030303020204" pitchFamily="34" charset="0"/>
              </a:rPr>
              <a:t>2</a:t>
            </a:r>
            <a:endParaRPr lang="ko-KR" altLang="en-US" sz="1300" dirty="0">
              <a:solidFill>
                <a:schemeClr val="bg1"/>
              </a:solidFill>
              <a:latin typeface="SamsungOne 400" panose="020B0503030303020204" pitchFamily="34" charset="0"/>
            </a:endParaRPr>
          </a:p>
        </p:txBody>
      </p:sp>
    </p:spTree>
    <p:extLst>
      <p:ext uri="{BB962C8B-B14F-4D97-AF65-F5344CB8AC3E}">
        <p14:creationId xmlns:p14="http://schemas.microsoft.com/office/powerpoint/2010/main" val="37039299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그림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2569592">
            <a:off x="3463263" y="3031366"/>
            <a:ext cx="1469460" cy="2284551"/>
          </a:xfrm>
          <a:prstGeom prst="rect">
            <a:avLst/>
          </a:prstGeom>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1269">
            <a:off x="3055443" y="3071383"/>
            <a:ext cx="2283844" cy="2928663"/>
          </a:xfrm>
          <a:prstGeom prst="rect">
            <a:avLst/>
          </a:prstGeom>
        </p:spPr>
      </p:pic>
      <p:sp>
        <p:nvSpPr>
          <p:cNvPr id="26" name="직사각형 25">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27" name="직사각형 26">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34" name="직사각형 33">
            <a:extLst>
              <a:ext uri="{FF2B5EF4-FFF2-40B4-BE49-F238E27FC236}">
                <a16:creationId xmlns:a16="http://schemas.microsoft.com/office/drawing/2014/main" xmlns="" id="{90EFA62F-9637-4E5A-AAB1-9E61461D75DD}"/>
              </a:ext>
            </a:extLst>
          </p:cNvPr>
          <p:cNvSpPr/>
          <p:nvPr/>
        </p:nvSpPr>
        <p:spPr>
          <a:xfrm>
            <a:off x="580388" y="2124624"/>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Only two people remain, so when starting from no.1, the 3</a:t>
            </a:r>
            <a:r>
              <a:rPr lang="en-US" altLang="ko-KR" sz="1300" baseline="30000" dirty="0">
                <a:solidFill>
                  <a:schemeClr val="tx1"/>
                </a:solidFill>
                <a:latin typeface="SamsungOne 400" panose="020B0503030303020204" pitchFamily="34" charset="0"/>
                <a:ea typeface="SamsungOne 400" panose="020B0503030303020204" pitchFamily="34" charset="0"/>
              </a:rPr>
              <a:t>rd</a:t>
            </a:r>
            <a:r>
              <a:rPr lang="en-US" altLang="ko-KR" sz="1300" dirty="0">
                <a:solidFill>
                  <a:schemeClr val="tx1"/>
                </a:solidFill>
                <a:latin typeface="SamsungOne 400" panose="020B0503030303020204" pitchFamily="34" charset="0"/>
                <a:ea typeface="SamsungOne 400" panose="020B0503030303020204" pitchFamily="34" charset="0"/>
              </a:rPr>
              <a:t> person becomes no.1. </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Thus, eliminate no.1.</a:t>
            </a:r>
          </a:p>
        </p:txBody>
      </p:sp>
      <p:grpSp>
        <p:nvGrpSpPr>
          <p:cNvPr id="28" name="그룹 27"/>
          <p:cNvGrpSpPr/>
          <p:nvPr/>
        </p:nvGrpSpPr>
        <p:grpSpPr>
          <a:xfrm>
            <a:off x="361950" y="1322141"/>
            <a:ext cx="9106050" cy="712291"/>
            <a:chOff x="361950" y="1220103"/>
            <a:chExt cx="9106050" cy="712291"/>
          </a:xfrm>
        </p:grpSpPr>
        <p:sp>
          <p:nvSpPr>
            <p:cNvPr id="29" name="직사각형 2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36" name="TextBox 35">
              <a:extLst>
                <a:ext uri="{FF2B5EF4-FFF2-40B4-BE49-F238E27FC236}">
                  <a16:creationId xmlns:a16="http://schemas.microsoft.com/office/drawing/2014/main" xmlns="" id="{903CEE4E-3EC2-420E-81ED-17FD809A4691}"/>
                </a:ext>
              </a:extLst>
            </p:cNvPr>
            <p:cNvSpPr txBox="1"/>
            <p:nvPr/>
          </p:nvSpPr>
          <p:spPr>
            <a:xfrm>
              <a:off x="361950" y="1593840"/>
              <a:ext cx="6915150" cy="338554"/>
            </a:xfrm>
            <a:prstGeom prst="rect">
              <a:avLst/>
            </a:prstGeom>
            <a:noFill/>
          </p:spPr>
          <p:txBody>
            <a:bodyPr wrap="square">
              <a:spAutoFit/>
            </a:bodyPr>
            <a:lstStyle/>
            <a:p>
              <a:pPr defTabSz="-45199300"/>
              <a:r>
                <a:rPr lang="en-US" altLang="ko-KR" sz="1600" b="1" dirty="0">
                  <a:solidFill>
                    <a:srgbClr val="000000"/>
                  </a:solidFill>
                  <a:latin typeface="Samsung Sharp Sans" pitchFamily="2" charset="0"/>
                  <a:ea typeface="Samsung Sharp Sans" pitchFamily="2" charset="0"/>
                  <a:cs typeface="Samsung Sharp Sans" pitchFamily="2" charset="0"/>
                </a:rPr>
                <a:t>2.1. Josephus problem</a:t>
              </a:r>
            </a:p>
          </p:txBody>
        </p:sp>
      </p:grpSp>
      <p:grpSp>
        <p:nvGrpSpPr>
          <p:cNvPr id="30" name="그룹 29"/>
          <p:cNvGrpSpPr/>
          <p:nvPr/>
        </p:nvGrpSpPr>
        <p:grpSpPr>
          <a:xfrm>
            <a:off x="3831603" y="3312377"/>
            <a:ext cx="2267808" cy="2294476"/>
            <a:chOff x="3728427" y="3489879"/>
            <a:chExt cx="2449144" cy="2477945"/>
          </a:xfrm>
        </p:grpSpPr>
        <p:sp>
          <p:nvSpPr>
            <p:cNvPr id="32" name="타원 31">
              <a:extLst>
                <a:ext uri="{FF2B5EF4-FFF2-40B4-BE49-F238E27FC236}">
                  <a16:creationId xmlns:a16="http://schemas.microsoft.com/office/drawing/2014/main" xmlns="" id="{A407C1BD-80FD-46C6-8550-813273535CDF}"/>
                </a:ext>
              </a:extLst>
            </p:cNvPr>
            <p:cNvSpPr/>
            <p:nvPr/>
          </p:nvSpPr>
          <p:spPr>
            <a:xfrm>
              <a:off x="4096733" y="3924829"/>
              <a:ext cx="1712532" cy="171253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37" name="타원 36">
              <a:extLst>
                <a:ext uri="{FF2B5EF4-FFF2-40B4-BE49-F238E27FC236}">
                  <a16:creationId xmlns:a16="http://schemas.microsoft.com/office/drawing/2014/main" xmlns="" id="{C0672B50-33C8-45E1-8B51-6EBB8BBE46D7}"/>
                </a:ext>
              </a:extLst>
            </p:cNvPr>
            <p:cNvSpPr/>
            <p:nvPr/>
          </p:nvSpPr>
          <p:spPr>
            <a:xfrm>
              <a:off x="4781730" y="3489879"/>
              <a:ext cx="342539" cy="342539"/>
            </a:xfrm>
            <a:prstGeom prst="ellipse">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1</a:t>
              </a:r>
              <a:endParaRPr lang="ko-KR" altLang="en-US" sz="1300" b="1" dirty="0">
                <a:solidFill>
                  <a:schemeClr val="bg1"/>
                </a:solidFill>
                <a:latin typeface="SamsungOne 400" panose="020B0503030303020204" pitchFamily="34" charset="0"/>
                <a:ea typeface="SamsungOne 400" panose="02020600000000000000" pitchFamily="18" charset="-127"/>
              </a:endParaRPr>
            </a:p>
          </p:txBody>
        </p:sp>
        <p:sp>
          <p:nvSpPr>
            <p:cNvPr id="38" name="타원 37">
              <a:extLst>
                <a:ext uri="{FF2B5EF4-FFF2-40B4-BE49-F238E27FC236}">
                  <a16:creationId xmlns:a16="http://schemas.microsoft.com/office/drawing/2014/main" xmlns="" id="{A6AC825B-3EFE-4185-90D0-C9A0975AB14C}"/>
                </a:ext>
              </a:extLst>
            </p:cNvPr>
            <p:cNvSpPr/>
            <p:nvPr/>
          </p:nvSpPr>
          <p:spPr>
            <a:xfrm>
              <a:off x="5284322" y="5625285"/>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tx1"/>
                  </a:solidFill>
                  <a:latin typeface="SamsungOne 400" panose="020B0503030303020204" pitchFamily="34" charset="0"/>
                  <a:ea typeface="SamsungOne 400" panose="020B0503030303020204" pitchFamily="34" charset="0"/>
                </a:rPr>
                <a:t>4</a:t>
              </a: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39" name="타원 38">
              <a:extLst>
                <a:ext uri="{FF2B5EF4-FFF2-40B4-BE49-F238E27FC236}">
                  <a16:creationId xmlns:a16="http://schemas.microsoft.com/office/drawing/2014/main" xmlns="" id="{472267F1-CF2F-4294-B25A-6F2239FC48EF}"/>
                </a:ext>
              </a:extLst>
            </p:cNvPr>
            <p:cNvSpPr/>
            <p:nvPr/>
          </p:nvSpPr>
          <p:spPr>
            <a:xfrm>
              <a:off x="5835032" y="4935338"/>
              <a:ext cx="342539" cy="34253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300" b="1" dirty="0">
                <a:solidFill>
                  <a:schemeClr val="bg1"/>
                </a:solidFill>
                <a:latin typeface="SamsungOne 400" panose="020B0503030303020204" pitchFamily="34" charset="0"/>
                <a:ea typeface="SamsungOne 400" panose="02020600000000000000" pitchFamily="18" charset="-127"/>
              </a:endParaRPr>
            </a:p>
          </p:txBody>
        </p:sp>
        <p:sp>
          <p:nvSpPr>
            <p:cNvPr id="40" name="타원 39">
              <a:extLst>
                <a:ext uri="{FF2B5EF4-FFF2-40B4-BE49-F238E27FC236}">
                  <a16:creationId xmlns:a16="http://schemas.microsoft.com/office/drawing/2014/main" xmlns="" id="{FE6CDFCF-A5D0-45CA-8000-3631368C7D50}"/>
                </a:ext>
              </a:extLst>
            </p:cNvPr>
            <p:cNvSpPr/>
            <p:nvPr/>
          </p:nvSpPr>
          <p:spPr>
            <a:xfrm>
              <a:off x="5691474" y="3962269"/>
              <a:ext cx="342539" cy="34253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41" name="타원 40">
              <a:extLst>
                <a:ext uri="{FF2B5EF4-FFF2-40B4-BE49-F238E27FC236}">
                  <a16:creationId xmlns:a16="http://schemas.microsoft.com/office/drawing/2014/main" xmlns="" id="{F8C3BF82-D23E-4C21-AC7E-9CA8E168E392}"/>
                </a:ext>
              </a:extLst>
            </p:cNvPr>
            <p:cNvSpPr/>
            <p:nvPr/>
          </p:nvSpPr>
          <p:spPr>
            <a:xfrm>
              <a:off x="4279141" y="5625285"/>
              <a:ext cx="342539" cy="342539"/>
            </a:xfrm>
            <a:prstGeom prst="ellips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300" b="1" dirty="0">
                <a:solidFill>
                  <a:schemeClr val="bg1"/>
                </a:solidFill>
                <a:latin typeface="SamsungOne 400" panose="020B0503030303020204" pitchFamily="34" charset="0"/>
                <a:ea typeface="SamsungOne 400" panose="02020600000000000000" pitchFamily="18" charset="-127"/>
              </a:endParaRPr>
            </a:p>
          </p:txBody>
        </p:sp>
        <p:sp>
          <p:nvSpPr>
            <p:cNvPr id="42" name="타원 41">
              <a:extLst>
                <a:ext uri="{FF2B5EF4-FFF2-40B4-BE49-F238E27FC236}">
                  <a16:creationId xmlns:a16="http://schemas.microsoft.com/office/drawing/2014/main" xmlns="" id="{467F4A40-F523-4D96-B339-A0B050C30DEB}"/>
                </a:ext>
              </a:extLst>
            </p:cNvPr>
            <p:cNvSpPr/>
            <p:nvPr/>
          </p:nvSpPr>
          <p:spPr>
            <a:xfrm>
              <a:off x="3728427" y="4935338"/>
              <a:ext cx="342539" cy="34253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43" name="타원 42">
              <a:extLst>
                <a:ext uri="{FF2B5EF4-FFF2-40B4-BE49-F238E27FC236}">
                  <a16:creationId xmlns:a16="http://schemas.microsoft.com/office/drawing/2014/main" xmlns="" id="{54057B9C-621C-44D9-B827-3D7FF6B897A7}"/>
                </a:ext>
              </a:extLst>
            </p:cNvPr>
            <p:cNvSpPr/>
            <p:nvPr/>
          </p:nvSpPr>
          <p:spPr>
            <a:xfrm>
              <a:off x="3871988" y="3962269"/>
              <a:ext cx="342539" cy="34253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300" b="1" dirty="0">
                <a:solidFill>
                  <a:schemeClr val="tx1"/>
                </a:solidFill>
                <a:latin typeface="SamsungOne 400" panose="020B0503030303020204" pitchFamily="34" charset="0"/>
                <a:ea typeface="SamsungOne 400" panose="02020600000000000000" pitchFamily="18" charset="-127"/>
              </a:endParaRPr>
            </a:p>
          </p:txBody>
        </p:sp>
      </p:grpSp>
      <p:pic>
        <p:nvPicPr>
          <p:cNvPr id="48" name="그림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520" y="3210903"/>
            <a:ext cx="1469460" cy="2284551"/>
          </a:xfrm>
          <a:prstGeom prst="rect">
            <a:avLst/>
          </a:prstGeom>
        </p:spPr>
      </p:pic>
      <p:sp>
        <p:nvSpPr>
          <p:cNvPr id="49" name="타원 48"/>
          <p:cNvSpPr/>
          <p:nvPr/>
        </p:nvSpPr>
        <p:spPr>
          <a:xfrm>
            <a:off x="6304086" y="3791326"/>
            <a:ext cx="216000" cy="216000"/>
          </a:xfrm>
          <a:prstGeom prst="ellipse">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dirty="0" smtClean="0">
                <a:solidFill>
                  <a:schemeClr val="bg1"/>
                </a:solidFill>
                <a:latin typeface="SamsungOne 400" panose="020B0503030303020204" pitchFamily="34" charset="0"/>
                <a:ea typeface="SamsungOne 400" panose="020B0503030303020204" pitchFamily="34" charset="0"/>
              </a:rPr>
              <a:t>2</a:t>
            </a:r>
            <a:endParaRPr lang="ko-KR" altLang="en-US" sz="1300" dirty="0">
              <a:solidFill>
                <a:schemeClr val="bg1"/>
              </a:solidFill>
              <a:latin typeface="SamsungOne 400" panose="020B0503030303020204" pitchFamily="34" charset="0"/>
            </a:endParaRPr>
          </a:p>
        </p:txBody>
      </p:sp>
      <p:sp>
        <p:nvSpPr>
          <p:cNvPr id="52" name="타원 51"/>
          <p:cNvSpPr/>
          <p:nvPr/>
        </p:nvSpPr>
        <p:spPr>
          <a:xfrm>
            <a:off x="2965254" y="4353178"/>
            <a:ext cx="216000" cy="216000"/>
          </a:xfrm>
          <a:prstGeom prst="ellipse">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dirty="0" smtClean="0">
                <a:solidFill>
                  <a:schemeClr val="bg1"/>
                </a:solidFill>
                <a:latin typeface="SamsungOne 400" panose="020B0503030303020204" pitchFamily="34" charset="0"/>
                <a:ea typeface="SamsungOne 400" panose="020B0503030303020204" pitchFamily="34" charset="0"/>
              </a:rPr>
              <a:t>3</a:t>
            </a:r>
            <a:endParaRPr lang="ko-KR" altLang="en-US" sz="1300" dirty="0">
              <a:solidFill>
                <a:schemeClr val="bg1"/>
              </a:solidFill>
              <a:latin typeface="SamsungOne 400" panose="020B0503030303020204" pitchFamily="34" charset="0"/>
            </a:endParaRPr>
          </a:p>
        </p:txBody>
      </p:sp>
      <p:sp>
        <p:nvSpPr>
          <p:cNvPr id="53" name="타원 52"/>
          <p:cNvSpPr/>
          <p:nvPr/>
        </p:nvSpPr>
        <p:spPr>
          <a:xfrm>
            <a:off x="3341805" y="4353178"/>
            <a:ext cx="216000" cy="216000"/>
          </a:xfrm>
          <a:prstGeom prst="ellipse">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ko-KR" sz="1300" dirty="0" smtClean="0">
                <a:solidFill>
                  <a:schemeClr val="bg1"/>
                </a:solidFill>
                <a:latin typeface="SamsungOne 400" panose="020B0503030303020204" pitchFamily="34" charset="0"/>
                <a:ea typeface="SamsungOne 400" panose="020B0503030303020204" pitchFamily="34" charset="0"/>
              </a:rPr>
              <a:t>1</a:t>
            </a:r>
            <a:endParaRPr lang="ko-KR" altLang="en-US" sz="1300" dirty="0">
              <a:solidFill>
                <a:schemeClr val="bg1"/>
              </a:solidFill>
              <a:latin typeface="SamsungOne 400" panose="020B0503030303020204" pitchFamily="34" charset="0"/>
            </a:endParaRPr>
          </a:p>
        </p:txBody>
      </p:sp>
    </p:spTree>
    <p:extLst>
      <p:ext uri="{BB962C8B-B14F-4D97-AF65-F5344CB8AC3E}">
        <p14:creationId xmlns:p14="http://schemas.microsoft.com/office/powerpoint/2010/main" val="1205135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29" name="직사각형 28">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32" name="직사각형 31">
            <a:extLst>
              <a:ext uri="{FF2B5EF4-FFF2-40B4-BE49-F238E27FC236}">
                <a16:creationId xmlns:a16="http://schemas.microsoft.com/office/drawing/2014/main" xmlns="" id="{90EFA62F-9637-4E5A-AAB1-9E61461D75DD}"/>
              </a:ext>
            </a:extLst>
          </p:cNvPr>
          <p:cNvSpPr/>
          <p:nvPr/>
        </p:nvSpPr>
        <p:spPr>
          <a:xfrm>
            <a:off x="580388" y="212462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After excluding no.1, only one person remains. The final representative is no.4.</a:t>
            </a:r>
          </a:p>
        </p:txBody>
      </p:sp>
      <p:grpSp>
        <p:nvGrpSpPr>
          <p:cNvPr id="27" name="그룹 26"/>
          <p:cNvGrpSpPr/>
          <p:nvPr/>
        </p:nvGrpSpPr>
        <p:grpSpPr>
          <a:xfrm>
            <a:off x="361950" y="1322141"/>
            <a:ext cx="9106050" cy="712291"/>
            <a:chOff x="361950" y="1220103"/>
            <a:chExt cx="9106050" cy="712291"/>
          </a:xfrm>
        </p:grpSpPr>
        <p:sp>
          <p:nvSpPr>
            <p:cNvPr id="28" name="직사각형 27">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34" name="TextBox 33">
              <a:extLst>
                <a:ext uri="{FF2B5EF4-FFF2-40B4-BE49-F238E27FC236}">
                  <a16:creationId xmlns:a16="http://schemas.microsoft.com/office/drawing/2014/main" xmlns="" id="{903CEE4E-3EC2-420E-81ED-17FD809A4691}"/>
                </a:ext>
              </a:extLst>
            </p:cNvPr>
            <p:cNvSpPr txBox="1"/>
            <p:nvPr/>
          </p:nvSpPr>
          <p:spPr>
            <a:xfrm>
              <a:off x="361950" y="1593840"/>
              <a:ext cx="6915150" cy="338554"/>
            </a:xfrm>
            <a:prstGeom prst="rect">
              <a:avLst/>
            </a:prstGeom>
            <a:noFill/>
          </p:spPr>
          <p:txBody>
            <a:bodyPr wrap="square">
              <a:spAutoFit/>
            </a:bodyPr>
            <a:lstStyle/>
            <a:p>
              <a:pPr defTabSz="-45199300"/>
              <a:r>
                <a:rPr lang="en-US" altLang="ko-KR" sz="1600" b="1" dirty="0">
                  <a:solidFill>
                    <a:srgbClr val="000000"/>
                  </a:solidFill>
                  <a:latin typeface="Samsung Sharp Sans" pitchFamily="2" charset="0"/>
                  <a:ea typeface="Samsung Sharp Sans" pitchFamily="2" charset="0"/>
                  <a:cs typeface="Samsung Sharp Sans" pitchFamily="2" charset="0"/>
                </a:rPr>
                <a:t>2.1. Josephus problem</a:t>
              </a:r>
            </a:p>
          </p:txBody>
        </p:sp>
      </p:grpSp>
      <p:sp>
        <p:nvSpPr>
          <p:cNvPr id="31" name="타원 30">
            <a:extLst>
              <a:ext uri="{FF2B5EF4-FFF2-40B4-BE49-F238E27FC236}">
                <a16:creationId xmlns:a16="http://schemas.microsoft.com/office/drawing/2014/main" xmlns="" id="{A407C1BD-80FD-46C6-8550-813273535CDF}"/>
              </a:ext>
            </a:extLst>
          </p:cNvPr>
          <p:cNvSpPr/>
          <p:nvPr/>
        </p:nvSpPr>
        <p:spPr>
          <a:xfrm>
            <a:off x="4172639" y="3715123"/>
            <a:ext cx="1585735" cy="158573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35" name="타원 34">
            <a:extLst>
              <a:ext uri="{FF2B5EF4-FFF2-40B4-BE49-F238E27FC236}">
                <a16:creationId xmlns:a16="http://schemas.microsoft.com/office/drawing/2014/main" xmlns="" id="{C0672B50-33C8-45E1-8B51-6EBB8BBE46D7}"/>
              </a:ext>
            </a:extLst>
          </p:cNvPr>
          <p:cNvSpPr/>
          <p:nvPr/>
        </p:nvSpPr>
        <p:spPr>
          <a:xfrm>
            <a:off x="4806919" y="3312377"/>
            <a:ext cx="317177" cy="31717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36" name="타원 35">
            <a:extLst>
              <a:ext uri="{FF2B5EF4-FFF2-40B4-BE49-F238E27FC236}">
                <a16:creationId xmlns:a16="http://schemas.microsoft.com/office/drawing/2014/main" xmlns="" id="{A6AC825B-3EFE-4185-90D0-C9A0975AB14C}"/>
              </a:ext>
            </a:extLst>
          </p:cNvPr>
          <p:cNvSpPr/>
          <p:nvPr/>
        </p:nvSpPr>
        <p:spPr>
          <a:xfrm>
            <a:off x="5272299" y="5289676"/>
            <a:ext cx="317177" cy="317177"/>
          </a:xfrm>
          <a:prstGeom prst="ellipse">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4</a:t>
            </a:r>
            <a:endParaRPr lang="ko-KR" altLang="en-US" sz="1300" b="1" dirty="0">
              <a:solidFill>
                <a:schemeClr val="bg1"/>
              </a:solidFill>
              <a:latin typeface="SamsungOne 400" panose="020B0503030303020204" pitchFamily="34" charset="0"/>
              <a:ea typeface="SamsungOne 400" panose="02020600000000000000" pitchFamily="18" charset="-127"/>
            </a:endParaRPr>
          </a:p>
        </p:txBody>
      </p:sp>
      <p:sp>
        <p:nvSpPr>
          <p:cNvPr id="37" name="타원 36">
            <a:extLst>
              <a:ext uri="{FF2B5EF4-FFF2-40B4-BE49-F238E27FC236}">
                <a16:creationId xmlns:a16="http://schemas.microsoft.com/office/drawing/2014/main" xmlns="" id="{472267F1-CF2F-4294-B25A-6F2239FC48EF}"/>
              </a:ext>
            </a:extLst>
          </p:cNvPr>
          <p:cNvSpPr/>
          <p:nvPr/>
        </p:nvSpPr>
        <p:spPr>
          <a:xfrm>
            <a:off x="5782234" y="4650813"/>
            <a:ext cx="317177" cy="31717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300" b="1" dirty="0">
              <a:solidFill>
                <a:schemeClr val="bg1"/>
              </a:solidFill>
              <a:latin typeface="SamsungOne 400" panose="020B0503030303020204" pitchFamily="34" charset="0"/>
              <a:ea typeface="SamsungOne 400" panose="02020600000000000000" pitchFamily="18" charset="-127"/>
            </a:endParaRPr>
          </a:p>
        </p:txBody>
      </p:sp>
      <p:sp>
        <p:nvSpPr>
          <p:cNvPr id="38" name="타원 37">
            <a:extLst>
              <a:ext uri="{FF2B5EF4-FFF2-40B4-BE49-F238E27FC236}">
                <a16:creationId xmlns:a16="http://schemas.microsoft.com/office/drawing/2014/main" xmlns="" id="{FE6CDFCF-A5D0-45CA-8000-3631368C7D50}"/>
              </a:ext>
            </a:extLst>
          </p:cNvPr>
          <p:cNvSpPr/>
          <p:nvPr/>
        </p:nvSpPr>
        <p:spPr>
          <a:xfrm>
            <a:off x="5649305" y="3749791"/>
            <a:ext cx="317177" cy="31717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39" name="타원 38">
            <a:extLst>
              <a:ext uri="{FF2B5EF4-FFF2-40B4-BE49-F238E27FC236}">
                <a16:creationId xmlns:a16="http://schemas.microsoft.com/office/drawing/2014/main" xmlns="" id="{F8C3BF82-D23E-4C21-AC7E-9CA8E168E392}"/>
              </a:ext>
            </a:extLst>
          </p:cNvPr>
          <p:cNvSpPr/>
          <p:nvPr/>
        </p:nvSpPr>
        <p:spPr>
          <a:xfrm>
            <a:off x="4341542" y="5289676"/>
            <a:ext cx="317177" cy="31717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40" name="타원 39">
            <a:extLst>
              <a:ext uri="{FF2B5EF4-FFF2-40B4-BE49-F238E27FC236}">
                <a16:creationId xmlns:a16="http://schemas.microsoft.com/office/drawing/2014/main" xmlns="" id="{467F4A40-F523-4D96-B339-A0B050C30DEB}"/>
              </a:ext>
            </a:extLst>
          </p:cNvPr>
          <p:cNvSpPr/>
          <p:nvPr/>
        </p:nvSpPr>
        <p:spPr>
          <a:xfrm>
            <a:off x="3831603" y="4650813"/>
            <a:ext cx="317177" cy="31717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
        <p:nvSpPr>
          <p:cNvPr id="41" name="타원 40">
            <a:extLst>
              <a:ext uri="{FF2B5EF4-FFF2-40B4-BE49-F238E27FC236}">
                <a16:creationId xmlns:a16="http://schemas.microsoft.com/office/drawing/2014/main" xmlns="" id="{54057B9C-621C-44D9-B827-3D7FF6B897A7}"/>
              </a:ext>
            </a:extLst>
          </p:cNvPr>
          <p:cNvSpPr/>
          <p:nvPr/>
        </p:nvSpPr>
        <p:spPr>
          <a:xfrm>
            <a:off x="3964535" y="3749791"/>
            <a:ext cx="317177" cy="31717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300" b="1" dirty="0">
              <a:solidFill>
                <a:schemeClr val="tx1"/>
              </a:solidFill>
              <a:latin typeface="SamsungOne 400" panose="020B0503030303020204" pitchFamily="34" charset="0"/>
              <a:ea typeface="SamsungOne 400" panose="02020600000000000000" pitchFamily="18" charset="-127"/>
            </a:endParaRPr>
          </a:p>
        </p:txBody>
      </p:sp>
    </p:spTree>
    <p:extLst>
      <p:ext uri="{BB962C8B-B14F-4D97-AF65-F5344CB8AC3E}">
        <p14:creationId xmlns:p14="http://schemas.microsoft.com/office/powerpoint/2010/main" val="12819991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xmlns="" id="{DF1933D7-0032-45E1-997F-5604F2736D4D}"/>
              </a:ext>
            </a:extLst>
          </p:cNvPr>
          <p:cNvPicPr>
            <a:picLocks noChangeAspect="1"/>
          </p:cNvPicPr>
          <p:nvPr/>
        </p:nvPicPr>
        <p:blipFill>
          <a:blip r:embed="rId2"/>
          <a:stretch>
            <a:fillRect/>
          </a:stretch>
        </p:blipFill>
        <p:spPr>
          <a:xfrm>
            <a:off x="580388" y="2399938"/>
            <a:ext cx="8887612" cy="1572367"/>
          </a:xfrm>
          <a:prstGeom prst="rect">
            <a:avLst/>
          </a:prstGeom>
        </p:spPr>
      </p:pic>
      <p:sp>
        <p:nvSpPr>
          <p:cNvPr id="13" name="직사각형 12">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4" name="직사각형 13">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17" name="직사각형 16">
            <a:extLst>
              <a:ext uri="{FF2B5EF4-FFF2-40B4-BE49-F238E27FC236}">
                <a16:creationId xmlns:a16="http://schemas.microsoft.com/office/drawing/2014/main" xmlns="" id="{90EFA62F-9637-4E5A-AAB1-9E61461D75DD}"/>
              </a:ext>
            </a:extLst>
          </p:cNvPr>
          <p:cNvSpPr/>
          <p:nvPr/>
        </p:nvSpPr>
        <p:spPr>
          <a:xfrm>
            <a:off x="580388" y="212462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Receive N and K as user input to print Josephus sequence.</a:t>
            </a:r>
          </a:p>
        </p:txBody>
      </p:sp>
      <p:grpSp>
        <p:nvGrpSpPr>
          <p:cNvPr id="8" name="그룹 7"/>
          <p:cNvGrpSpPr/>
          <p:nvPr/>
        </p:nvGrpSpPr>
        <p:grpSpPr>
          <a:xfrm>
            <a:off x="361950" y="1322141"/>
            <a:ext cx="9106050" cy="712291"/>
            <a:chOff x="361950" y="1220103"/>
            <a:chExt cx="9106050" cy="712291"/>
          </a:xfrm>
        </p:grpSpPr>
        <p:sp>
          <p:nvSpPr>
            <p:cNvPr id="10" name="직사각형 9">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Solution</a:t>
              </a:r>
            </a:p>
          </p:txBody>
        </p:sp>
        <p:sp>
          <p:nvSpPr>
            <p:cNvPr id="11" name="TextBox 10">
              <a:extLst>
                <a:ext uri="{FF2B5EF4-FFF2-40B4-BE49-F238E27FC236}">
                  <a16:creationId xmlns:a16="http://schemas.microsoft.com/office/drawing/2014/main" xmlns="" id="{903CEE4E-3EC2-420E-81ED-17FD809A4691}"/>
                </a:ext>
              </a:extLst>
            </p:cNvPr>
            <p:cNvSpPr txBox="1"/>
            <p:nvPr/>
          </p:nvSpPr>
          <p:spPr>
            <a:xfrm>
              <a:off x="361950" y="1593840"/>
              <a:ext cx="6915150" cy="338554"/>
            </a:xfrm>
            <a:prstGeom prst="rect">
              <a:avLst/>
            </a:prstGeom>
            <a:noFill/>
          </p:spPr>
          <p:txBody>
            <a:bodyPr wrap="square">
              <a:spAutoFit/>
            </a:bodyPr>
            <a:lstStyle/>
            <a:p>
              <a:pPr defTabSz="-45199300"/>
              <a:r>
                <a:rPr lang="en-US" altLang="ko-KR" sz="1600" b="1" dirty="0">
                  <a:solidFill>
                    <a:srgbClr val="000000"/>
                  </a:solidFill>
                  <a:latin typeface="Samsung Sharp Sans" pitchFamily="2" charset="0"/>
                  <a:ea typeface="Samsung Sharp Sans" pitchFamily="2" charset="0"/>
                  <a:cs typeface="Samsung Sharp Sans" pitchFamily="2" charset="0"/>
                </a:rPr>
                <a:t>3.1. How to solve the Josephus problem</a:t>
              </a:r>
            </a:p>
          </p:txBody>
        </p:sp>
      </p:grpSp>
    </p:spTree>
    <p:extLst>
      <p:ext uri="{BB962C8B-B14F-4D97-AF65-F5344CB8AC3E}">
        <p14:creationId xmlns:p14="http://schemas.microsoft.com/office/powerpoint/2010/main" val="27815788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xmlns="" id="{360A1CD6-2C54-4E5B-8942-C9D4A9DC7988}"/>
              </a:ext>
            </a:extLst>
          </p:cNvPr>
          <p:cNvPicPr>
            <a:picLocks noChangeAspect="1"/>
          </p:cNvPicPr>
          <p:nvPr/>
        </p:nvPicPr>
        <p:blipFill>
          <a:blip r:embed="rId2"/>
          <a:stretch>
            <a:fillRect/>
          </a:stretch>
        </p:blipFill>
        <p:spPr>
          <a:xfrm>
            <a:off x="449999" y="2068807"/>
            <a:ext cx="8889615" cy="3012131"/>
          </a:xfrm>
          <a:prstGeom prst="rect">
            <a:avLst/>
          </a:prstGeom>
        </p:spPr>
      </p:pic>
      <p:sp>
        <p:nvSpPr>
          <p:cNvPr id="9" name="직사각형 8">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0" name="직사각형 9">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grpSp>
        <p:nvGrpSpPr>
          <p:cNvPr id="7" name="그룹 6"/>
          <p:cNvGrpSpPr/>
          <p:nvPr/>
        </p:nvGrpSpPr>
        <p:grpSpPr>
          <a:xfrm>
            <a:off x="361950" y="1322141"/>
            <a:ext cx="9106050" cy="712291"/>
            <a:chOff x="361950" y="1220103"/>
            <a:chExt cx="9106050" cy="712291"/>
          </a:xfrm>
        </p:grpSpPr>
        <p:sp>
          <p:nvSpPr>
            <p:cNvPr id="8" name="직사각형 7">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Solution</a:t>
              </a:r>
            </a:p>
          </p:txBody>
        </p:sp>
        <p:sp>
          <p:nvSpPr>
            <p:cNvPr id="13" name="TextBox 12">
              <a:extLst>
                <a:ext uri="{FF2B5EF4-FFF2-40B4-BE49-F238E27FC236}">
                  <a16:creationId xmlns:a16="http://schemas.microsoft.com/office/drawing/2014/main" xmlns="" id="{903CEE4E-3EC2-420E-81ED-17FD809A4691}"/>
                </a:ext>
              </a:extLst>
            </p:cNvPr>
            <p:cNvSpPr txBox="1"/>
            <p:nvPr/>
          </p:nvSpPr>
          <p:spPr>
            <a:xfrm>
              <a:off x="361950" y="1593840"/>
              <a:ext cx="6915150" cy="338554"/>
            </a:xfrm>
            <a:prstGeom prst="rect">
              <a:avLst/>
            </a:prstGeom>
            <a:noFill/>
          </p:spPr>
          <p:txBody>
            <a:bodyPr wrap="square">
              <a:spAutoFit/>
            </a:bodyPr>
            <a:lstStyle/>
            <a:p>
              <a:pPr defTabSz="-45199300"/>
              <a:r>
                <a:rPr lang="pt-BR" altLang="ko-KR" sz="1600" b="1" dirty="0">
                  <a:solidFill>
                    <a:srgbClr val="000000"/>
                  </a:solidFill>
                  <a:latin typeface="Samsung Sharp Sans" pitchFamily="2" charset="0"/>
                  <a:ea typeface="Samsung Sharp Sans" pitchFamily="2" charset="0"/>
                  <a:cs typeface="Samsung Sharp Sans" pitchFamily="2" charset="0"/>
                </a:rPr>
                <a:t>3.2. </a:t>
              </a:r>
              <a:r>
                <a:rPr lang="pt-BR" altLang="ko-KR" sz="1600" b="1" dirty="0" err="1">
                  <a:solidFill>
                    <a:srgbClr val="000000"/>
                  </a:solidFill>
                  <a:latin typeface="Samsung Sharp Sans" pitchFamily="2" charset="0"/>
                  <a:ea typeface="Samsung Sharp Sans" pitchFamily="2" charset="0"/>
                  <a:cs typeface="Samsung Sharp Sans" pitchFamily="2" charset="0"/>
                </a:rPr>
                <a:t>Josephus</a:t>
              </a:r>
              <a:r>
                <a:rPr lang="pt-BR" altLang="ko-KR" sz="1600" b="1" dirty="0">
                  <a:solidFill>
                    <a:srgbClr val="000000"/>
                  </a:solidFill>
                  <a:latin typeface="Samsung Sharp Sans" pitchFamily="2" charset="0"/>
                  <a:ea typeface="Samsung Sharp Sans" pitchFamily="2" charset="0"/>
                  <a:cs typeface="Samsung Sharp Sans" pitchFamily="2" charset="0"/>
                </a:rPr>
                <a:t> </a:t>
              </a:r>
              <a:r>
                <a:rPr lang="pt-BR" altLang="ko-KR" sz="1600" b="1" dirty="0" err="1">
                  <a:solidFill>
                    <a:srgbClr val="000000"/>
                  </a:solidFill>
                  <a:latin typeface="Samsung Sharp Sans" pitchFamily="2" charset="0"/>
                  <a:ea typeface="Samsung Sharp Sans" pitchFamily="2" charset="0"/>
                  <a:cs typeface="Samsung Sharp Sans" pitchFamily="2" charset="0"/>
                </a:rPr>
                <a:t>problem</a:t>
              </a:r>
              <a:r>
                <a:rPr lang="pt-BR" altLang="ko-KR" sz="1600" b="1" dirty="0">
                  <a:solidFill>
                    <a:srgbClr val="000000"/>
                  </a:solidFill>
                  <a:latin typeface="Samsung Sharp Sans" pitchFamily="2" charset="0"/>
                  <a:ea typeface="Samsung Sharp Sans" pitchFamily="2" charset="0"/>
                  <a:cs typeface="Samsung Sharp Sans" pitchFamily="2" charset="0"/>
                </a:rPr>
                <a:t> final </a:t>
              </a:r>
              <a:r>
                <a:rPr lang="pt-BR" altLang="ko-KR" sz="1600" b="1" dirty="0" err="1">
                  <a:solidFill>
                    <a:srgbClr val="000000"/>
                  </a:solidFill>
                  <a:latin typeface="Samsung Sharp Sans" pitchFamily="2" charset="0"/>
                  <a:ea typeface="Samsung Sharp Sans" pitchFamily="2" charset="0"/>
                  <a:cs typeface="Samsung Sharp Sans" pitchFamily="2" charset="0"/>
                </a:rPr>
                <a:t>code</a:t>
              </a:r>
              <a:endParaRPr lang="pt-BR" altLang="ko-KR" sz="1600" b="1" dirty="0">
                <a:solidFill>
                  <a:srgbClr val="000000"/>
                </a:solidFill>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11915062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Key </a:t>
            </a:r>
            <a:r>
              <a:rPr kumimoji="0" lang="en-US" altLang="ko-KR" sz="4500" dirty="0">
                <a:solidFill>
                  <a:prstClr val="white"/>
                </a:solidFill>
                <a:latin typeface="Samsung Sharp Sans" pitchFamily="2" charset="0"/>
                <a:ea typeface="Samsung Sharp Sans" pitchFamily="2" charset="0"/>
                <a:cs typeface="Samsung Sharp Sans" pitchFamily="2" charset="0"/>
              </a:rPr>
              <a:t>c</a:t>
            </a:r>
            <a:r>
              <a:rPr kumimoji="0" lang="en-US" altLang="ko-KR" sz="4500" b="0" i="0" u="none" strike="noStrike" kern="1200" cap="none" spc="0" normalizeH="0" baseline="0" noProof="0" dirty="0" err="1">
                <a:ln>
                  <a:noFill/>
                </a:ln>
                <a:solidFill>
                  <a:prstClr val="white"/>
                </a:solidFill>
                <a:effectLst/>
                <a:uLnTx/>
                <a:uFillTx/>
                <a:latin typeface="Samsung Sharp Sans" pitchFamily="2" charset="0"/>
                <a:ea typeface="Samsung Sharp Sans" pitchFamily="2" charset="0"/>
                <a:cs typeface="Samsung Sharp Sans" pitchFamily="2" charset="0"/>
              </a:rPr>
              <a:t>oncept</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7" name="그룹 6">
            <a:extLst>
              <a:ext uri="{FF2B5EF4-FFF2-40B4-BE49-F238E27FC236}">
                <a16:creationId xmlns:a16="http://schemas.microsoft.com/office/drawing/2014/main" xmlns="" id="{5CCAF01D-30E4-4D0C-AA78-81EB9D07EB2C}"/>
              </a:ext>
            </a:extLst>
          </p:cNvPr>
          <p:cNvGrpSpPr/>
          <p:nvPr/>
        </p:nvGrpSpPr>
        <p:grpSpPr>
          <a:xfrm>
            <a:off x="451456" y="435608"/>
            <a:ext cx="4718598" cy="276999"/>
            <a:chOff x="558800" y="1148583"/>
            <a:chExt cx="4718598" cy="276999"/>
          </a:xfrm>
        </p:grpSpPr>
        <p:sp>
          <p:nvSpPr>
            <p:cNvPr id="8"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dirty="0">
                  <a:solidFill>
                    <a:prstClr val="black">
                      <a:lumMod val="50000"/>
                      <a:lumOff val="50000"/>
                    </a:prstClr>
                  </a:solidFill>
                  <a:latin typeface="Samsung Sharp Sans" pitchFamily="2" charset="0"/>
                  <a:ea typeface="Samsung Sharp Sans" pitchFamily="2" charset="0"/>
                  <a:cs typeface="Samsung Sharp Sans" pitchFamily="2" charset="0"/>
                </a:rPr>
                <a:t>23</a:t>
              </a: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a:t>
              </a:r>
            </a:p>
          </p:txBody>
        </p:sp>
        <p:sp>
          <p:nvSpPr>
            <p:cNvPr id="9" name="직사각형 8">
              <a:extLst>
                <a:ext uri="{FF2B5EF4-FFF2-40B4-BE49-F238E27FC236}">
                  <a16:creationId xmlns:a16="http://schemas.microsoft.com/office/drawing/2014/main" xmlns="" id="{B640FC7E-A899-44A0-93CD-28A2FA14072E}"/>
                </a:ext>
              </a:extLst>
            </p:cNvPr>
            <p:cNvSpPr/>
            <p:nvPr/>
          </p:nvSpPr>
          <p:spPr>
            <a:xfrm>
              <a:off x="1402744" y="1148583"/>
              <a:ext cx="38746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187" fontAlgn="auto" latinLnBrk="0">
                <a:spcBef>
                  <a:spcPts val="0"/>
                </a:spcBef>
                <a:spcAft>
                  <a:spcPts val="0"/>
                </a:spcAf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Queue</a:t>
              </a:r>
            </a:p>
          </p:txBody>
        </p:sp>
      </p:grpSp>
    </p:spTree>
    <p:extLst>
      <p:ext uri="{BB962C8B-B14F-4D97-AF65-F5344CB8AC3E}">
        <p14:creationId xmlns:p14="http://schemas.microsoft.com/office/powerpoint/2010/main" val="39058319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463014" y="4022510"/>
            <a:ext cx="8939083" cy="1978596"/>
            <a:chOff x="463014" y="4077929"/>
            <a:chExt cx="8939083" cy="1978596"/>
          </a:xfrm>
        </p:grpSpPr>
        <p:sp>
          <p:nvSpPr>
            <p:cNvPr id="3" name="직사각형 2"/>
            <p:cNvSpPr/>
            <p:nvPr/>
          </p:nvSpPr>
          <p:spPr>
            <a:xfrm>
              <a:off x="463014" y="4077929"/>
              <a:ext cx="8939083" cy="1976284"/>
            </a:xfrm>
            <a:prstGeom prst="rect">
              <a:avLst/>
            </a:prstGeom>
            <a:solidFill>
              <a:schemeClr val="bg1">
                <a:lumMod val="95000"/>
              </a:schemeClr>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2" name="그룹 1"/>
            <p:cNvGrpSpPr/>
            <p:nvPr/>
          </p:nvGrpSpPr>
          <p:grpSpPr>
            <a:xfrm>
              <a:off x="691764" y="4225502"/>
              <a:ext cx="8611242" cy="1831023"/>
              <a:chOff x="833485" y="4107706"/>
              <a:chExt cx="8611242" cy="1831023"/>
            </a:xfrm>
          </p:grpSpPr>
          <p:grpSp>
            <p:nvGrpSpPr>
              <p:cNvPr id="57" name="그룹 56">
                <a:extLst>
                  <a:ext uri="{FF2B5EF4-FFF2-40B4-BE49-F238E27FC236}">
                    <a16:creationId xmlns:a16="http://schemas.microsoft.com/office/drawing/2014/main" xmlns="" id="{2705E92E-BFAA-4A79-AE90-36A6FCFC2874}"/>
                  </a:ext>
                </a:extLst>
              </p:cNvPr>
              <p:cNvGrpSpPr/>
              <p:nvPr/>
            </p:nvGrpSpPr>
            <p:grpSpPr>
              <a:xfrm>
                <a:off x="859587" y="4838772"/>
                <a:ext cx="2502758" cy="396824"/>
                <a:chOff x="1178430" y="2857500"/>
                <a:chExt cx="3551832" cy="319454"/>
              </a:xfrm>
            </p:grpSpPr>
            <p:cxnSp>
              <p:nvCxnSpPr>
                <p:cNvPr id="58" name="직선 연결선 57">
                  <a:extLst>
                    <a:ext uri="{FF2B5EF4-FFF2-40B4-BE49-F238E27FC236}">
                      <a16:creationId xmlns:a16="http://schemas.microsoft.com/office/drawing/2014/main" xmlns="" id="{1811C5BB-FEAD-4224-94F0-7E45BF0E9057}"/>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xmlns="" id="{FBFACB70-4A42-40AA-95D6-EFF0FDE553A5}"/>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4" name="직사각형 63">
                <a:extLst>
                  <a:ext uri="{FF2B5EF4-FFF2-40B4-BE49-F238E27FC236}">
                    <a16:creationId xmlns:a16="http://schemas.microsoft.com/office/drawing/2014/main" xmlns="" id="{2D091134-3FAB-4435-8E8B-9DEC814D39EB}"/>
                  </a:ext>
                </a:extLst>
              </p:cNvPr>
              <p:cNvSpPr/>
              <p:nvPr/>
            </p:nvSpPr>
            <p:spPr>
              <a:xfrm>
                <a:off x="2555238" y="4922886"/>
                <a:ext cx="610597" cy="228599"/>
              </a:xfrm>
              <a:prstGeom prst="rect">
                <a:avLst/>
              </a:prstGeom>
              <a:solidFill>
                <a:srgbClr val="ECEFF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a:t>
                </a:r>
                <a:endParaRPr lang="ko-KR" altLang="en-US" sz="1300" dirty="0">
                  <a:solidFill>
                    <a:srgbClr val="002060"/>
                  </a:solidFill>
                  <a:latin typeface="SamsungOne 400" panose="020B0503030303020204" pitchFamily="34" charset="0"/>
                </a:endParaRPr>
              </a:p>
            </p:txBody>
          </p:sp>
          <p:sp>
            <p:nvSpPr>
              <p:cNvPr id="66" name="직사각형 65">
                <a:extLst>
                  <a:ext uri="{FF2B5EF4-FFF2-40B4-BE49-F238E27FC236}">
                    <a16:creationId xmlns:a16="http://schemas.microsoft.com/office/drawing/2014/main" xmlns="" id="{6E021FD8-1522-4EA0-8BFA-212EA7E38BA3}"/>
                  </a:ext>
                </a:extLst>
              </p:cNvPr>
              <p:cNvSpPr/>
              <p:nvPr/>
            </p:nvSpPr>
            <p:spPr>
              <a:xfrm>
                <a:off x="1027352" y="4922885"/>
                <a:ext cx="610597" cy="228599"/>
              </a:xfrm>
              <a:prstGeom prst="rect">
                <a:avLst/>
              </a:prstGeom>
              <a:solidFill>
                <a:srgbClr val="ECEFF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C</a:t>
                </a:r>
                <a:endParaRPr lang="ko-KR" altLang="en-US" sz="1300" dirty="0">
                  <a:solidFill>
                    <a:srgbClr val="002060"/>
                  </a:solidFill>
                  <a:latin typeface="SamsungOne 400" panose="020B0503030303020204" pitchFamily="34" charset="0"/>
                </a:endParaRPr>
              </a:p>
            </p:txBody>
          </p:sp>
          <p:sp>
            <p:nvSpPr>
              <p:cNvPr id="80" name="직사각형 79">
                <a:extLst>
                  <a:ext uri="{FF2B5EF4-FFF2-40B4-BE49-F238E27FC236}">
                    <a16:creationId xmlns:a16="http://schemas.microsoft.com/office/drawing/2014/main" xmlns="" id="{B0520EAC-5EC6-4335-901C-910B12B0B8E5}"/>
                  </a:ext>
                </a:extLst>
              </p:cNvPr>
              <p:cNvSpPr/>
              <p:nvPr/>
            </p:nvSpPr>
            <p:spPr>
              <a:xfrm>
                <a:off x="1800712" y="4922885"/>
                <a:ext cx="610597" cy="228599"/>
              </a:xfrm>
              <a:prstGeom prst="rect">
                <a:avLst/>
              </a:prstGeom>
              <a:solidFill>
                <a:srgbClr val="ECEFF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B</a:t>
                </a:r>
                <a:endParaRPr lang="ko-KR" altLang="en-US" sz="1300" dirty="0">
                  <a:solidFill>
                    <a:srgbClr val="002060"/>
                  </a:solidFill>
                  <a:latin typeface="SamsungOne 400" panose="020B0503030303020204" pitchFamily="34" charset="0"/>
                </a:endParaRPr>
              </a:p>
            </p:txBody>
          </p:sp>
          <p:sp>
            <p:nvSpPr>
              <p:cNvPr id="108" name="직사각형 107">
                <a:extLst>
                  <a:ext uri="{FF2B5EF4-FFF2-40B4-BE49-F238E27FC236}">
                    <a16:creationId xmlns:a16="http://schemas.microsoft.com/office/drawing/2014/main" xmlns="" id="{FEE4B887-5951-4468-8B67-EAB697A9F21F}"/>
                  </a:ext>
                </a:extLst>
              </p:cNvPr>
              <p:cNvSpPr/>
              <p:nvPr/>
            </p:nvSpPr>
            <p:spPr>
              <a:xfrm>
                <a:off x="833485" y="5319708"/>
                <a:ext cx="2528860"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queue</a:t>
                </a:r>
                <a:endParaRPr lang="ko-KR" altLang="en-US" sz="1300" dirty="0">
                  <a:solidFill>
                    <a:srgbClr val="002060"/>
                  </a:solidFill>
                  <a:latin typeface="SamsungOne 400" panose="020B0503030303020204" pitchFamily="34" charset="0"/>
                  <a:ea typeface="+mn-ea"/>
                  <a:cs typeface="+mn-cs"/>
                </a:endParaRPr>
              </a:p>
            </p:txBody>
          </p:sp>
          <p:cxnSp>
            <p:nvCxnSpPr>
              <p:cNvPr id="109" name="직선 화살표 연결선 108">
                <a:extLst>
                  <a:ext uri="{FF2B5EF4-FFF2-40B4-BE49-F238E27FC236}">
                    <a16:creationId xmlns:a16="http://schemas.microsoft.com/office/drawing/2014/main" xmlns="" id="{36617A17-423E-4D22-B759-3F01FF809120}"/>
                  </a:ext>
                </a:extLst>
              </p:cNvPr>
              <p:cNvCxnSpPr>
                <a:cxnSpLocks/>
                <a:endCxn id="110" idx="2"/>
              </p:cNvCxnSpPr>
              <p:nvPr/>
            </p:nvCxnSpPr>
            <p:spPr>
              <a:xfrm flipV="1">
                <a:off x="2860537" y="4437444"/>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10" name="직사각형 109">
                <a:extLst>
                  <a:ext uri="{FF2B5EF4-FFF2-40B4-BE49-F238E27FC236}">
                    <a16:creationId xmlns:a16="http://schemas.microsoft.com/office/drawing/2014/main" xmlns="" id="{60781540-78DB-422B-AD66-6DA7F833F870}"/>
                  </a:ext>
                </a:extLst>
              </p:cNvPr>
              <p:cNvSpPr/>
              <p:nvPr/>
            </p:nvSpPr>
            <p:spPr>
              <a:xfrm>
                <a:off x="2555238" y="4145056"/>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cxnSp>
            <p:nvCxnSpPr>
              <p:cNvPr id="111" name="직선 화살표 연결선 110">
                <a:extLst>
                  <a:ext uri="{FF2B5EF4-FFF2-40B4-BE49-F238E27FC236}">
                    <a16:creationId xmlns:a16="http://schemas.microsoft.com/office/drawing/2014/main" xmlns="" id="{A9BFED95-808D-4BA0-9BFF-79F038D35293}"/>
                  </a:ext>
                </a:extLst>
              </p:cNvPr>
              <p:cNvCxnSpPr>
                <a:cxnSpLocks/>
                <a:endCxn id="112" idx="2"/>
              </p:cNvCxnSpPr>
              <p:nvPr/>
            </p:nvCxnSpPr>
            <p:spPr>
              <a:xfrm flipV="1">
                <a:off x="1333851" y="4437444"/>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12" name="직사각형 111">
                <a:extLst>
                  <a:ext uri="{FF2B5EF4-FFF2-40B4-BE49-F238E27FC236}">
                    <a16:creationId xmlns:a16="http://schemas.microsoft.com/office/drawing/2014/main" xmlns="" id="{8308B440-BB2A-4E12-B22D-4F680407D091}"/>
                  </a:ext>
                </a:extLst>
              </p:cNvPr>
              <p:cNvSpPr/>
              <p:nvPr/>
            </p:nvSpPr>
            <p:spPr>
              <a:xfrm>
                <a:off x="1028552" y="4145056"/>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grpSp>
            <p:nvGrpSpPr>
              <p:cNvPr id="113" name="그룹 112">
                <a:extLst>
                  <a:ext uri="{FF2B5EF4-FFF2-40B4-BE49-F238E27FC236}">
                    <a16:creationId xmlns:a16="http://schemas.microsoft.com/office/drawing/2014/main" xmlns="" id="{C91BD60E-CA04-4C76-8AD9-189FF13BF94B}"/>
                  </a:ext>
                </a:extLst>
              </p:cNvPr>
              <p:cNvGrpSpPr/>
              <p:nvPr/>
            </p:nvGrpSpPr>
            <p:grpSpPr>
              <a:xfrm>
                <a:off x="5078211" y="4838772"/>
                <a:ext cx="3204689" cy="396824"/>
                <a:chOff x="1178430" y="2857500"/>
                <a:chExt cx="3551832" cy="319454"/>
              </a:xfrm>
            </p:grpSpPr>
            <p:cxnSp>
              <p:nvCxnSpPr>
                <p:cNvPr id="114" name="직선 연결선 113">
                  <a:extLst>
                    <a:ext uri="{FF2B5EF4-FFF2-40B4-BE49-F238E27FC236}">
                      <a16:creationId xmlns:a16="http://schemas.microsoft.com/office/drawing/2014/main" xmlns="" id="{CE8CBD68-0ED9-47E7-8938-6E36766759C6}"/>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직선 연결선 114">
                  <a:extLst>
                    <a:ext uri="{FF2B5EF4-FFF2-40B4-BE49-F238E27FC236}">
                      <a16:creationId xmlns:a16="http://schemas.microsoft.com/office/drawing/2014/main" xmlns="" id="{79FA88CF-36AE-4761-8BDE-5EDE19011485}"/>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6" name="직사각형 115">
                <a:extLst>
                  <a:ext uri="{FF2B5EF4-FFF2-40B4-BE49-F238E27FC236}">
                    <a16:creationId xmlns:a16="http://schemas.microsoft.com/office/drawing/2014/main" xmlns="" id="{AD1E6E71-E05A-47B5-AA05-AD5EB8355510}"/>
                  </a:ext>
                </a:extLst>
              </p:cNvPr>
              <p:cNvSpPr/>
              <p:nvPr/>
            </p:nvSpPr>
            <p:spPr>
              <a:xfrm>
                <a:off x="5157800" y="4922886"/>
                <a:ext cx="610597" cy="228599"/>
              </a:xfrm>
              <a:prstGeom prst="rect">
                <a:avLst/>
              </a:prstGeom>
              <a:solidFill>
                <a:srgbClr val="ECEFF6"/>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X</a:t>
                </a:r>
                <a:endParaRPr lang="ko-KR" altLang="en-US" sz="1300" dirty="0">
                  <a:solidFill>
                    <a:srgbClr val="002060"/>
                  </a:solidFill>
                  <a:latin typeface="SamsungOne 400" panose="020B0503030303020204" pitchFamily="34" charset="0"/>
                </a:endParaRPr>
              </a:p>
            </p:txBody>
          </p:sp>
          <p:sp>
            <p:nvSpPr>
              <p:cNvPr id="117" name="직사각형 116">
                <a:extLst>
                  <a:ext uri="{FF2B5EF4-FFF2-40B4-BE49-F238E27FC236}">
                    <a16:creationId xmlns:a16="http://schemas.microsoft.com/office/drawing/2014/main" xmlns="" id="{3825946A-C7F1-4075-84D2-5E464AACA072}"/>
                  </a:ext>
                </a:extLst>
              </p:cNvPr>
              <p:cNvSpPr/>
              <p:nvPr/>
            </p:nvSpPr>
            <p:spPr>
              <a:xfrm>
                <a:off x="5936234" y="4922885"/>
                <a:ext cx="610597" cy="228599"/>
              </a:xfrm>
              <a:prstGeom prst="rect">
                <a:avLst/>
              </a:prstGeom>
              <a:solidFill>
                <a:srgbClr val="ECEFF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C</a:t>
                </a:r>
                <a:endParaRPr lang="ko-KR" altLang="en-US" sz="1300" dirty="0">
                  <a:solidFill>
                    <a:srgbClr val="002060"/>
                  </a:solidFill>
                  <a:latin typeface="SamsungOne 400" panose="020B0503030303020204" pitchFamily="34" charset="0"/>
                </a:endParaRPr>
              </a:p>
            </p:txBody>
          </p:sp>
          <p:sp>
            <p:nvSpPr>
              <p:cNvPr id="118" name="직사각형 117">
                <a:extLst>
                  <a:ext uri="{FF2B5EF4-FFF2-40B4-BE49-F238E27FC236}">
                    <a16:creationId xmlns:a16="http://schemas.microsoft.com/office/drawing/2014/main" xmlns="" id="{0CDB20B2-18EF-4808-9E83-107D12945802}"/>
                  </a:ext>
                </a:extLst>
              </p:cNvPr>
              <p:cNvSpPr/>
              <p:nvPr/>
            </p:nvSpPr>
            <p:spPr>
              <a:xfrm>
                <a:off x="6709594" y="4922885"/>
                <a:ext cx="610597" cy="228599"/>
              </a:xfrm>
              <a:prstGeom prst="rect">
                <a:avLst/>
              </a:prstGeom>
              <a:solidFill>
                <a:srgbClr val="ECEFF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B</a:t>
                </a:r>
                <a:endParaRPr lang="ko-KR" altLang="en-US" sz="1300" dirty="0">
                  <a:solidFill>
                    <a:srgbClr val="002060"/>
                  </a:solidFill>
                  <a:latin typeface="SamsungOne 400" panose="020B0503030303020204" pitchFamily="34" charset="0"/>
                </a:endParaRPr>
              </a:p>
            </p:txBody>
          </p:sp>
          <p:sp>
            <p:nvSpPr>
              <p:cNvPr id="119" name="직사각형 118">
                <a:extLst>
                  <a:ext uri="{FF2B5EF4-FFF2-40B4-BE49-F238E27FC236}">
                    <a16:creationId xmlns:a16="http://schemas.microsoft.com/office/drawing/2014/main" xmlns="" id="{15A829B7-E00F-4096-9315-7051329449F2}"/>
                  </a:ext>
                </a:extLst>
              </p:cNvPr>
              <p:cNvSpPr/>
              <p:nvPr/>
            </p:nvSpPr>
            <p:spPr>
              <a:xfrm>
                <a:off x="5087769" y="5319708"/>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queue</a:t>
                </a:r>
                <a:endParaRPr lang="ko-KR" altLang="en-US" sz="1300" dirty="0">
                  <a:solidFill>
                    <a:srgbClr val="002060"/>
                  </a:solidFill>
                  <a:latin typeface="SamsungOne 400" panose="020B0503030303020204" pitchFamily="34" charset="0"/>
                  <a:ea typeface="+mn-ea"/>
                  <a:cs typeface="+mn-cs"/>
                </a:endParaRPr>
              </a:p>
            </p:txBody>
          </p:sp>
          <p:cxnSp>
            <p:nvCxnSpPr>
              <p:cNvPr id="120" name="직선 화살표 연결선 119">
                <a:extLst>
                  <a:ext uri="{FF2B5EF4-FFF2-40B4-BE49-F238E27FC236}">
                    <a16:creationId xmlns:a16="http://schemas.microsoft.com/office/drawing/2014/main" xmlns="" id="{510D4BA0-E80B-4FB2-A921-F170DC310F8B}"/>
                  </a:ext>
                </a:extLst>
              </p:cNvPr>
              <p:cNvCxnSpPr>
                <a:cxnSpLocks/>
                <a:endCxn id="121" idx="2"/>
              </p:cNvCxnSpPr>
              <p:nvPr/>
            </p:nvCxnSpPr>
            <p:spPr>
              <a:xfrm flipV="1">
                <a:off x="5452939" y="4437444"/>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21" name="직사각형 120">
                <a:extLst>
                  <a:ext uri="{FF2B5EF4-FFF2-40B4-BE49-F238E27FC236}">
                    <a16:creationId xmlns:a16="http://schemas.microsoft.com/office/drawing/2014/main" xmlns="" id="{2E88B4CF-EC5B-42C2-818B-130ACBBFDBE4}"/>
                  </a:ext>
                </a:extLst>
              </p:cNvPr>
              <p:cNvSpPr/>
              <p:nvPr/>
            </p:nvSpPr>
            <p:spPr>
              <a:xfrm>
                <a:off x="5147640" y="4145056"/>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122" name="직선 화살표 연결선 121">
                <a:extLst>
                  <a:ext uri="{FF2B5EF4-FFF2-40B4-BE49-F238E27FC236}">
                    <a16:creationId xmlns:a16="http://schemas.microsoft.com/office/drawing/2014/main" xmlns="" id="{94E681DA-EBCE-449A-A6AD-2B879CEDEB42}"/>
                  </a:ext>
                </a:extLst>
              </p:cNvPr>
              <p:cNvCxnSpPr>
                <a:cxnSpLocks/>
                <a:endCxn id="123" idx="2"/>
              </p:cNvCxnSpPr>
              <p:nvPr/>
            </p:nvCxnSpPr>
            <p:spPr>
              <a:xfrm flipV="1">
                <a:off x="7005933" y="4437443"/>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23" name="직사각형 122">
                <a:extLst>
                  <a:ext uri="{FF2B5EF4-FFF2-40B4-BE49-F238E27FC236}">
                    <a16:creationId xmlns:a16="http://schemas.microsoft.com/office/drawing/2014/main" xmlns="" id="{E1EE77DA-1AA5-47A9-9E25-5FA6AA14FCEA}"/>
                  </a:ext>
                </a:extLst>
              </p:cNvPr>
              <p:cNvSpPr/>
              <p:nvPr/>
            </p:nvSpPr>
            <p:spPr>
              <a:xfrm>
                <a:off x="6700634" y="4145055"/>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124" name="직사각형 123">
                <a:extLst>
                  <a:ext uri="{FF2B5EF4-FFF2-40B4-BE49-F238E27FC236}">
                    <a16:creationId xmlns:a16="http://schemas.microsoft.com/office/drawing/2014/main" xmlns="" id="{06BD7230-AE22-4E74-92A6-54450A67067D}"/>
                  </a:ext>
                </a:extLst>
              </p:cNvPr>
              <p:cNvSpPr/>
              <p:nvPr/>
            </p:nvSpPr>
            <p:spPr>
              <a:xfrm>
                <a:off x="7482954" y="4922884"/>
                <a:ext cx="610597" cy="228599"/>
              </a:xfrm>
              <a:prstGeom prst="rect">
                <a:avLst/>
              </a:prstGeom>
              <a:solidFill>
                <a:schemeClr val="bg1"/>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A</a:t>
                </a:r>
                <a:endParaRPr lang="ko-KR" altLang="en-US" sz="1300" dirty="0">
                  <a:solidFill>
                    <a:srgbClr val="002060"/>
                  </a:solidFill>
                  <a:latin typeface="SamsungOne 400" panose="020B0503030303020204" pitchFamily="34" charset="0"/>
                </a:endParaRPr>
              </a:p>
            </p:txBody>
          </p:sp>
          <p:sp>
            <p:nvSpPr>
              <p:cNvPr id="125" name="원호 124">
                <a:extLst>
                  <a:ext uri="{FF2B5EF4-FFF2-40B4-BE49-F238E27FC236}">
                    <a16:creationId xmlns:a16="http://schemas.microsoft.com/office/drawing/2014/main" xmlns="" id="{42BF505B-3D48-41CD-950E-C2AAE3C60AA9}"/>
                  </a:ext>
                </a:extLst>
              </p:cNvPr>
              <p:cNvSpPr/>
              <p:nvPr/>
            </p:nvSpPr>
            <p:spPr>
              <a:xfrm flipH="1" flipV="1">
                <a:off x="4653734" y="4107706"/>
                <a:ext cx="914400" cy="914400"/>
              </a:xfrm>
              <a:prstGeom prst="arc">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26" name="직사각형 125">
                <a:extLst>
                  <a:ext uri="{FF2B5EF4-FFF2-40B4-BE49-F238E27FC236}">
                    <a16:creationId xmlns:a16="http://schemas.microsoft.com/office/drawing/2014/main" xmlns="" id="{4720D262-D849-4377-8A61-3D1BB03BD214}"/>
                  </a:ext>
                </a:extLst>
              </p:cNvPr>
              <p:cNvSpPr/>
              <p:nvPr/>
            </p:nvSpPr>
            <p:spPr>
              <a:xfrm>
                <a:off x="4349833" y="4336307"/>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X</a:t>
                </a:r>
                <a:endParaRPr lang="ko-KR" altLang="en-US" sz="1300" dirty="0">
                  <a:solidFill>
                    <a:srgbClr val="002060"/>
                  </a:solidFill>
                  <a:latin typeface="SamsungOne 400" panose="020B0503030303020204" pitchFamily="34" charset="0"/>
                </a:endParaRPr>
              </a:p>
            </p:txBody>
          </p:sp>
          <p:sp>
            <p:nvSpPr>
              <p:cNvPr id="127" name="직사각형 126">
                <a:extLst>
                  <a:ext uri="{FF2B5EF4-FFF2-40B4-BE49-F238E27FC236}">
                    <a16:creationId xmlns:a16="http://schemas.microsoft.com/office/drawing/2014/main" xmlns="" id="{E04DD694-14EF-474F-B294-F38F28977A2F}"/>
                  </a:ext>
                </a:extLst>
              </p:cNvPr>
              <p:cNvSpPr/>
              <p:nvPr/>
            </p:nvSpPr>
            <p:spPr>
              <a:xfrm>
                <a:off x="3968641" y="4793507"/>
                <a:ext cx="822661" cy="292388"/>
              </a:xfrm>
              <a:prstGeom prst="rect">
                <a:avLst/>
              </a:prstGeom>
            </p:spPr>
            <p:txBody>
              <a:bodyPr wrap="none">
                <a:spAutoFit/>
              </a:bodyPr>
              <a:lstStyle/>
              <a:p>
                <a:pPr algn="ctr"/>
                <a:r>
                  <a:rPr lang="en-US" altLang="ko-KR" sz="1300" dirty="0">
                    <a:solidFill>
                      <a:srgbClr val="002060"/>
                    </a:solidFill>
                    <a:latin typeface="SamsungOne 400" panose="020B0503030303020204" pitchFamily="34" charset="0"/>
                    <a:ea typeface="+mn-ea"/>
                    <a:cs typeface="+mn-cs"/>
                  </a:rPr>
                  <a:t>enqueue</a:t>
                </a:r>
                <a:endParaRPr lang="ko-KR" altLang="en-US" sz="1300" dirty="0">
                  <a:solidFill>
                    <a:srgbClr val="002060"/>
                  </a:solidFill>
                  <a:latin typeface="SamsungOne 400" panose="020B0503030303020204" pitchFamily="34" charset="0"/>
                  <a:ea typeface="+mn-ea"/>
                  <a:cs typeface="+mn-cs"/>
                </a:endParaRPr>
              </a:p>
            </p:txBody>
          </p:sp>
          <p:sp>
            <p:nvSpPr>
              <p:cNvPr id="128" name="원호 127">
                <a:extLst>
                  <a:ext uri="{FF2B5EF4-FFF2-40B4-BE49-F238E27FC236}">
                    <a16:creationId xmlns:a16="http://schemas.microsoft.com/office/drawing/2014/main" xmlns="" id="{E2B5838B-6EA3-4FDB-AF1F-186B8D33FAC8}"/>
                  </a:ext>
                </a:extLst>
              </p:cNvPr>
              <p:cNvSpPr/>
              <p:nvPr/>
            </p:nvSpPr>
            <p:spPr>
              <a:xfrm>
                <a:off x="7825700" y="5024329"/>
                <a:ext cx="914400" cy="914400"/>
              </a:xfrm>
              <a:prstGeom prst="arc">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29" name="직사각형 128">
                <a:extLst>
                  <a:ext uri="{FF2B5EF4-FFF2-40B4-BE49-F238E27FC236}">
                    <a16:creationId xmlns:a16="http://schemas.microsoft.com/office/drawing/2014/main" xmlns="" id="{C75C6268-CF75-42C4-8351-1F95A8A644DC}"/>
                  </a:ext>
                </a:extLst>
              </p:cNvPr>
              <p:cNvSpPr/>
              <p:nvPr/>
            </p:nvSpPr>
            <p:spPr>
              <a:xfrm>
                <a:off x="8434801" y="5481529"/>
                <a:ext cx="610597" cy="228599"/>
              </a:xfrm>
              <a:prstGeom prst="rect">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rPr>
                  <a:t>A</a:t>
                </a:r>
                <a:endParaRPr lang="ko-KR" altLang="en-US" sz="1300" dirty="0">
                  <a:solidFill>
                    <a:srgbClr val="002060"/>
                  </a:solidFill>
                  <a:latin typeface="SamsungOne 400" panose="020B0503030303020204" pitchFamily="34" charset="0"/>
                </a:endParaRPr>
              </a:p>
            </p:txBody>
          </p:sp>
          <p:sp>
            <p:nvSpPr>
              <p:cNvPr id="130" name="직사각형 129">
                <a:extLst>
                  <a:ext uri="{FF2B5EF4-FFF2-40B4-BE49-F238E27FC236}">
                    <a16:creationId xmlns:a16="http://schemas.microsoft.com/office/drawing/2014/main" xmlns="" id="{17D2B49E-EC05-4127-8ACC-F1328A9AA272}"/>
                  </a:ext>
                </a:extLst>
              </p:cNvPr>
              <p:cNvSpPr/>
              <p:nvPr/>
            </p:nvSpPr>
            <p:spPr>
              <a:xfrm>
                <a:off x="8623668" y="5005289"/>
                <a:ext cx="821059" cy="292388"/>
              </a:xfrm>
              <a:prstGeom prst="rect">
                <a:avLst/>
              </a:prstGeom>
            </p:spPr>
            <p:txBody>
              <a:bodyPr wrap="none">
                <a:spAutoFit/>
              </a:bodyPr>
              <a:lstStyle/>
              <a:p>
                <a:pPr algn="ctr"/>
                <a:r>
                  <a:rPr lang="en-US" altLang="ko-KR" sz="1300" dirty="0">
                    <a:solidFill>
                      <a:srgbClr val="002060"/>
                    </a:solidFill>
                    <a:latin typeface="SamsungOne 400" panose="020B0503030303020204" pitchFamily="34" charset="0"/>
                    <a:ea typeface="+mn-ea"/>
                    <a:cs typeface="+mn-cs"/>
                  </a:rPr>
                  <a:t>dequeue</a:t>
                </a:r>
                <a:endParaRPr lang="ko-KR" altLang="en-US" sz="1300" dirty="0">
                  <a:solidFill>
                    <a:srgbClr val="002060"/>
                  </a:solidFill>
                  <a:latin typeface="SamsungOne 400" panose="020B0503030303020204" pitchFamily="34" charset="0"/>
                  <a:ea typeface="+mn-ea"/>
                  <a:cs typeface="+mn-cs"/>
                </a:endParaRPr>
              </a:p>
            </p:txBody>
          </p:sp>
        </p:grpSp>
      </p:grpSp>
      <p:sp>
        <p:nvSpPr>
          <p:cNvPr id="49" name="직사각형 4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0" name="직사각형 4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67" name="직사각형 66">
            <a:extLst>
              <a:ext uri="{FF2B5EF4-FFF2-40B4-BE49-F238E27FC236}">
                <a16:creationId xmlns:a16="http://schemas.microsoft.com/office/drawing/2014/main" xmlns="" id="{F1B12DA7-C15F-4B00-8AB3-088BA5E0B6A4}"/>
              </a:ext>
            </a:extLst>
          </p:cNvPr>
          <p:cNvSpPr/>
          <p:nvPr/>
        </p:nvSpPr>
        <p:spPr>
          <a:xfrm>
            <a:off x="690341" y="3307181"/>
            <a:ext cx="8619913"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enqueue: adds a new item to the rear of the queue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dequeue: deletes an item from the front of the queue</a:t>
            </a:r>
          </a:p>
        </p:txBody>
      </p:sp>
      <p:grpSp>
        <p:nvGrpSpPr>
          <p:cNvPr id="45" name="그룹 44"/>
          <p:cNvGrpSpPr/>
          <p:nvPr/>
        </p:nvGrpSpPr>
        <p:grpSpPr>
          <a:xfrm>
            <a:off x="361950" y="1322141"/>
            <a:ext cx="9106050" cy="712291"/>
            <a:chOff x="361950" y="1220103"/>
            <a:chExt cx="9106050" cy="712291"/>
          </a:xfrm>
        </p:grpSpPr>
        <p:sp>
          <p:nvSpPr>
            <p:cNvPr id="46" name="직사각형 45">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What is a Queue?</a:t>
              </a:r>
            </a:p>
          </p:txBody>
        </p:sp>
        <p:sp>
          <p:nvSpPr>
            <p:cNvPr id="47" name="TextBox 46">
              <a:extLst>
                <a:ext uri="{FF2B5EF4-FFF2-40B4-BE49-F238E27FC236}">
                  <a16:creationId xmlns:a16="http://schemas.microsoft.com/office/drawing/2014/main" xmlns="" id="{903CEE4E-3EC2-420E-81ED-17FD809A4691}"/>
                </a:ext>
              </a:extLst>
            </p:cNvPr>
            <p:cNvSpPr txBox="1"/>
            <p:nvPr/>
          </p:nvSpPr>
          <p:spPr>
            <a:xfrm>
              <a:off x="361950" y="1593840"/>
              <a:ext cx="6915150" cy="338554"/>
            </a:xfrm>
            <a:prstGeom prst="rect">
              <a:avLst/>
            </a:prstGeom>
            <a:noFill/>
          </p:spPr>
          <p:txBody>
            <a:bodyPr wrap="square">
              <a:spAutoFit/>
            </a:bodyPr>
            <a:lstStyle/>
            <a:p>
              <a:pPr defTabSz="-45199300"/>
              <a:r>
                <a:rPr lang="en-US" altLang="ko-KR" sz="1600" b="1" dirty="0">
                  <a:solidFill>
                    <a:srgbClr val="000000"/>
                  </a:solidFill>
                  <a:latin typeface="Samsung Sharp Sans" pitchFamily="2" charset="0"/>
                  <a:ea typeface="Samsung Sharp Sans" pitchFamily="2" charset="0"/>
                  <a:cs typeface="Samsung Sharp Sans" pitchFamily="2" charset="0"/>
                </a:rPr>
                <a:t>1.1. Definition of a queue</a:t>
              </a:r>
            </a:p>
          </p:txBody>
        </p:sp>
      </p:grpSp>
      <p:sp>
        <p:nvSpPr>
          <p:cNvPr id="51" name="직사각형 50">
            <a:extLst>
              <a:ext uri="{FF2B5EF4-FFF2-40B4-BE49-F238E27FC236}">
                <a16:creationId xmlns:a16="http://schemas.microsoft.com/office/drawing/2014/main" xmlns="" id="{90EFA62F-9637-4E5A-AAB1-9E61461D75DD}"/>
              </a:ext>
            </a:extLst>
          </p:cNvPr>
          <p:cNvSpPr/>
          <p:nvPr/>
        </p:nvSpPr>
        <p:spPr>
          <a:xfrm>
            <a:off x="580388" y="2124624"/>
            <a:ext cx="8887612" cy="72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 queue is an abstract data type where only deletion is possible at the front and only addition is possible at the rear. </a:t>
            </a:r>
          </a:p>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Because the first added item is also removed the first, a queue is a data structure that works with the FIFO (First-In-First-Out) method.</a:t>
            </a:r>
          </a:p>
        </p:txBody>
      </p:sp>
      <p:grpSp>
        <p:nvGrpSpPr>
          <p:cNvPr id="6" name="그룹 5"/>
          <p:cNvGrpSpPr/>
          <p:nvPr/>
        </p:nvGrpSpPr>
        <p:grpSpPr>
          <a:xfrm>
            <a:off x="573671" y="2936391"/>
            <a:ext cx="8816808" cy="292388"/>
            <a:chOff x="573671" y="2936391"/>
            <a:chExt cx="8816808" cy="292388"/>
          </a:xfrm>
        </p:grpSpPr>
        <p:sp>
          <p:nvSpPr>
            <p:cNvPr id="68" name="직사각형 67">
              <a:extLst>
                <a:ext uri="{FF2B5EF4-FFF2-40B4-BE49-F238E27FC236}">
                  <a16:creationId xmlns:a16="http://schemas.microsoft.com/office/drawing/2014/main" xmlns="" id="{6AF8B6D3-6E65-4E2F-87AC-5EC1E509EFF2}"/>
                </a:ext>
              </a:extLst>
            </p:cNvPr>
            <p:cNvSpPr/>
            <p:nvPr/>
          </p:nvSpPr>
          <p:spPr>
            <a:xfrm>
              <a:off x="1211152" y="2936391"/>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defTabSz="457200" latinLnBrk="0">
                <a:spcAft>
                  <a:spcPts val="600"/>
                </a:spcAft>
                <a:buClr>
                  <a:srgbClr val="A5A5A5"/>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queue should provide two important interfaces.</a:t>
              </a:r>
            </a:p>
          </p:txBody>
        </p:sp>
        <p:grpSp>
          <p:nvGrpSpPr>
            <p:cNvPr id="5" name="그룹 4"/>
            <p:cNvGrpSpPr/>
            <p:nvPr/>
          </p:nvGrpSpPr>
          <p:grpSpPr>
            <a:xfrm>
              <a:off x="573671" y="2974286"/>
              <a:ext cx="655689" cy="228600"/>
              <a:chOff x="573671" y="2706170"/>
              <a:chExt cx="655689" cy="228600"/>
            </a:xfrm>
          </p:grpSpPr>
          <p:sp>
            <p:nvSpPr>
              <p:cNvPr id="53" name="모서리가 둥근 직사각형 34">
                <a:extLst>
                  <a:ext uri="{FF2B5EF4-FFF2-40B4-BE49-F238E27FC236}">
                    <a16:creationId xmlns:a16="http://schemas.microsoft.com/office/drawing/2014/main" xmlns="" id="{D848658A-F456-404D-93E1-CD4D94E5F878}"/>
                  </a:ext>
                </a:extLst>
              </p:cNvPr>
              <p:cNvSpPr/>
              <p:nvPr/>
            </p:nvSpPr>
            <p:spPr>
              <a:xfrm>
                <a:off x="573671" y="2706170"/>
                <a:ext cx="655689"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sp>
            <p:nvSpPr>
              <p:cNvPr id="54" name="직사각형 53">
                <a:extLst>
                  <a:ext uri="{FF2B5EF4-FFF2-40B4-BE49-F238E27FC236}">
                    <a16:creationId xmlns:a16="http://schemas.microsoft.com/office/drawing/2014/main" xmlns="" id="{A695EBF4-9F5F-44E9-952B-50E015707F27}"/>
                  </a:ext>
                </a:extLst>
              </p:cNvPr>
              <p:cNvSpPr/>
              <p:nvPr/>
            </p:nvSpPr>
            <p:spPr>
              <a:xfrm>
                <a:off x="814611" y="2748173"/>
                <a:ext cx="384270"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smtClean="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55" name="그림 54">
                <a:extLst>
                  <a:ext uri="{FF2B5EF4-FFF2-40B4-BE49-F238E27FC236}">
                    <a16:creationId xmlns:a16="http://schemas.microsoft.com/office/drawing/2014/main" xmlns="" id="{0C92A834-6A60-4E87-9B32-3A487E759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730" y="2739709"/>
                <a:ext cx="146322" cy="146322"/>
              </a:xfrm>
              <a:prstGeom prst="rect">
                <a:avLst/>
              </a:prstGeom>
            </p:spPr>
          </p:pic>
        </p:grpSp>
      </p:grpSp>
    </p:spTree>
    <p:extLst>
      <p:ext uri="{BB962C8B-B14F-4D97-AF65-F5344CB8AC3E}">
        <p14:creationId xmlns:p14="http://schemas.microsoft.com/office/powerpoint/2010/main" val="3640332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7" name="직사각형 1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22" name="직사각형 21">
            <a:extLst>
              <a:ext uri="{FF2B5EF4-FFF2-40B4-BE49-F238E27FC236}">
                <a16:creationId xmlns:a16="http://schemas.microsoft.com/office/drawing/2014/main" xmlns="" id="{F1B12DA7-C15F-4B00-8AB3-088BA5E0B6A4}"/>
              </a:ext>
            </a:extLst>
          </p:cNvPr>
          <p:cNvSpPr/>
          <p:nvPr/>
        </p:nvSpPr>
        <p:spPr>
          <a:xfrm>
            <a:off x="4564626" y="2178114"/>
            <a:ext cx="4903374" cy="140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queue is frequently found in our life.</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For example, for flight booking at an airport, people need to wait in a queue, and the first person who entered the line receives the service first.</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Other than this, queues are commonly found in restaurants and banks.</a:t>
            </a:r>
          </a:p>
        </p:txBody>
      </p:sp>
      <p:grpSp>
        <p:nvGrpSpPr>
          <p:cNvPr id="10" name="그룹 9"/>
          <p:cNvGrpSpPr/>
          <p:nvPr/>
        </p:nvGrpSpPr>
        <p:grpSpPr>
          <a:xfrm>
            <a:off x="361950" y="1322141"/>
            <a:ext cx="9106050" cy="712291"/>
            <a:chOff x="361950" y="1220103"/>
            <a:chExt cx="9106050" cy="712291"/>
          </a:xfrm>
        </p:grpSpPr>
        <p:sp>
          <p:nvSpPr>
            <p:cNvPr id="12" name="직사각형 11">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What is a Queue?</a:t>
              </a:r>
            </a:p>
          </p:txBody>
        </p:sp>
        <p:sp>
          <p:nvSpPr>
            <p:cNvPr id="13" name="TextBox 12">
              <a:extLst>
                <a:ext uri="{FF2B5EF4-FFF2-40B4-BE49-F238E27FC236}">
                  <a16:creationId xmlns:a16="http://schemas.microsoft.com/office/drawing/2014/main" xmlns="" id="{903CEE4E-3EC2-420E-81ED-17FD809A4691}"/>
                </a:ext>
              </a:extLst>
            </p:cNvPr>
            <p:cNvSpPr txBox="1"/>
            <p:nvPr/>
          </p:nvSpPr>
          <p:spPr>
            <a:xfrm>
              <a:off x="361950" y="1593840"/>
              <a:ext cx="6915150" cy="338554"/>
            </a:xfrm>
            <a:prstGeom prst="rect">
              <a:avLst/>
            </a:prstGeom>
            <a:noFill/>
          </p:spPr>
          <p:txBody>
            <a:bodyPr wrap="square">
              <a:spAutoFit/>
            </a:bodyPr>
            <a:lstStyle/>
            <a:p>
              <a:pPr defTabSz="-45199300"/>
              <a:r>
                <a:rPr lang="en-US" altLang="ko-KR" sz="1600" b="1" dirty="0">
                  <a:solidFill>
                    <a:srgbClr val="000000"/>
                  </a:solidFill>
                  <a:latin typeface="Samsung Sharp Sans" pitchFamily="2" charset="0"/>
                  <a:ea typeface="Samsung Sharp Sans" pitchFamily="2" charset="0"/>
                  <a:cs typeface="Samsung Sharp Sans" pitchFamily="2" charset="0"/>
                </a:rPr>
                <a:t>1.2. Examples of a queue in our life</a:t>
              </a:r>
            </a:p>
          </p:txBody>
        </p:sp>
      </p:grpSp>
      <p:grpSp>
        <p:nvGrpSpPr>
          <p:cNvPr id="3" name="그룹 2"/>
          <p:cNvGrpSpPr/>
          <p:nvPr/>
        </p:nvGrpSpPr>
        <p:grpSpPr>
          <a:xfrm>
            <a:off x="463014" y="2112963"/>
            <a:ext cx="3998373" cy="2714359"/>
            <a:chOff x="463014" y="2112963"/>
            <a:chExt cx="3998373" cy="2714359"/>
          </a:xfrm>
        </p:grpSpPr>
        <p:sp>
          <p:nvSpPr>
            <p:cNvPr id="20" name="직사각형 19">
              <a:extLst>
                <a:ext uri="{FF2B5EF4-FFF2-40B4-BE49-F238E27FC236}">
                  <a16:creationId xmlns:a16="http://schemas.microsoft.com/office/drawing/2014/main" xmlns="" id="{90185711-4438-4E16-8071-3F7B42576E0D}"/>
                </a:ext>
              </a:extLst>
            </p:cNvPr>
            <p:cNvSpPr/>
            <p:nvPr/>
          </p:nvSpPr>
          <p:spPr>
            <a:xfrm>
              <a:off x="463014" y="2112963"/>
              <a:ext cx="3998373" cy="271435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 name="그림 1"/>
            <p:cNvPicPr>
              <a:picLocks noChangeAspect="1"/>
            </p:cNvPicPr>
            <p:nvPr/>
          </p:nvPicPr>
          <p:blipFill>
            <a:blip r:embed="rId2"/>
            <a:stretch>
              <a:fillRect/>
            </a:stretch>
          </p:blipFill>
          <p:spPr>
            <a:xfrm>
              <a:off x="525412" y="2185539"/>
              <a:ext cx="3854859" cy="2567659"/>
            </a:xfrm>
            <a:prstGeom prst="rect">
              <a:avLst/>
            </a:prstGeom>
          </p:spPr>
        </p:pic>
      </p:grpSp>
    </p:spTree>
    <p:extLst>
      <p:ext uri="{BB962C8B-B14F-4D97-AF65-F5344CB8AC3E}">
        <p14:creationId xmlns:p14="http://schemas.microsoft.com/office/powerpoint/2010/main" val="42433927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6" name="직사각형 1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pic>
        <p:nvPicPr>
          <p:cNvPr id="22" name="그림 21">
            <a:extLst>
              <a:ext uri="{FF2B5EF4-FFF2-40B4-BE49-F238E27FC236}">
                <a16:creationId xmlns:a16="http://schemas.microsoft.com/office/drawing/2014/main" xmlns="" id="{4E37987E-8241-4EBD-A4E9-5E8016BD7FAC}"/>
              </a:ext>
            </a:extLst>
          </p:cNvPr>
          <p:cNvPicPr>
            <a:picLocks noChangeAspect="1"/>
          </p:cNvPicPr>
          <p:nvPr/>
        </p:nvPicPr>
        <p:blipFill>
          <a:blip r:embed="rId2"/>
          <a:stretch>
            <a:fillRect/>
          </a:stretch>
        </p:blipFill>
        <p:spPr>
          <a:xfrm>
            <a:off x="616201" y="2407798"/>
            <a:ext cx="8665200" cy="2561789"/>
          </a:xfrm>
          <a:prstGeom prst="rect">
            <a:avLst/>
          </a:prstGeom>
        </p:spPr>
      </p:pic>
      <p:grpSp>
        <p:nvGrpSpPr>
          <p:cNvPr id="8" name="그룹 7"/>
          <p:cNvGrpSpPr/>
          <p:nvPr/>
        </p:nvGrpSpPr>
        <p:grpSpPr>
          <a:xfrm>
            <a:off x="361950" y="1322141"/>
            <a:ext cx="9106050" cy="712291"/>
            <a:chOff x="361950" y="1220103"/>
            <a:chExt cx="9106050" cy="712291"/>
          </a:xfrm>
        </p:grpSpPr>
        <p:sp>
          <p:nvSpPr>
            <p:cNvPr id="9" name="직사각형 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Implement a Stack</a:t>
              </a:r>
            </a:p>
          </p:txBody>
        </p:sp>
        <p:sp>
          <p:nvSpPr>
            <p:cNvPr id="10" name="TextBox 9">
              <a:extLst>
                <a:ext uri="{FF2B5EF4-FFF2-40B4-BE49-F238E27FC236}">
                  <a16:creationId xmlns:a16="http://schemas.microsoft.com/office/drawing/2014/main" xmlns="" id="{903CEE4E-3EC2-420E-81ED-17FD809A4691}"/>
                </a:ext>
              </a:extLst>
            </p:cNvPr>
            <p:cNvSpPr txBox="1"/>
            <p:nvPr/>
          </p:nvSpPr>
          <p:spPr>
            <a:xfrm>
              <a:off x="361950" y="1593840"/>
              <a:ext cx="6915150" cy="338554"/>
            </a:xfrm>
            <a:prstGeom prst="rect">
              <a:avLst/>
            </a:prstGeom>
            <a:noFill/>
          </p:spPr>
          <p:txBody>
            <a:bodyPr wrap="square">
              <a:spAutoFit/>
            </a:bodyPr>
            <a:lstStyle/>
            <a:p>
              <a:pPr defTabSz="-45199300"/>
              <a:r>
                <a:rPr lang="en-US" altLang="ko-KR" sz="1600" b="1" dirty="0">
                  <a:solidFill>
                    <a:srgbClr val="000000"/>
                  </a:solidFill>
                  <a:latin typeface="Samsung Sharp Sans" pitchFamily="2" charset="0"/>
                  <a:ea typeface="Samsung Sharp Sans" pitchFamily="2" charset="0"/>
                  <a:cs typeface="Samsung Sharp Sans" pitchFamily="2" charset="0"/>
                </a:rPr>
                <a:t>2.1. Define a queue as a class type</a:t>
              </a:r>
            </a:p>
          </p:txBody>
        </p:sp>
      </p:grpSp>
      <p:sp>
        <p:nvSpPr>
          <p:cNvPr id="11" name="직사각형 10">
            <a:extLst>
              <a:ext uri="{FF2B5EF4-FFF2-40B4-BE49-F238E27FC236}">
                <a16:creationId xmlns:a16="http://schemas.microsoft.com/office/drawing/2014/main" xmlns="" id="{90EFA62F-9637-4E5A-AAB1-9E61461D75DD}"/>
              </a:ext>
            </a:extLst>
          </p:cNvPr>
          <p:cNvSpPr/>
          <p:nvPr/>
        </p:nvSpPr>
        <p:spPr>
          <a:xfrm>
            <a:off x="580388" y="212462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Python, list data type can be used to define the queue data structure as a class.</a:t>
            </a:r>
          </a:p>
        </p:txBody>
      </p:sp>
    </p:spTree>
    <p:extLst>
      <p:ext uri="{BB962C8B-B14F-4D97-AF65-F5344CB8AC3E}">
        <p14:creationId xmlns:p14="http://schemas.microsoft.com/office/powerpoint/2010/main" val="1122551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449998" y="2120935"/>
            <a:ext cx="4371383" cy="2305591"/>
            <a:chOff x="449998" y="2079373"/>
            <a:chExt cx="4371383" cy="2305591"/>
          </a:xfrm>
        </p:grpSpPr>
        <p:sp>
          <p:nvSpPr>
            <p:cNvPr id="12" name="모서리가 둥근 직사각형 4">
              <a:extLst>
                <a:ext uri="{FF2B5EF4-FFF2-40B4-BE49-F238E27FC236}">
                  <a16:creationId xmlns:a16="http://schemas.microsoft.com/office/drawing/2014/main" xmlns="" id="{483EE639-10E7-4CF7-B63E-7D7DE5ACA37F}"/>
                </a:ext>
              </a:extLst>
            </p:cNvPr>
            <p:cNvSpPr/>
            <p:nvPr/>
          </p:nvSpPr>
          <p:spPr>
            <a:xfrm>
              <a:off x="449998" y="2079373"/>
              <a:ext cx="4371383" cy="230559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11" name="그림 10">
              <a:extLst>
                <a:ext uri="{FF2B5EF4-FFF2-40B4-BE49-F238E27FC236}">
                  <a16:creationId xmlns:a16="http://schemas.microsoft.com/office/drawing/2014/main" xmlns="" id="{F987CB3A-9484-47FB-B78E-7AA69DFCC693}"/>
                </a:ext>
              </a:extLst>
            </p:cNvPr>
            <p:cNvPicPr>
              <a:picLocks noChangeAspect="1"/>
            </p:cNvPicPr>
            <p:nvPr/>
          </p:nvPicPr>
          <p:blipFill>
            <a:blip r:embed="rId2"/>
            <a:stretch>
              <a:fillRect/>
            </a:stretch>
          </p:blipFill>
          <p:spPr>
            <a:xfrm>
              <a:off x="525359" y="2155573"/>
              <a:ext cx="4219823" cy="2163554"/>
            </a:xfrm>
            <a:prstGeom prst="rect">
              <a:avLst/>
            </a:prstGeom>
            <a:ln>
              <a:solidFill>
                <a:schemeClr val="bg1">
                  <a:lumMod val="85000"/>
                </a:schemeClr>
              </a:solidFill>
            </a:ln>
          </p:spPr>
        </p:pic>
      </p:grpSp>
      <p:sp>
        <p:nvSpPr>
          <p:cNvPr id="17" name="직사각형 16">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8" name="직사각형 17">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22</a:t>
            </a:r>
          </a:p>
        </p:txBody>
      </p:sp>
      <p:grpSp>
        <p:nvGrpSpPr>
          <p:cNvPr id="4" name="그룹 3"/>
          <p:cNvGrpSpPr/>
          <p:nvPr/>
        </p:nvGrpSpPr>
        <p:grpSpPr>
          <a:xfrm>
            <a:off x="361950" y="1322141"/>
            <a:ext cx="9106050" cy="743069"/>
            <a:chOff x="361950" y="1220103"/>
            <a:chExt cx="9106050" cy="743069"/>
          </a:xfrm>
        </p:grpSpPr>
        <p:sp>
          <p:nvSpPr>
            <p:cNvPr id="19" name="직사각형 1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20" name="TextBox 19">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Parentheses in source codes</a:t>
              </a:r>
            </a:p>
          </p:txBody>
        </p:sp>
      </p:grpSp>
      <p:grpSp>
        <p:nvGrpSpPr>
          <p:cNvPr id="2" name="그룹 1"/>
          <p:cNvGrpSpPr/>
          <p:nvPr/>
        </p:nvGrpSpPr>
        <p:grpSpPr>
          <a:xfrm>
            <a:off x="4986733" y="2164325"/>
            <a:ext cx="4481266" cy="3347924"/>
            <a:chOff x="4986733" y="2072885"/>
            <a:chExt cx="4481266" cy="3347924"/>
          </a:xfrm>
        </p:grpSpPr>
        <p:sp>
          <p:nvSpPr>
            <p:cNvPr id="14" name="직사각형 13">
              <a:extLst>
                <a:ext uri="{FF2B5EF4-FFF2-40B4-BE49-F238E27FC236}">
                  <a16:creationId xmlns:a16="http://schemas.microsoft.com/office/drawing/2014/main" xmlns="" id="{73E0C0EF-D3FD-4E0E-B163-36443F3AD7CB}"/>
                </a:ext>
              </a:extLst>
            </p:cNvPr>
            <p:cNvSpPr/>
            <p:nvPr/>
          </p:nvSpPr>
          <p:spPr>
            <a:xfrm>
              <a:off x="6341776" y="3557163"/>
              <a:ext cx="1665841" cy="461665"/>
            </a:xfrm>
            <a:prstGeom prst="rect">
              <a:avLst/>
            </a:prstGeom>
          </p:spPr>
          <p:txBody>
            <a:bodyPr wrap="none">
              <a:spAutoFit/>
            </a:bodyPr>
            <a:lstStyle/>
            <a:p>
              <a:pPr>
                <a:spcAft>
                  <a:spcPts val="800"/>
                </a:spcAft>
                <a:buClr>
                  <a:srgbClr val="193EB0"/>
                </a:buClr>
              </a:pPr>
              <a:r>
                <a:rPr lang="en-US" altLang="ko-KR" sz="2400" dirty="0">
                  <a:solidFill>
                    <a:schemeClr val="accent5"/>
                  </a:solidFill>
                  <a:latin typeface="SamsungOne 400" panose="020B0503030303020204" pitchFamily="34" charset="0"/>
                  <a:ea typeface="SamsungOne 400" panose="020B0503030303020204" pitchFamily="34" charset="0"/>
                </a:rPr>
                <a:t>[]</a:t>
              </a:r>
              <a:r>
                <a:rPr lang="en-US" altLang="ko-KR" sz="2400" dirty="0">
                  <a:solidFill>
                    <a:schemeClr val="accent6"/>
                  </a:solidFill>
                  <a:latin typeface="SamsungOne 400" panose="020B0503030303020204" pitchFamily="34" charset="0"/>
                  <a:ea typeface="SamsungOne 400" panose="020B0503030303020204" pitchFamily="34" charset="0"/>
                </a:rPr>
                <a:t>{}</a:t>
              </a:r>
              <a:r>
                <a:rPr lang="en-US" altLang="ko-KR" sz="2400" dirty="0">
                  <a:solidFill>
                    <a:srgbClr val="FF0000"/>
                  </a:solidFill>
                  <a:latin typeface="SamsungOne 400" panose="020B0503030303020204" pitchFamily="34" charset="0"/>
                  <a:ea typeface="SamsungOne 400" panose="020B0503030303020204" pitchFamily="34" charset="0"/>
                </a:rPr>
                <a:t>()</a:t>
              </a:r>
              <a:r>
                <a:rPr lang="en-US" altLang="ko-KR" sz="2400" dirty="0">
                  <a:solidFill>
                    <a:schemeClr val="accent6"/>
                  </a:solidFill>
                  <a:latin typeface="SamsungOne 400" panose="020B0503030303020204" pitchFamily="34" charset="0"/>
                  <a:ea typeface="SamsungOne 400" panose="020B0503030303020204" pitchFamily="34" charset="0"/>
                </a:rPr>
                <a:t>{</a:t>
              </a:r>
              <a:r>
                <a:rPr lang="en-US" altLang="ko-KR" sz="2400" dirty="0">
                  <a:solidFill>
                    <a:srgbClr val="FF0000"/>
                  </a:solidFill>
                  <a:latin typeface="SamsungOne 400" panose="020B0503030303020204" pitchFamily="34" charset="0"/>
                  <a:ea typeface="SamsungOne 400" panose="020B0503030303020204" pitchFamily="34" charset="0"/>
                </a:rPr>
                <a:t>(</a:t>
              </a:r>
              <a:r>
                <a:rPr lang="en-US" altLang="ko-KR" sz="2400" dirty="0">
                  <a:solidFill>
                    <a:schemeClr val="accent5"/>
                  </a:solidFill>
                  <a:latin typeface="SamsungOne 400" panose="020B0503030303020204" pitchFamily="34" charset="0"/>
                  <a:ea typeface="SamsungOne 400" panose="020B0503030303020204" pitchFamily="34" charset="0"/>
                </a:rPr>
                <a:t>[][]</a:t>
              </a:r>
              <a:r>
                <a:rPr lang="en-US" altLang="ko-KR" sz="2400" dirty="0">
                  <a:solidFill>
                    <a:srgbClr val="FF0000"/>
                  </a:solidFill>
                  <a:latin typeface="SamsungOne 400" panose="020B0503030303020204" pitchFamily="34" charset="0"/>
                  <a:ea typeface="SamsungOne 400" panose="020B0503030303020204" pitchFamily="34" charset="0"/>
                </a:rPr>
                <a:t>)</a:t>
              </a:r>
              <a:r>
                <a:rPr lang="en-US" altLang="ko-KR" sz="2400" dirty="0">
                  <a:solidFill>
                    <a:schemeClr val="accent6"/>
                  </a:solidFill>
                  <a:latin typeface="SamsungOne 400" panose="020B0503030303020204" pitchFamily="34" charset="0"/>
                  <a:ea typeface="SamsungOne 400" panose="020B0503030303020204" pitchFamily="34" charset="0"/>
                </a:rPr>
                <a:t>}</a:t>
              </a:r>
            </a:p>
          </p:txBody>
        </p:sp>
        <p:sp>
          <p:nvSpPr>
            <p:cNvPr id="24" name="직사각형 23">
              <a:extLst>
                <a:ext uri="{FF2B5EF4-FFF2-40B4-BE49-F238E27FC236}">
                  <a16:creationId xmlns:a16="http://schemas.microsoft.com/office/drawing/2014/main" xmlns="" id="{F1B12DA7-C15F-4B00-8AB3-088BA5E0B6A4}"/>
                </a:ext>
              </a:extLst>
            </p:cNvPr>
            <p:cNvSpPr/>
            <p:nvPr/>
          </p:nvSpPr>
          <p:spPr>
            <a:xfrm>
              <a:off x="5004712" y="2072885"/>
              <a:ext cx="4463287" cy="1533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There are different kinds of parentheses in computer program source codes, and they need to be paired.</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figure on the left shows the source code of </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Hello, Word!” program written in C language. The figure below provides a sequential listing of the parentheses included in this source code (square brackets, braces, and round brackets).</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25" name="직사각형 24">
              <a:extLst>
                <a:ext uri="{FF2B5EF4-FFF2-40B4-BE49-F238E27FC236}">
                  <a16:creationId xmlns:a16="http://schemas.microsoft.com/office/drawing/2014/main" xmlns="" id="{F1B12DA7-C15F-4B00-8AB3-088BA5E0B6A4}"/>
                </a:ext>
              </a:extLst>
            </p:cNvPr>
            <p:cNvSpPr/>
            <p:nvPr/>
          </p:nvSpPr>
          <p:spPr>
            <a:xfrm>
              <a:off x="4986733" y="4117888"/>
              <a:ext cx="4481266" cy="1302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the parentheses above are invalid due to inappropriate pairing, the C language compiler will print an error. Parentheses in Python language should be appropriately paired.</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How should we check if the parentheses are </a:t>
              </a:r>
              <a:r>
                <a:rPr lang="en-US" altLang="ko-KR" sz="1300" dirty="0" smtClean="0">
                  <a:solidFill>
                    <a:prstClr val="black">
                      <a:lumMod val="85000"/>
                      <a:lumOff val="15000"/>
                    </a:prstClr>
                  </a:solidFill>
                  <a:latin typeface="SamsungOne 400" panose="020B0503030303020204" pitchFamily="34" charset="0"/>
                </a:rPr>
                <a:t>appropriately  </a:t>
              </a:r>
              <a:r>
                <a:rPr lang="en-US" altLang="ko-KR" sz="1300" dirty="0">
                  <a:solidFill>
                    <a:prstClr val="black">
                      <a:lumMod val="85000"/>
                      <a:lumOff val="15000"/>
                    </a:prstClr>
                  </a:solidFill>
                  <a:latin typeface="SamsungOne 400" panose="020B0503030303020204" pitchFamily="34" charset="0"/>
                </a:rPr>
                <a:t>paired in the given source code?</a:t>
              </a:r>
            </a:p>
          </p:txBody>
        </p:sp>
      </p:grpSp>
    </p:spTree>
    <p:extLst>
      <p:ext uri="{BB962C8B-B14F-4D97-AF65-F5344CB8AC3E}">
        <p14:creationId xmlns:p14="http://schemas.microsoft.com/office/powerpoint/2010/main" val="27310967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xmlns="" id="{4E37987E-8241-4EBD-A4E9-5E8016BD7FAC}"/>
              </a:ext>
            </a:extLst>
          </p:cNvPr>
          <p:cNvPicPr>
            <a:picLocks noChangeAspect="1"/>
          </p:cNvPicPr>
          <p:nvPr/>
        </p:nvPicPr>
        <p:blipFill>
          <a:blip r:embed="rId2"/>
          <a:stretch>
            <a:fillRect/>
          </a:stretch>
        </p:blipFill>
        <p:spPr>
          <a:xfrm>
            <a:off x="616201" y="2407798"/>
            <a:ext cx="8665200" cy="2561789"/>
          </a:xfrm>
          <a:prstGeom prst="rect">
            <a:avLst/>
          </a:prstGeom>
        </p:spPr>
      </p:pic>
      <p:sp>
        <p:nvSpPr>
          <p:cNvPr id="15" name="직사각형 1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21" name="직사각형 20">
            <a:extLst>
              <a:ext uri="{FF2B5EF4-FFF2-40B4-BE49-F238E27FC236}">
                <a16:creationId xmlns:a16="http://schemas.microsoft.com/office/drawing/2014/main" xmlns="" id="{90EFA62F-9637-4E5A-AAB1-9E61461D75DD}"/>
              </a:ext>
            </a:extLst>
          </p:cNvPr>
          <p:cNvSpPr/>
          <p:nvPr/>
        </p:nvSpPr>
        <p:spPr>
          <a:xfrm>
            <a:off x="580388" y="212462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Similar to the stack class, the queue class defines a queue as a list data type through the constructor method.</a:t>
            </a:r>
          </a:p>
        </p:txBody>
      </p:sp>
      <p:grpSp>
        <p:nvGrpSpPr>
          <p:cNvPr id="22" name="그룹 21">
            <a:extLst>
              <a:ext uri="{FF2B5EF4-FFF2-40B4-BE49-F238E27FC236}">
                <a16:creationId xmlns:a16="http://schemas.microsoft.com/office/drawing/2014/main" xmlns="" id="{A9DB7DD0-AA7A-4B07-8996-7FC36E5F9099}"/>
              </a:ext>
            </a:extLst>
          </p:cNvPr>
          <p:cNvGrpSpPr/>
          <p:nvPr/>
        </p:nvGrpSpPr>
        <p:grpSpPr>
          <a:xfrm>
            <a:off x="667021" y="5034294"/>
            <a:ext cx="8597052" cy="1034667"/>
            <a:chOff x="676852" y="3081411"/>
            <a:chExt cx="8597052" cy="1034667"/>
          </a:xfrm>
        </p:grpSpPr>
        <p:sp>
          <p:nvSpPr>
            <p:cNvPr id="23"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03466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4"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a:t>
              </a:r>
            </a:p>
          </p:txBody>
        </p:sp>
        <p:sp>
          <p:nvSpPr>
            <p:cNvPr id="26" name="TextBox 21">
              <a:extLst>
                <a:ext uri="{FF2B5EF4-FFF2-40B4-BE49-F238E27FC236}">
                  <a16:creationId xmlns:a16="http://schemas.microsoft.com/office/drawing/2014/main" xmlns=""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Define the queue data structure as a queue class.</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The __</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init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__(self)  constructor initiates the queue member field into an empty list. </a:t>
              </a:r>
            </a:p>
          </p:txBody>
        </p:sp>
      </p:grpSp>
      <p:grpSp>
        <p:nvGrpSpPr>
          <p:cNvPr id="13" name="그룹 12"/>
          <p:cNvGrpSpPr/>
          <p:nvPr/>
        </p:nvGrpSpPr>
        <p:grpSpPr>
          <a:xfrm>
            <a:off x="361950" y="1322141"/>
            <a:ext cx="9106050" cy="712291"/>
            <a:chOff x="361950" y="1220103"/>
            <a:chExt cx="9106050" cy="712291"/>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Implement a Stack</a:t>
              </a:r>
            </a:p>
          </p:txBody>
        </p:sp>
        <p:sp>
          <p:nvSpPr>
            <p:cNvPr id="16" name="TextBox 15">
              <a:extLst>
                <a:ext uri="{FF2B5EF4-FFF2-40B4-BE49-F238E27FC236}">
                  <a16:creationId xmlns:a16="http://schemas.microsoft.com/office/drawing/2014/main" xmlns="" id="{903CEE4E-3EC2-420E-81ED-17FD809A4691}"/>
                </a:ext>
              </a:extLst>
            </p:cNvPr>
            <p:cNvSpPr txBox="1"/>
            <p:nvPr/>
          </p:nvSpPr>
          <p:spPr>
            <a:xfrm>
              <a:off x="361950" y="1593840"/>
              <a:ext cx="6915150" cy="338554"/>
            </a:xfrm>
            <a:prstGeom prst="rect">
              <a:avLst/>
            </a:prstGeom>
            <a:noFill/>
          </p:spPr>
          <p:txBody>
            <a:bodyPr wrap="square">
              <a:spAutoFit/>
            </a:bodyPr>
            <a:lstStyle/>
            <a:p>
              <a:pPr defTabSz="-45199300"/>
              <a:r>
                <a:rPr lang="en-US" altLang="ko-KR" sz="1600" b="1" dirty="0">
                  <a:solidFill>
                    <a:srgbClr val="000000"/>
                  </a:solidFill>
                  <a:latin typeface="Samsung Sharp Sans" pitchFamily="2" charset="0"/>
                  <a:ea typeface="Samsung Sharp Sans" pitchFamily="2" charset="0"/>
                  <a:cs typeface="Samsung Sharp Sans" pitchFamily="2" charset="0"/>
                </a:rPr>
                <a:t>2.1. Define a queue as a class type</a:t>
              </a:r>
            </a:p>
          </p:txBody>
        </p:sp>
      </p:grpSp>
    </p:spTree>
    <p:extLst>
      <p:ext uri="{BB962C8B-B14F-4D97-AF65-F5344CB8AC3E}">
        <p14:creationId xmlns:p14="http://schemas.microsoft.com/office/powerpoint/2010/main" val="27148834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21" name="직사각형 20">
            <a:extLst>
              <a:ext uri="{FF2B5EF4-FFF2-40B4-BE49-F238E27FC236}">
                <a16:creationId xmlns:a16="http://schemas.microsoft.com/office/drawing/2014/main" xmlns="" id="{90EFA62F-9637-4E5A-AAB1-9E61461D75DD}"/>
              </a:ext>
            </a:extLst>
          </p:cNvPr>
          <p:cNvSpPr/>
          <p:nvPr/>
        </p:nvSpPr>
        <p:spPr>
          <a:xfrm>
            <a:off x="580388" y="212462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'enqueue’ can be implemented as a method of the queue class as shown below.</a:t>
            </a:r>
          </a:p>
        </p:txBody>
      </p:sp>
      <p:pic>
        <p:nvPicPr>
          <p:cNvPr id="22" name="그림 21">
            <a:extLst>
              <a:ext uri="{FF2B5EF4-FFF2-40B4-BE49-F238E27FC236}">
                <a16:creationId xmlns:a16="http://schemas.microsoft.com/office/drawing/2014/main" xmlns="" id="{4E37987E-8241-4EBD-A4E9-5E8016BD7FAC}"/>
              </a:ext>
            </a:extLst>
          </p:cNvPr>
          <p:cNvPicPr>
            <a:picLocks noChangeAspect="1"/>
          </p:cNvPicPr>
          <p:nvPr/>
        </p:nvPicPr>
        <p:blipFill>
          <a:blip r:embed="rId3"/>
          <a:stretch>
            <a:fillRect/>
          </a:stretch>
        </p:blipFill>
        <p:spPr>
          <a:xfrm>
            <a:off x="616201" y="2407798"/>
            <a:ext cx="8665200" cy="2561789"/>
          </a:xfrm>
          <a:prstGeom prst="rect">
            <a:avLst/>
          </a:prstGeom>
        </p:spPr>
      </p:pic>
      <p:grpSp>
        <p:nvGrpSpPr>
          <p:cNvPr id="23" name="그룹 22">
            <a:extLst>
              <a:ext uri="{FF2B5EF4-FFF2-40B4-BE49-F238E27FC236}">
                <a16:creationId xmlns:a16="http://schemas.microsoft.com/office/drawing/2014/main" xmlns="" id="{A9DB7DD0-AA7A-4B07-8996-7FC36E5F9099}"/>
              </a:ext>
            </a:extLst>
          </p:cNvPr>
          <p:cNvGrpSpPr/>
          <p:nvPr/>
        </p:nvGrpSpPr>
        <p:grpSpPr>
          <a:xfrm>
            <a:off x="667021" y="5034294"/>
            <a:ext cx="8597052" cy="1049416"/>
            <a:chOff x="676852" y="3081411"/>
            <a:chExt cx="8597052" cy="1049416"/>
          </a:xfrm>
        </p:grpSpPr>
        <p:sp>
          <p:nvSpPr>
            <p:cNvPr id="24"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04941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5"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9-10</a:t>
              </a:r>
            </a:p>
          </p:txBody>
        </p:sp>
        <p:sp>
          <p:nvSpPr>
            <p:cNvPr id="27" name="TextBox 21">
              <a:extLst>
                <a:ext uri="{FF2B5EF4-FFF2-40B4-BE49-F238E27FC236}">
                  <a16:creationId xmlns:a16="http://schemas.microsoft.com/office/drawing/2014/main" xmlns=""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The enqueue() method receives the ’self’ and item to be added to the queue as parameters. </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The ’enqueue’ adds an item to the end of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self.queue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list which is the queue class member field.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endParaRPr>
            </a:p>
          </p:txBody>
        </p:sp>
      </p:grpSp>
      <p:grpSp>
        <p:nvGrpSpPr>
          <p:cNvPr id="13" name="그룹 12"/>
          <p:cNvGrpSpPr/>
          <p:nvPr/>
        </p:nvGrpSpPr>
        <p:grpSpPr>
          <a:xfrm>
            <a:off x="361950" y="1322141"/>
            <a:ext cx="9106050" cy="712291"/>
            <a:chOff x="361950" y="1220103"/>
            <a:chExt cx="9106050" cy="712291"/>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Implement a Stack</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38554"/>
            </a:xfrm>
            <a:prstGeom prst="rect">
              <a:avLst/>
            </a:prstGeom>
            <a:noFill/>
          </p:spPr>
          <p:txBody>
            <a:bodyPr wrap="square">
              <a:spAutoFit/>
            </a:bodyPr>
            <a:lstStyle/>
            <a:p>
              <a:pPr defTabSz="-45199300"/>
              <a:r>
                <a:rPr lang="en-US" altLang="ko-KR" sz="1600" b="1" dirty="0">
                  <a:solidFill>
                    <a:srgbClr val="000000"/>
                  </a:solidFill>
                  <a:latin typeface="Samsung Sharp Sans" pitchFamily="2" charset="0"/>
                  <a:ea typeface="Samsung Sharp Sans" pitchFamily="2" charset="0"/>
                  <a:cs typeface="Samsung Sharp Sans" pitchFamily="2" charset="0"/>
                </a:rPr>
                <a:t>2.1. Define a queue as a class type</a:t>
              </a:r>
            </a:p>
          </p:txBody>
        </p:sp>
      </p:grpSp>
    </p:spTree>
    <p:extLst>
      <p:ext uri="{BB962C8B-B14F-4D97-AF65-F5344CB8AC3E}">
        <p14:creationId xmlns:p14="http://schemas.microsoft.com/office/powerpoint/2010/main" val="37318594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21" name="직사각형 20">
            <a:extLst>
              <a:ext uri="{FF2B5EF4-FFF2-40B4-BE49-F238E27FC236}">
                <a16:creationId xmlns:a16="http://schemas.microsoft.com/office/drawing/2014/main" xmlns="" id="{90EFA62F-9637-4E5A-AAB1-9E61461D75DD}"/>
              </a:ext>
            </a:extLst>
          </p:cNvPr>
          <p:cNvSpPr/>
          <p:nvPr/>
        </p:nvSpPr>
        <p:spPr>
          <a:xfrm>
            <a:off x="580388" y="212462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‘dequeue’ can be implemented as a method of the stack class as shown below.  </a:t>
            </a:r>
          </a:p>
        </p:txBody>
      </p:sp>
      <p:pic>
        <p:nvPicPr>
          <p:cNvPr id="22" name="그림 21">
            <a:extLst>
              <a:ext uri="{FF2B5EF4-FFF2-40B4-BE49-F238E27FC236}">
                <a16:creationId xmlns:a16="http://schemas.microsoft.com/office/drawing/2014/main" xmlns="" id="{4E37987E-8241-4EBD-A4E9-5E8016BD7FAC}"/>
              </a:ext>
            </a:extLst>
          </p:cNvPr>
          <p:cNvPicPr>
            <a:picLocks noChangeAspect="1"/>
          </p:cNvPicPr>
          <p:nvPr/>
        </p:nvPicPr>
        <p:blipFill>
          <a:blip r:embed="rId3"/>
          <a:stretch>
            <a:fillRect/>
          </a:stretch>
        </p:blipFill>
        <p:spPr>
          <a:xfrm>
            <a:off x="616201" y="2407798"/>
            <a:ext cx="8665200" cy="2561789"/>
          </a:xfrm>
          <a:prstGeom prst="rect">
            <a:avLst/>
          </a:prstGeom>
        </p:spPr>
      </p:pic>
      <p:grpSp>
        <p:nvGrpSpPr>
          <p:cNvPr id="23" name="그룹 22">
            <a:extLst>
              <a:ext uri="{FF2B5EF4-FFF2-40B4-BE49-F238E27FC236}">
                <a16:creationId xmlns:a16="http://schemas.microsoft.com/office/drawing/2014/main" xmlns="" id="{A9DB7DD0-AA7A-4B07-8996-7FC36E5F9099}"/>
              </a:ext>
            </a:extLst>
          </p:cNvPr>
          <p:cNvGrpSpPr/>
          <p:nvPr/>
        </p:nvGrpSpPr>
        <p:grpSpPr>
          <a:xfrm>
            <a:off x="667021" y="5034294"/>
            <a:ext cx="8597052" cy="1204594"/>
            <a:chOff x="676852" y="3081411"/>
            <a:chExt cx="8597052" cy="1204594"/>
          </a:xfrm>
        </p:grpSpPr>
        <p:sp>
          <p:nvSpPr>
            <p:cNvPr id="24"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20459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5"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12-13</a:t>
              </a:r>
            </a:p>
          </p:txBody>
        </p:sp>
        <p:sp>
          <p:nvSpPr>
            <p:cNvPr id="27" name="TextBox 21">
              <a:extLst>
                <a:ext uri="{FF2B5EF4-FFF2-40B4-BE49-F238E27FC236}">
                  <a16:creationId xmlns:a16="http://schemas.microsoft.com/office/drawing/2014/main" xmlns="" id="{56521AD1-2372-4709-9497-BC4191E7C8E0}"/>
                </a:ext>
              </a:extLst>
            </p:cNvPr>
            <p:cNvSpPr txBox="1"/>
            <p:nvPr/>
          </p:nvSpPr>
          <p:spPr>
            <a:xfrm>
              <a:off x="1036274" y="3504419"/>
              <a:ext cx="8108322" cy="677108"/>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The dequeue() method receives ‘self’ as a parameter.</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The ‘dequeue’ returns None if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self.is_empty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 is</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True, and if not, it returns by deleting the last element of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self.queue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a:t>
              </a:r>
            </a:p>
          </p:txBody>
        </p:sp>
      </p:grpSp>
      <p:grpSp>
        <p:nvGrpSpPr>
          <p:cNvPr id="13" name="그룹 12"/>
          <p:cNvGrpSpPr/>
          <p:nvPr/>
        </p:nvGrpSpPr>
        <p:grpSpPr>
          <a:xfrm>
            <a:off x="361950" y="1322141"/>
            <a:ext cx="9106050" cy="712291"/>
            <a:chOff x="361950" y="1220103"/>
            <a:chExt cx="9106050" cy="712291"/>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Implement a Stack</a:t>
              </a:r>
            </a:p>
          </p:txBody>
        </p:sp>
        <p:sp>
          <p:nvSpPr>
            <p:cNvPr id="16" name="TextBox 15">
              <a:extLst>
                <a:ext uri="{FF2B5EF4-FFF2-40B4-BE49-F238E27FC236}">
                  <a16:creationId xmlns:a16="http://schemas.microsoft.com/office/drawing/2014/main" xmlns="" id="{903CEE4E-3EC2-420E-81ED-17FD809A4691}"/>
                </a:ext>
              </a:extLst>
            </p:cNvPr>
            <p:cNvSpPr txBox="1"/>
            <p:nvPr/>
          </p:nvSpPr>
          <p:spPr>
            <a:xfrm>
              <a:off x="361950" y="1593840"/>
              <a:ext cx="6915150" cy="338554"/>
            </a:xfrm>
            <a:prstGeom prst="rect">
              <a:avLst/>
            </a:prstGeom>
            <a:noFill/>
          </p:spPr>
          <p:txBody>
            <a:bodyPr wrap="square">
              <a:spAutoFit/>
            </a:bodyPr>
            <a:lstStyle/>
            <a:p>
              <a:pPr defTabSz="-45199300"/>
              <a:r>
                <a:rPr lang="en-US" altLang="ko-KR" sz="1600" b="1" dirty="0">
                  <a:solidFill>
                    <a:srgbClr val="000000"/>
                  </a:solidFill>
                  <a:latin typeface="Samsung Sharp Sans" pitchFamily="2" charset="0"/>
                  <a:ea typeface="Samsung Sharp Sans" pitchFamily="2" charset="0"/>
                  <a:cs typeface="Samsung Sharp Sans" pitchFamily="2" charset="0"/>
                </a:rPr>
                <a:t>2.1. Define a queue as a class type</a:t>
              </a:r>
            </a:p>
          </p:txBody>
        </p:sp>
      </p:grpSp>
    </p:spTree>
    <p:extLst>
      <p:ext uri="{BB962C8B-B14F-4D97-AF65-F5344CB8AC3E}">
        <p14:creationId xmlns:p14="http://schemas.microsoft.com/office/powerpoint/2010/main" val="7162684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pic>
        <p:nvPicPr>
          <p:cNvPr id="24" name="그림 23">
            <a:extLst>
              <a:ext uri="{FF2B5EF4-FFF2-40B4-BE49-F238E27FC236}">
                <a16:creationId xmlns:a16="http://schemas.microsoft.com/office/drawing/2014/main" xmlns="" id="{4E37987E-8241-4EBD-A4E9-5E8016BD7FAC}"/>
              </a:ext>
            </a:extLst>
          </p:cNvPr>
          <p:cNvPicPr>
            <a:picLocks noChangeAspect="1"/>
          </p:cNvPicPr>
          <p:nvPr/>
        </p:nvPicPr>
        <p:blipFill>
          <a:blip r:embed="rId2"/>
          <a:stretch>
            <a:fillRect/>
          </a:stretch>
        </p:blipFill>
        <p:spPr>
          <a:xfrm>
            <a:off x="616201" y="2407797"/>
            <a:ext cx="8665200" cy="2561789"/>
          </a:xfrm>
          <a:prstGeom prst="rect">
            <a:avLst/>
          </a:prstGeom>
        </p:spPr>
      </p:pic>
      <p:grpSp>
        <p:nvGrpSpPr>
          <p:cNvPr id="25" name="그룹 24">
            <a:extLst>
              <a:ext uri="{FF2B5EF4-FFF2-40B4-BE49-F238E27FC236}">
                <a16:creationId xmlns:a16="http://schemas.microsoft.com/office/drawing/2014/main" xmlns="" id="{A9DB7DD0-AA7A-4B07-8996-7FC36E5F9099}"/>
              </a:ext>
            </a:extLst>
          </p:cNvPr>
          <p:cNvGrpSpPr/>
          <p:nvPr/>
        </p:nvGrpSpPr>
        <p:grpSpPr>
          <a:xfrm>
            <a:off x="667021" y="5014416"/>
            <a:ext cx="8597052" cy="759577"/>
            <a:chOff x="676852" y="3081411"/>
            <a:chExt cx="8597052" cy="759577"/>
          </a:xfrm>
        </p:grpSpPr>
        <p:sp>
          <p:nvSpPr>
            <p:cNvPr id="26"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75957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7"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6-7</a:t>
              </a:r>
            </a:p>
          </p:txBody>
        </p:sp>
        <p:sp>
          <p:nvSpPr>
            <p:cNvPr id="29" name="TextBox 21">
              <a:extLst>
                <a:ext uri="{FF2B5EF4-FFF2-40B4-BE49-F238E27FC236}">
                  <a16:creationId xmlns:a16="http://schemas.microsoft.com/office/drawing/2014/main" xmlns="" id="{56521AD1-2372-4709-9497-BC4191E7C8E0}"/>
                </a:ext>
              </a:extLst>
            </p:cNvPr>
            <p:cNvSpPr txBox="1"/>
            <p:nvPr/>
          </p:nvSpPr>
          <p:spPr>
            <a:xfrm>
              <a:off x="1036274" y="3504419"/>
              <a:ext cx="8108322" cy="200055"/>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is_empty</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 method returns True if the</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self.queue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 length is 0, and if not, it returns False.</a:t>
              </a:r>
            </a:p>
          </p:txBody>
        </p:sp>
      </p:grpSp>
      <p:grpSp>
        <p:nvGrpSpPr>
          <p:cNvPr id="13" name="그룹 12"/>
          <p:cNvGrpSpPr/>
          <p:nvPr/>
        </p:nvGrpSpPr>
        <p:grpSpPr>
          <a:xfrm>
            <a:off x="361950" y="1322141"/>
            <a:ext cx="9106050" cy="712291"/>
            <a:chOff x="361950" y="1220103"/>
            <a:chExt cx="9106050" cy="712291"/>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Implement a Stack</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38554"/>
            </a:xfrm>
            <a:prstGeom prst="rect">
              <a:avLst/>
            </a:prstGeom>
            <a:noFill/>
          </p:spPr>
          <p:txBody>
            <a:bodyPr wrap="square">
              <a:spAutoFit/>
            </a:bodyPr>
            <a:lstStyle/>
            <a:p>
              <a:pPr defTabSz="-45199300"/>
              <a:r>
                <a:rPr lang="en-US" altLang="ko-KR" sz="1600" b="1" dirty="0">
                  <a:solidFill>
                    <a:srgbClr val="000000"/>
                  </a:solidFill>
                  <a:latin typeface="Samsung Sharp Sans" pitchFamily="2" charset="0"/>
                  <a:ea typeface="Samsung Sharp Sans" pitchFamily="2" charset="0"/>
                  <a:cs typeface="Samsung Sharp Sans" pitchFamily="2" charset="0"/>
                </a:rPr>
                <a:t>2.1. Define a queue as a class type</a:t>
              </a:r>
            </a:p>
          </p:txBody>
        </p:sp>
      </p:grpSp>
      <p:sp>
        <p:nvSpPr>
          <p:cNvPr id="17" name="직사각형 16">
            <a:extLst>
              <a:ext uri="{FF2B5EF4-FFF2-40B4-BE49-F238E27FC236}">
                <a16:creationId xmlns:a16="http://schemas.microsoft.com/office/drawing/2014/main" xmlns="" id="{90EFA62F-9637-4E5A-AAB1-9E61461D75DD}"/>
              </a:ext>
            </a:extLst>
          </p:cNvPr>
          <p:cNvSpPr/>
          <p:nvPr/>
        </p:nvSpPr>
        <p:spPr>
          <a:xfrm>
            <a:off x="580388" y="212462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a:t>
            </a:r>
            <a:r>
              <a:rPr lang="en-US" altLang="ko-KR" sz="1300" dirty="0" err="1">
                <a:solidFill>
                  <a:schemeClr val="tx1"/>
                </a:solidFill>
                <a:latin typeface="SamsungOne 400" panose="020B0503030303020204" pitchFamily="34" charset="0"/>
                <a:ea typeface="SamsungOne 400" panose="020B0503030303020204" pitchFamily="34" charset="0"/>
              </a:rPr>
              <a:t>is_empty</a:t>
            </a:r>
            <a:r>
              <a:rPr lang="en-US" altLang="ko-KR" sz="1300" dirty="0">
                <a:solidFill>
                  <a:schemeClr val="tx1"/>
                </a:solidFill>
                <a:latin typeface="SamsungOne 400" panose="020B0503030303020204" pitchFamily="34" charset="0"/>
                <a:ea typeface="SamsungOne 400" panose="020B0503030303020204" pitchFamily="34" charset="0"/>
              </a:rPr>
              <a:t>() method that is used to check for an empty queue should be also defined as the queue class method. </a:t>
            </a:r>
          </a:p>
        </p:txBody>
      </p:sp>
    </p:spTree>
    <p:extLst>
      <p:ext uri="{BB962C8B-B14F-4D97-AF65-F5344CB8AC3E}">
        <p14:creationId xmlns:p14="http://schemas.microsoft.com/office/powerpoint/2010/main" val="40876682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xmlns="" id="{8B1E28CF-CDA6-49E0-9A9E-5333FAFC49BB}"/>
              </a:ext>
            </a:extLst>
          </p:cNvPr>
          <p:cNvPicPr>
            <a:picLocks noChangeAspect="1"/>
          </p:cNvPicPr>
          <p:nvPr/>
        </p:nvPicPr>
        <p:blipFill>
          <a:blip r:embed="rId3"/>
          <a:stretch>
            <a:fillRect/>
          </a:stretch>
        </p:blipFill>
        <p:spPr>
          <a:xfrm>
            <a:off x="623304" y="2444165"/>
            <a:ext cx="8712000" cy="2480196"/>
          </a:xfrm>
          <a:prstGeom prst="rect">
            <a:avLst/>
          </a:prstGeom>
        </p:spPr>
      </p:pic>
      <p:sp>
        <p:nvSpPr>
          <p:cNvPr id="23" name="직사각형 2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4" name="직사각형 2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27" name="직사각형 26">
            <a:extLst>
              <a:ext uri="{FF2B5EF4-FFF2-40B4-BE49-F238E27FC236}">
                <a16:creationId xmlns:a16="http://schemas.microsoft.com/office/drawing/2014/main" xmlns="" id="{90EFA62F-9637-4E5A-AAB1-9E61461D75DD}"/>
              </a:ext>
            </a:extLst>
          </p:cNvPr>
          <p:cNvSpPr/>
          <p:nvPr/>
        </p:nvSpPr>
        <p:spPr>
          <a:xfrm>
            <a:off x="580388" y="212462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following code tests the queue data structure that is defined as a class.</a:t>
            </a:r>
          </a:p>
        </p:txBody>
      </p:sp>
      <p:grpSp>
        <p:nvGrpSpPr>
          <p:cNvPr id="28" name="그룹 27">
            <a:extLst>
              <a:ext uri="{FF2B5EF4-FFF2-40B4-BE49-F238E27FC236}">
                <a16:creationId xmlns:a16="http://schemas.microsoft.com/office/drawing/2014/main" xmlns="" id="{A9DB7DD0-AA7A-4B07-8996-7FC36E5F9099}"/>
              </a:ext>
            </a:extLst>
          </p:cNvPr>
          <p:cNvGrpSpPr/>
          <p:nvPr/>
        </p:nvGrpSpPr>
        <p:grpSpPr>
          <a:xfrm>
            <a:off x="667021" y="4993774"/>
            <a:ext cx="8597052" cy="1296190"/>
            <a:chOff x="676852" y="3081411"/>
            <a:chExt cx="8597052" cy="1296190"/>
          </a:xfrm>
        </p:grpSpPr>
        <p:sp>
          <p:nvSpPr>
            <p:cNvPr id="29"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29619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30"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1-8</a:t>
              </a:r>
            </a:p>
          </p:txBody>
        </p:sp>
        <p:sp>
          <p:nvSpPr>
            <p:cNvPr id="32" name="TextBox 21">
              <a:extLst>
                <a:ext uri="{FF2B5EF4-FFF2-40B4-BE49-F238E27FC236}">
                  <a16:creationId xmlns:a16="http://schemas.microsoft.com/office/drawing/2014/main" xmlns="" id="{56521AD1-2372-4709-9497-BC4191E7C8E0}"/>
                </a:ext>
              </a:extLst>
            </p:cNvPr>
            <p:cNvSpPr txBox="1"/>
            <p:nvPr/>
          </p:nvSpPr>
          <p:spPr>
            <a:xfrm>
              <a:off x="1009365" y="3505501"/>
              <a:ext cx="8098284" cy="707886"/>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cs typeface="+mn-cs"/>
                </a:rPr>
                <a:t>The queue variable saves the object instance of the queue class that is created by calling the</a:t>
              </a:r>
              <a:r>
                <a:rPr lang="ko-KR" altLang="en-US" sz="1200" dirty="0">
                  <a:solidFill>
                    <a:prstClr val="black">
                      <a:lumMod val="85000"/>
                      <a:lumOff val="15000"/>
                    </a:prstClr>
                  </a:solidFill>
                  <a:latin typeface="SamsungOne 400" panose="020B0503030303020204" pitchFamily="34" charset="0"/>
                  <a:cs typeface="+mn-cs"/>
                </a:rPr>
                <a:t> </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cs typeface="+mn-cs"/>
                </a:rPr>
                <a:t>Queue() constructor. </a:t>
              </a:r>
            </a:p>
            <a:p>
              <a:pPr marL="176213" indent="-17621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cs typeface="+mn-cs"/>
                </a:rPr>
                <a:t>The enqueue() and dequeue() methods of the queue object can be called by using the reference operator ‘.’ </a:t>
              </a:r>
            </a:p>
            <a:p>
              <a:pPr marL="176213" indent="-17621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cs typeface="+mn-cs"/>
                </a:rPr>
                <a:t>Print the returned value of the </a:t>
              </a:r>
              <a:r>
                <a:rPr lang="en-US" altLang="ko-KR" sz="1200" dirty="0" err="1">
                  <a:solidFill>
                    <a:prstClr val="black">
                      <a:lumMod val="85000"/>
                      <a:lumOff val="15000"/>
                    </a:prstClr>
                  </a:solidFill>
                  <a:latin typeface="SamsungOne 400" panose="020B0503030303020204" pitchFamily="34" charset="0"/>
                  <a:ea typeface="SamsungOne 400" panose="020B0503030303020204" pitchFamily="34" charset="0"/>
                </a:rPr>
                <a:t>queue.dequeue</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function as print() to check the order of removal from the queue.</a:t>
              </a: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cs typeface="+mn-cs"/>
              </a:endParaRPr>
            </a:p>
          </p:txBody>
        </p:sp>
      </p:grpSp>
      <p:grpSp>
        <p:nvGrpSpPr>
          <p:cNvPr id="13" name="그룹 12"/>
          <p:cNvGrpSpPr/>
          <p:nvPr/>
        </p:nvGrpSpPr>
        <p:grpSpPr>
          <a:xfrm>
            <a:off x="361950" y="1322141"/>
            <a:ext cx="9106050" cy="712291"/>
            <a:chOff x="361950" y="1220103"/>
            <a:chExt cx="9106050" cy="712291"/>
          </a:xfrm>
        </p:grpSpPr>
        <p:sp>
          <p:nvSpPr>
            <p:cNvPr id="14" name="직사각형 1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Implement a Stack</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93840"/>
              <a:ext cx="6915150" cy="338554"/>
            </a:xfrm>
            <a:prstGeom prst="rect">
              <a:avLst/>
            </a:prstGeom>
            <a:noFill/>
          </p:spPr>
          <p:txBody>
            <a:bodyPr wrap="square">
              <a:spAutoFit/>
            </a:bodyPr>
            <a:lstStyle/>
            <a:p>
              <a:pPr defTabSz="-45199300"/>
              <a:r>
                <a:rPr lang="en-US" altLang="ko-KR" sz="1600" b="1" dirty="0">
                  <a:solidFill>
                    <a:srgbClr val="000000"/>
                  </a:solidFill>
                  <a:latin typeface="Samsung Sharp Sans" pitchFamily="2" charset="0"/>
                  <a:ea typeface="Samsung Sharp Sans" pitchFamily="2" charset="0"/>
                  <a:cs typeface="Samsung Sharp Sans" pitchFamily="2" charset="0"/>
                </a:rPr>
                <a:t>2.1. Define a queue as a class type</a:t>
              </a:r>
            </a:p>
          </p:txBody>
        </p:sp>
      </p:grpSp>
    </p:spTree>
    <p:extLst>
      <p:ext uri="{BB962C8B-B14F-4D97-AF65-F5344CB8AC3E}">
        <p14:creationId xmlns:p14="http://schemas.microsoft.com/office/powerpoint/2010/main" val="2701247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grpSp>
        <p:nvGrpSpPr>
          <p:cNvPr id="29" name="그룹 28">
            <a:extLst>
              <a:ext uri="{FF2B5EF4-FFF2-40B4-BE49-F238E27FC236}">
                <a16:creationId xmlns:a16="http://schemas.microsoft.com/office/drawing/2014/main" xmlns="" id="{A149DDFE-A19E-4E00-8C37-C9841E7365F7}"/>
              </a:ext>
            </a:extLst>
          </p:cNvPr>
          <p:cNvGrpSpPr/>
          <p:nvPr/>
        </p:nvGrpSpPr>
        <p:grpSpPr>
          <a:xfrm>
            <a:off x="484632" y="1216152"/>
            <a:ext cx="8961120" cy="5056631"/>
            <a:chOff x="484632" y="1335024"/>
            <a:chExt cx="8961120" cy="5056631"/>
          </a:xfrm>
        </p:grpSpPr>
        <p:grpSp>
          <p:nvGrpSpPr>
            <p:cNvPr id="30" name="그룹 29">
              <a:extLst>
                <a:ext uri="{FF2B5EF4-FFF2-40B4-BE49-F238E27FC236}">
                  <a16:creationId xmlns:a16="http://schemas.microsoft.com/office/drawing/2014/main" xmlns="" id="{2EFC9F11-068A-461C-A8AC-E7DEC921E91E}"/>
                </a:ext>
              </a:extLst>
            </p:cNvPr>
            <p:cNvGrpSpPr/>
            <p:nvPr/>
          </p:nvGrpSpPr>
          <p:grpSpPr>
            <a:xfrm>
              <a:off x="484632" y="1335024"/>
              <a:ext cx="8961120" cy="5056631"/>
              <a:chOff x="578678" y="1445207"/>
              <a:chExt cx="8748000" cy="4872624"/>
            </a:xfrm>
          </p:grpSpPr>
          <p:sp>
            <p:nvSpPr>
              <p:cNvPr id="34" name="직사각형 33">
                <a:extLst>
                  <a:ext uri="{FF2B5EF4-FFF2-40B4-BE49-F238E27FC236}">
                    <a16:creationId xmlns:a16="http://schemas.microsoft.com/office/drawing/2014/main" xmlns="" id="{4D15AB4B-057C-47B1-A34F-A7A18EB252A8}"/>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직사각형 34">
                <a:extLst>
                  <a:ext uri="{FF2B5EF4-FFF2-40B4-BE49-F238E27FC236}">
                    <a16:creationId xmlns:a16="http://schemas.microsoft.com/office/drawing/2014/main" xmlns="" id="{1CE897F5-3994-498E-A258-A4E7641183FD}"/>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1" name="그룹 30">
              <a:extLst>
                <a:ext uri="{FF2B5EF4-FFF2-40B4-BE49-F238E27FC236}">
                  <a16:creationId xmlns:a16="http://schemas.microsoft.com/office/drawing/2014/main" xmlns="" id="{220EC6D4-A774-43FA-ABA8-35C2EFA2858A}"/>
                </a:ext>
              </a:extLst>
            </p:cNvPr>
            <p:cNvGrpSpPr/>
            <p:nvPr/>
          </p:nvGrpSpPr>
          <p:grpSpPr>
            <a:xfrm>
              <a:off x="677148" y="1429659"/>
              <a:ext cx="4133831" cy="400144"/>
              <a:chOff x="677148" y="1060993"/>
              <a:chExt cx="4133831" cy="400144"/>
            </a:xfrm>
          </p:grpSpPr>
          <p:sp>
            <p:nvSpPr>
              <p:cNvPr id="32" name="직사각형 31">
                <a:extLst>
                  <a:ext uri="{FF2B5EF4-FFF2-40B4-BE49-F238E27FC236}">
                    <a16:creationId xmlns:a16="http://schemas.microsoft.com/office/drawing/2014/main" xmlns="" id="{F08D42A8-1DB0-4E9E-88E1-C0F36769788C}"/>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rgbClr val="0D0D0D"/>
                    </a:solidFill>
                    <a:latin typeface="Samsung Sharp Sans" pitchFamily="2" charset="0"/>
                    <a:ea typeface="+mj-ea"/>
                    <a:cs typeface="Samsung Sharp Sans" pitchFamily="2" charset="0"/>
                  </a:rPr>
                  <a:t>One More Step</a:t>
                </a:r>
                <a:endParaRPr lang="en-US" altLang="ko-KR" sz="2400" b="1" dirty="0">
                  <a:solidFill>
                    <a:srgbClr val="0D0D0D"/>
                  </a:solidFill>
                  <a:latin typeface="Samsung Sharp Sans" pitchFamily="2" charset="0"/>
                  <a:ea typeface="Samsung Sharp Sans" pitchFamily="2" charset="0"/>
                  <a:cs typeface="Samsung Sharp Sans" pitchFamily="2" charset="0"/>
                </a:endParaRPr>
              </a:p>
            </p:txBody>
          </p:sp>
          <p:pic>
            <p:nvPicPr>
              <p:cNvPr id="33" name="그림 32">
                <a:extLst>
                  <a:ext uri="{FF2B5EF4-FFF2-40B4-BE49-F238E27FC236}">
                    <a16:creationId xmlns:a16="http://schemas.microsoft.com/office/drawing/2014/main" xmlns="" id="{3652081A-C8DC-4DEB-A2CB-4BFE34578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sp>
        <p:nvSpPr>
          <p:cNvPr id="37" name="직각 삼각형 36">
            <a:extLst>
              <a:ext uri="{FF2B5EF4-FFF2-40B4-BE49-F238E27FC236}">
                <a16:creationId xmlns:a16="http://schemas.microsoft.com/office/drawing/2014/main" xmlns="" id="{2EE3647C-053B-4824-A718-A18442276144}"/>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dirty="0"/>
          </a:p>
        </p:txBody>
      </p:sp>
      <p:pic>
        <p:nvPicPr>
          <p:cNvPr id="16" name="그림 15">
            <a:extLst>
              <a:ext uri="{FF2B5EF4-FFF2-40B4-BE49-F238E27FC236}">
                <a16:creationId xmlns:a16="http://schemas.microsoft.com/office/drawing/2014/main" xmlns="" id="{C4E84E68-E3F3-4AEF-ACFC-CC8C11FBB258}"/>
              </a:ext>
            </a:extLst>
          </p:cNvPr>
          <p:cNvPicPr>
            <a:picLocks noChangeAspect="1"/>
          </p:cNvPicPr>
          <p:nvPr/>
        </p:nvPicPr>
        <p:blipFill>
          <a:blip r:embed="rId4"/>
          <a:stretch>
            <a:fillRect/>
          </a:stretch>
        </p:blipFill>
        <p:spPr>
          <a:xfrm>
            <a:off x="721324" y="2928737"/>
            <a:ext cx="8598571" cy="1269048"/>
          </a:xfrm>
          <a:prstGeom prst="rect">
            <a:avLst/>
          </a:prstGeom>
        </p:spPr>
      </p:pic>
      <p:sp>
        <p:nvSpPr>
          <p:cNvPr id="15" name="직사각형 14">
            <a:extLst>
              <a:ext uri="{FF2B5EF4-FFF2-40B4-BE49-F238E27FC236}">
                <a16:creationId xmlns:a16="http://schemas.microsoft.com/office/drawing/2014/main" xmlns="" id="{90EFA62F-9637-4E5A-AAB1-9E61461D75DD}"/>
              </a:ext>
            </a:extLst>
          </p:cNvPr>
          <p:cNvSpPr/>
          <p:nvPr/>
        </p:nvSpPr>
        <p:spPr>
          <a:xfrm>
            <a:off x="677148" y="1998966"/>
            <a:ext cx="8645504" cy="72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What would you do if you want to know the number of elements in the queue?</a:t>
            </a:r>
          </a:p>
          <a:p>
            <a:pPr marL="115888" indent="-115888" latinLnBrk="0">
              <a:spcAft>
                <a:spcPts val="10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The size() method that provides current number of elements in the queue can be implemented by returning the queue list length of the current queue class. </a:t>
            </a:r>
          </a:p>
        </p:txBody>
      </p:sp>
    </p:spTree>
    <p:extLst>
      <p:ext uri="{BB962C8B-B14F-4D97-AF65-F5344CB8AC3E}">
        <p14:creationId xmlns:p14="http://schemas.microsoft.com/office/powerpoint/2010/main" val="28588308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Let’s</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code</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7" name="그룹 6">
            <a:extLst>
              <a:ext uri="{FF2B5EF4-FFF2-40B4-BE49-F238E27FC236}">
                <a16:creationId xmlns:a16="http://schemas.microsoft.com/office/drawing/2014/main" xmlns="" id="{5CCAF01D-30E4-4D0C-AA78-81EB9D07EB2C}"/>
              </a:ext>
            </a:extLst>
          </p:cNvPr>
          <p:cNvGrpSpPr/>
          <p:nvPr/>
        </p:nvGrpSpPr>
        <p:grpSpPr>
          <a:xfrm>
            <a:off x="451456" y="435608"/>
            <a:ext cx="4718598" cy="276999"/>
            <a:chOff x="558800" y="1148583"/>
            <a:chExt cx="4718598" cy="276999"/>
          </a:xfrm>
        </p:grpSpPr>
        <p:sp>
          <p:nvSpPr>
            <p:cNvPr id="8"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dirty="0">
                  <a:solidFill>
                    <a:prstClr val="black">
                      <a:lumMod val="50000"/>
                      <a:lumOff val="50000"/>
                    </a:prstClr>
                  </a:solidFill>
                  <a:latin typeface="Samsung Sharp Sans" pitchFamily="2" charset="0"/>
                  <a:ea typeface="Samsung Sharp Sans" pitchFamily="2" charset="0"/>
                  <a:cs typeface="Samsung Sharp Sans" pitchFamily="2" charset="0"/>
                </a:rPr>
                <a:t>23</a:t>
              </a: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a:t>
              </a:r>
            </a:p>
          </p:txBody>
        </p:sp>
        <p:sp>
          <p:nvSpPr>
            <p:cNvPr id="9" name="직사각형 8">
              <a:extLst>
                <a:ext uri="{FF2B5EF4-FFF2-40B4-BE49-F238E27FC236}">
                  <a16:creationId xmlns:a16="http://schemas.microsoft.com/office/drawing/2014/main" xmlns="" id="{B640FC7E-A899-44A0-93CD-28A2FA14072E}"/>
                </a:ext>
              </a:extLst>
            </p:cNvPr>
            <p:cNvSpPr/>
            <p:nvPr/>
          </p:nvSpPr>
          <p:spPr>
            <a:xfrm>
              <a:off x="1402744" y="1148583"/>
              <a:ext cx="38746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187" fontAlgn="auto" latinLnBrk="0">
                <a:spcBef>
                  <a:spcPts val="0"/>
                </a:spcBef>
                <a:spcAft>
                  <a:spcPts val="0"/>
                </a:spcAf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Queue</a:t>
              </a:r>
            </a:p>
          </p:txBody>
        </p:sp>
      </p:grpSp>
    </p:spTree>
    <p:extLst>
      <p:ext uri="{BB962C8B-B14F-4D97-AF65-F5344CB8AC3E}">
        <p14:creationId xmlns:p14="http://schemas.microsoft.com/office/powerpoint/2010/main" val="22828163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a16="http://schemas.microsoft.com/office/drawing/2014/main" xmlns="" id="{96BA877B-5898-4CEB-A85C-994038DFF776}"/>
              </a:ext>
            </a:extLst>
          </p:cNvPr>
          <p:cNvGrpSpPr/>
          <p:nvPr/>
        </p:nvGrpSpPr>
        <p:grpSpPr>
          <a:xfrm>
            <a:off x="2478703" y="3486687"/>
            <a:ext cx="2486804" cy="2542512"/>
            <a:chOff x="3709597" y="3450770"/>
            <a:chExt cx="2486804" cy="2542512"/>
          </a:xfrm>
        </p:grpSpPr>
        <p:sp>
          <p:nvSpPr>
            <p:cNvPr id="25" name="타원 24">
              <a:extLst>
                <a:ext uri="{FF2B5EF4-FFF2-40B4-BE49-F238E27FC236}">
                  <a16:creationId xmlns:a16="http://schemas.microsoft.com/office/drawing/2014/main" xmlns="" id="{373F73B1-4165-4522-99D0-96E9F4EF0052}"/>
                </a:ext>
              </a:extLst>
            </p:cNvPr>
            <p:cNvSpPr/>
            <p:nvPr/>
          </p:nvSpPr>
          <p:spPr>
            <a:xfrm>
              <a:off x="4052136" y="3895913"/>
              <a:ext cx="1801726" cy="180172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a typeface="SamsungOne 400" panose="02020600000000000000" pitchFamily="18" charset="-127"/>
              </a:endParaRPr>
            </a:p>
          </p:txBody>
        </p:sp>
        <p:sp>
          <p:nvSpPr>
            <p:cNvPr id="26" name="타원 25">
              <a:extLst>
                <a:ext uri="{FF2B5EF4-FFF2-40B4-BE49-F238E27FC236}">
                  <a16:creationId xmlns:a16="http://schemas.microsoft.com/office/drawing/2014/main" xmlns="" id="{995AC777-C07A-49E9-A333-970313EB8D12}"/>
                </a:ext>
              </a:extLst>
            </p:cNvPr>
            <p:cNvSpPr/>
            <p:nvPr/>
          </p:nvSpPr>
          <p:spPr>
            <a:xfrm>
              <a:off x="4781730" y="3450770"/>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1</a:t>
              </a:r>
              <a:endParaRPr lang="ko-KR" altLang="en-US" sz="1300" dirty="0">
                <a:solidFill>
                  <a:schemeClr val="tx1"/>
                </a:solidFill>
                <a:latin typeface="SamsungOne 400" panose="020B0503030303020204" pitchFamily="34" charset="0"/>
                <a:ea typeface="SamsungOne 400" panose="02020600000000000000" pitchFamily="18" charset="-127"/>
              </a:endParaRPr>
            </a:p>
          </p:txBody>
        </p:sp>
        <p:sp>
          <p:nvSpPr>
            <p:cNvPr id="27" name="타원 26">
              <a:extLst>
                <a:ext uri="{FF2B5EF4-FFF2-40B4-BE49-F238E27FC236}">
                  <a16:creationId xmlns:a16="http://schemas.microsoft.com/office/drawing/2014/main" xmlns="" id="{6CEAC884-1F38-4308-A5B3-20199E90319E}"/>
                </a:ext>
              </a:extLst>
            </p:cNvPr>
            <p:cNvSpPr/>
            <p:nvPr/>
          </p:nvSpPr>
          <p:spPr>
            <a:xfrm>
              <a:off x="5274545" y="5650743"/>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4</a:t>
              </a:r>
              <a:endParaRPr lang="ko-KR" altLang="en-US" sz="1300" dirty="0">
                <a:solidFill>
                  <a:schemeClr val="tx1"/>
                </a:solidFill>
                <a:latin typeface="SamsungOne 400" panose="020B0503030303020204" pitchFamily="34" charset="0"/>
                <a:ea typeface="SamsungOne 400" panose="02020600000000000000" pitchFamily="18" charset="-127"/>
              </a:endParaRPr>
            </a:p>
          </p:txBody>
        </p:sp>
        <p:sp>
          <p:nvSpPr>
            <p:cNvPr id="28" name="타원 27">
              <a:extLst>
                <a:ext uri="{FF2B5EF4-FFF2-40B4-BE49-F238E27FC236}">
                  <a16:creationId xmlns:a16="http://schemas.microsoft.com/office/drawing/2014/main" xmlns="" id="{D01145B2-8F80-4C2B-AB50-D9F49E86D804}"/>
                </a:ext>
              </a:extLst>
            </p:cNvPr>
            <p:cNvSpPr/>
            <p:nvPr/>
          </p:nvSpPr>
          <p:spPr>
            <a:xfrm>
              <a:off x="5853862" y="4980350"/>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3</a:t>
              </a:r>
              <a:endParaRPr lang="ko-KR" altLang="en-US" sz="1300" dirty="0">
                <a:solidFill>
                  <a:schemeClr val="tx1"/>
                </a:solidFill>
                <a:latin typeface="SamsungOne 400" panose="020B0503030303020204" pitchFamily="34" charset="0"/>
                <a:ea typeface="SamsungOne 400" panose="02020600000000000000" pitchFamily="18" charset="-127"/>
              </a:endParaRPr>
            </a:p>
          </p:txBody>
        </p:sp>
        <p:sp>
          <p:nvSpPr>
            <p:cNvPr id="29" name="타원 28">
              <a:extLst>
                <a:ext uri="{FF2B5EF4-FFF2-40B4-BE49-F238E27FC236}">
                  <a16:creationId xmlns:a16="http://schemas.microsoft.com/office/drawing/2014/main" xmlns="" id="{4C1EC88A-ED1D-41C7-9FF2-8D24C4F0F51F}"/>
                </a:ext>
              </a:extLst>
            </p:cNvPr>
            <p:cNvSpPr/>
            <p:nvPr/>
          </p:nvSpPr>
          <p:spPr>
            <a:xfrm>
              <a:off x="5747240" y="3999678"/>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2</a:t>
              </a:r>
              <a:endParaRPr lang="ko-KR" altLang="en-US" sz="1300" dirty="0">
                <a:solidFill>
                  <a:schemeClr val="tx1"/>
                </a:solidFill>
                <a:latin typeface="SamsungOne 400" panose="020B0503030303020204" pitchFamily="34" charset="0"/>
                <a:ea typeface="SamsungOne 400" panose="02020600000000000000" pitchFamily="18" charset="-127"/>
              </a:endParaRPr>
            </a:p>
          </p:txBody>
        </p:sp>
        <p:sp>
          <p:nvSpPr>
            <p:cNvPr id="30" name="타원 29">
              <a:extLst>
                <a:ext uri="{FF2B5EF4-FFF2-40B4-BE49-F238E27FC236}">
                  <a16:creationId xmlns:a16="http://schemas.microsoft.com/office/drawing/2014/main" xmlns="" id="{429FE6AD-BC83-44A8-B3B6-E96085A47476}"/>
                </a:ext>
              </a:extLst>
            </p:cNvPr>
            <p:cNvSpPr/>
            <p:nvPr/>
          </p:nvSpPr>
          <p:spPr>
            <a:xfrm>
              <a:off x="4288918" y="5650743"/>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5</a:t>
              </a:r>
              <a:endParaRPr lang="ko-KR" altLang="en-US" sz="1300" dirty="0">
                <a:solidFill>
                  <a:schemeClr val="tx1"/>
                </a:solidFill>
                <a:latin typeface="SamsungOne 400" panose="020B0503030303020204" pitchFamily="34" charset="0"/>
                <a:ea typeface="SamsungOne 400" panose="02020600000000000000" pitchFamily="18" charset="-127"/>
              </a:endParaRPr>
            </a:p>
          </p:txBody>
        </p:sp>
        <p:sp>
          <p:nvSpPr>
            <p:cNvPr id="31" name="타원 30">
              <a:extLst>
                <a:ext uri="{FF2B5EF4-FFF2-40B4-BE49-F238E27FC236}">
                  <a16:creationId xmlns:a16="http://schemas.microsoft.com/office/drawing/2014/main" xmlns="" id="{E5974093-6D30-412F-866A-7DD437DFC482}"/>
                </a:ext>
              </a:extLst>
            </p:cNvPr>
            <p:cNvSpPr/>
            <p:nvPr/>
          </p:nvSpPr>
          <p:spPr>
            <a:xfrm>
              <a:off x="3709597" y="4980350"/>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6</a:t>
              </a:r>
              <a:endParaRPr lang="ko-KR" altLang="en-US" sz="1300" dirty="0">
                <a:solidFill>
                  <a:schemeClr val="tx1"/>
                </a:solidFill>
                <a:latin typeface="SamsungOne 400" panose="020B0503030303020204" pitchFamily="34" charset="0"/>
                <a:ea typeface="SamsungOne 400" panose="02020600000000000000" pitchFamily="18" charset="-127"/>
              </a:endParaRPr>
            </a:p>
          </p:txBody>
        </p:sp>
        <p:sp>
          <p:nvSpPr>
            <p:cNvPr id="32" name="타원 31">
              <a:extLst>
                <a:ext uri="{FF2B5EF4-FFF2-40B4-BE49-F238E27FC236}">
                  <a16:creationId xmlns:a16="http://schemas.microsoft.com/office/drawing/2014/main" xmlns="" id="{E5D5C782-3DBB-483E-A2C7-3BFBF21F3A36}"/>
                </a:ext>
              </a:extLst>
            </p:cNvPr>
            <p:cNvSpPr/>
            <p:nvPr/>
          </p:nvSpPr>
          <p:spPr>
            <a:xfrm>
              <a:off x="3816223" y="3997504"/>
              <a:ext cx="342539" cy="342539"/>
            </a:xfrm>
            <a:prstGeom prst="ellipse">
              <a:avLst/>
            </a:prstGeom>
            <a:solidFill>
              <a:srgbClr val="ECEFF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7</a:t>
              </a:r>
              <a:endParaRPr lang="ko-KR" altLang="en-US" sz="1300" dirty="0">
                <a:solidFill>
                  <a:schemeClr val="tx1"/>
                </a:solidFill>
                <a:latin typeface="SamsungOne 400" panose="020B0503030303020204" pitchFamily="34" charset="0"/>
                <a:ea typeface="SamsungOne 400" panose="02020600000000000000" pitchFamily="18" charset="-127"/>
              </a:endParaRPr>
            </a:p>
          </p:txBody>
        </p:sp>
      </p:grpSp>
      <p:sp>
        <p:nvSpPr>
          <p:cNvPr id="33" name="직사각형 32">
            <a:extLst>
              <a:ext uri="{FF2B5EF4-FFF2-40B4-BE49-F238E27FC236}">
                <a16:creationId xmlns:a16="http://schemas.microsoft.com/office/drawing/2014/main" xmlns="" id="{E127B6E6-D1D7-45F1-B116-5288D0BF4412}"/>
              </a:ext>
            </a:extLst>
          </p:cNvPr>
          <p:cNvSpPr/>
          <p:nvPr/>
        </p:nvSpPr>
        <p:spPr>
          <a:xfrm>
            <a:off x="5113783" y="4326156"/>
            <a:ext cx="3631455" cy="872891"/>
          </a:xfrm>
          <a:prstGeom prst="rect">
            <a:avLst/>
          </a:prstGeom>
          <a:solidFill>
            <a:srgbClr val="ECEFF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p>
            <a:pPr algn="ct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N=7, K=3, </a:t>
            </a:r>
          </a:p>
          <a:p>
            <a:pPr algn="ctr">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order of elimination is [3, 6, 2, 7, 5, 1, 4]</a:t>
            </a:r>
          </a:p>
        </p:txBody>
      </p:sp>
      <p:sp>
        <p:nvSpPr>
          <p:cNvPr id="34" name="직사각형 3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35" name="직사각형 3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38" name="직사각형 37">
            <a:extLst>
              <a:ext uri="{FF2B5EF4-FFF2-40B4-BE49-F238E27FC236}">
                <a16:creationId xmlns:a16="http://schemas.microsoft.com/office/drawing/2014/main" xmlns="" id="{5D0FA3B9-5FEB-458E-BC94-AB11CC4B58C9}"/>
              </a:ext>
            </a:extLst>
          </p:cNvPr>
          <p:cNvSpPr/>
          <p:nvPr/>
        </p:nvSpPr>
        <p:spPr>
          <a:xfrm>
            <a:off x="580388" y="212462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Calculate number of people being excluded when applying the following rule to two natural numbers N and K.</a:t>
            </a:r>
          </a:p>
        </p:txBody>
      </p:sp>
      <p:sp>
        <p:nvSpPr>
          <p:cNvPr id="39" name="직사각형 38">
            <a:extLst>
              <a:ext uri="{FF2B5EF4-FFF2-40B4-BE49-F238E27FC236}">
                <a16:creationId xmlns:a16="http://schemas.microsoft.com/office/drawing/2014/main" xmlns="" id="{F1B12DA7-C15F-4B00-8AB3-088BA5E0B6A4}"/>
              </a:ext>
            </a:extLst>
          </p:cNvPr>
          <p:cNvSpPr/>
          <p:nvPr/>
        </p:nvSpPr>
        <p:spPr>
          <a:xfrm>
            <a:off x="714237" y="2423469"/>
            <a:ext cx="8619913" cy="805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ko-KR" altLang="en-US" sz="1300" dirty="0">
                <a:solidFill>
                  <a:prstClr val="black">
                    <a:lumMod val="85000"/>
                    <a:lumOff val="15000"/>
                  </a:prstClr>
                </a:solidFill>
                <a:latin typeface="SamsungOne 400" panose="020B0503030303020204" pitchFamily="34" charset="0"/>
              </a:rPr>
              <a:t>𝑁</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people gather around a table and each of them is assigned with a number from 1 to </a:t>
            </a:r>
            <a:r>
              <a:rPr lang="en-US" altLang="ko-KR" sz="1300" i="1" dirty="0">
                <a:solidFill>
                  <a:prstClr val="black">
                    <a:lumMod val="85000"/>
                    <a:lumOff val="15000"/>
                  </a:prstClr>
                </a:solidFill>
                <a:latin typeface="SamsungOne 400" panose="020B0503030303020204" pitchFamily="34" charset="0"/>
                <a:ea typeface="SamsungOne 400" panose="020B0503030303020204" pitchFamily="34" charset="0"/>
              </a:rPr>
              <a:t>N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clockwise.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For K that is smaller or identical to N, exclude the Kth person starting from no.1.</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Eliminate Kth person in clockwise until everyone is excluded.</a:t>
            </a:r>
          </a:p>
        </p:txBody>
      </p:sp>
      <p:grpSp>
        <p:nvGrpSpPr>
          <p:cNvPr id="18" name="그룹 17"/>
          <p:cNvGrpSpPr/>
          <p:nvPr/>
        </p:nvGrpSpPr>
        <p:grpSpPr>
          <a:xfrm>
            <a:off x="361950" y="1322141"/>
            <a:ext cx="9106050" cy="743069"/>
            <a:chOff x="361950" y="1220103"/>
            <a:chExt cx="9106050" cy="743069"/>
          </a:xfrm>
        </p:grpSpPr>
        <p:sp>
          <p:nvSpPr>
            <p:cNvPr id="19" name="직사각형 18">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Josephus Problem</a:t>
              </a:r>
            </a:p>
          </p:txBody>
        </p:sp>
        <p:sp>
          <p:nvSpPr>
            <p:cNvPr id="20" name="TextBox 19">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defPPr>
                <a:defRPr lang="ko-KR"/>
              </a:defPPr>
              <a:lvl1pPr defTabSz="-45199300">
                <a:defRPr b="1">
                  <a:solidFill>
                    <a:srgbClr val="000000"/>
                  </a:solidFill>
                  <a:latin typeface="Samsung Sharp Sans" pitchFamily="2" charset="0"/>
                  <a:ea typeface="Samsung Sharp Sans" pitchFamily="2" charset="0"/>
                  <a:cs typeface="Samsung Sharp Sans" pitchFamily="2" charset="0"/>
                </a:defRPr>
              </a:lvl1pPr>
            </a:lstStyle>
            <a:p>
              <a:r>
                <a:rPr lang="en-US" altLang="ko-KR" dirty="0"/>
                <a:t>1.1. Problem definition</a:t>
              </a:r>
            </a:p>
          </p:txBody>
        </p:sp>
      </p:grpSp>
    </p:spTree>
    <p:extLst>
      <p:ext uri="{BB962C8B-B14F-4D97-AF65-F5344CB8AC3E}">
        <p14:creationId xmlns:p14="http://schemas.microsoft.com/office/powerpoint/2010/main" val="38668568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2223281" y="3839495"/>
            <a:ext cx="5639544" cy="2176288"/>
            <a:chOff x="2223281" y="3839495"/>
            <a:chExt cx="5639544" cy="2176288"/>
          </a:xfrm>
        </p:grpSpPr>
        <p:sp>
          <p:nvSpPr>
            <p:cNvPr id="50" name="직사각형 49">
              <a:extLst>
                <a:ext uri="{FF2B5EF4-FFF2-40B4-BE49-F238E27FC236}">
                  <a16:creationId xmlns:a16="http://schemas.microsoft.com/office/drawing/2014/main" xmlns="" id="{D00AB9E0-00F3-4BE0-9FBB-D51DB8F0E1B2}"/>
                </a:ext>
              </a:extLst>
            </p:cNvPr>
            <p:cNvSpPr/>
            <p:nvPr/>
          </p:nvSpPr>
          <p:spPr>
            <a:xfrm>
              <a:off x="3445488" y="5011477"/>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queue</a:t>
              </a:r>
              <a:endParaRPr lang="ko-KR" altLang="en-US" sz="1300" dirty="0">
                <a:solidFill>
                  <a:srgbClr val="002060"/>
                </a:solidFill>
                <a:latin typeface="SamsungOne 400" panose="020B0503030303020204" pitchFamily="34" charset="0"/>
                <a:ea typeface="+mn-ea"/>
                <a:cs typeface="+mn-cs"/>
              </a:endParaRPr>
            </a:p>
          </p:txBody>
        </p:sp>
        <p:cxnSp>
          <p:nvCxnSpPr>
            <p:cNvPr id="51" name="직선 화살표 연결선 50">
              <a:extLst>
                <a:ext uri="{FF2B5EF4-FFF2-40B4-BE49-F238E27FC236}">
                  <a16:creationId xmlns:a16="http://schemas.microsoft.com/office/drawing/2014/main" xmlns="" id="{C0626982-C763-4FBA-822F-50E2572C894F}"/>
                </a:ext>
              </a:extLst>
            </p:cNvPr>
            <p:cNvCxnSpPr>
              <a:cxnSpLocks/>
              <a:endCxn id="52" idx="2"/>
            </p:cNvCxnSpPr>
            <p:nvPr/>
          </p:nvCxnSpPr>
          <p:spPr>
            <a:xfrm flipV="1">
              <a:off x="2642417" y="4138153"/>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xmlns="" id="{13FF06F5-AA39-4FEF-9DAF-3BCEC9B416B8}"/>
                </a:ext>
              </a:extLst>
            </p:cNvPr>
            <p:cNvSpPr/>
            <p:nvPr/>
          </p:nvSpPr>
          <p:spPr>
            <a:xfrm>
              <a:off x="2337118" y="3845765"/>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53" name="직선 화살표 연결선 52">
              <a:extLst>
                <a:ext uri="{FF2B5EF4-FFF2-40B4-BE49-F238E27FC236}">
                  <a16:creationId xmlns:a16="http://schemas.microsoft.com/office/drawing/2014/main" xmlns="" id="{BC05433E-1DC4-41F7-BF0D-90F5D0D29EC6}"/>
                </a:ext>
              </a:extLst>
            </p:cNvPr>
            <p:cNvCxnSpPr>
              <a:cxnSpLocks/>
              <a:endCxn id="54" idx="2"/>
            </p:cNvCxnSpPr>
            <p:nvPr/>
          </p:nvCxnSpPr>
          <p:spPr>
            <a:xfrm flipV="1">
              <a:off x="7432377" y="4131883"/>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xmlns="" id="{37028752-69FA-4239-A24D-9C8D75695EA7}"/>
                </a:ext>
              </a:extLst>
            </p:cNvPr>
            <p:cNvSpPr/>
            <p:nvPr/>
          </p:nvSpPr>
          <p:spPr>
            <a:xfrm>
              <a:off x="7127078" y="3839495"/>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55" name="직사각형 54">
              <a:extLst>
                <a:ext uri="{FF2B5EF4-FFF2-40B4-BE49-F238E27FC236}">
                  <a16:creationId xmlns:a16="http://schemas.microsoft.com/office/drawing/2014/main" xmlns="" id="{4326CCB1-8C4D-4734-9AB1-3E74079D1CD8}"/>
                </a:ext>
              </a:extLst>
            </p:cNvPr>
            <p:cNvSpPr/>
            <p:nvPr/>
          </p:nvSpPr>
          <p:spPr>
            <a:xfrm>
              <a:off x="2329598" y="4645192"/>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7</a:t>
              </a:r>
              <a:endParaRPr lang="ko-KR" altLang="en-US" sz="1300" dirty="0">
                <a:solidFill>
                  <a:srgbClr val="002060"/>
                </a:solidFill>
                <a:latin typeface="SamsungOne 400" panose="020B0503030303020204" pitchFamily="34" charset="0"/>
              </a:endParaRPr>
            </a:p>
          </p:txBody>
        </p:sp>
        <p:sp>
          <p:nvSpPr>
            <p:cNvPr id="56" name="직사각형 55">
              <a:extLst>
                <a:ext uri="{FF2B5EF4-FFF2-40B4-BE49-F238E27FC236}">
                  <a16:creationId xmlns:a16="http://schemas.microsoft.com/office/drawing/2014/main" xmlns="" id="{869230C2-C2F2-42A8-937F-DD2ECA4CE9EE}"/>
                </a:ext>
              </a:extLst>
            </p:cNvPr>
            <p:cNvSpPr/>
            <p:nvPr/>
          </p:nvSpPr>
          <p:spPr>
            <a:xfrm>
              <a:off x="3129178" y="464519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6</a:t>
              </a:r>
              <a:endParaRPr lang="ko-KR" altLang="en-US" sz="1300" dirty="0">
                <a:solidFill>
                  <a:srgbClr val="002060"/>
                </a:solidFill>
                <a:latin typeface="SamsungOne 400" panose="020B0503030303020204" pitchFamily="34" charset="0"/>
              </a:endParaRPr>
            </a:p>
          </p:txBody>
        </p:sp>
        <p:sp>
          <p:nvSpPr>
            <p:cNvPr id="57" name="직사각형 56">
              <a:extLst>
                <a:ext uri="{FF2B5EF4-FFF2-40B4-BE49-F238E27FC236}">
                  <a16:creationId xmlns:a16="http://schemas.microsoft.com/office/drawing/2014/main" xmlns="" id="{AF5948F0-87B9-474E-A671-954557DDF88B}"/>
                </a:ext>
              </a:extLst>
            </p:cNvPr>
            <p:cNvSpPr/>
            <p:nvPr/>
          </p:nvSpPr>
          <p:spPr>
            <a:xfrm>
              <a:off x="3928758" y="4645190"/>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58" name="직사각형 57">
              <a:extLst>
                <a:ext uri="{FF2B5EF4-FFF2-40B4-BE49-F238E27FC236}">
                  <a16:creationId xmlns:a16="http://schemas.microsoft.com/office/drawing/2014/main" xmlns="" id="{ED14D716-F61E-4482-A403-8AD64E32A9E8}"/>
                </a:ext>
              </a:extLst>
            </p:cNvPr>
            <p:cNvSpPr/>
            <p:nvPr/>
          </p:nvSpPr>
          <p:spPr>
            <a:xfrm>
              <a:off x="4728338" y="4645189"/>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59" name="직사각형 58">
              <a:extLst>
                <a:ext uri="{FF2B5EF4-FFF2-40B4-BE49-F238E27FC236}">
                  <a16:creationId xmlns:a16="http://schemas.microsoft.com/office/drawing/2014/main" xmlns="" id="{2FC0F127-A1F1-43FF-8710-611BEA0ED295}"/>
                </a:ext>
              </a:extLst>
            </p:cNvPr>
            <p:cNvSpPr/>
            <p:nvPr/>
          </p:nvSpPr>
          <p:spPr>
            <a:xfrm>
              <a:off x="5527918" y="4645188"/>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60" name="직사각형 59">
              <a:extLst>
                <a:ext uri="{FF2B5EF4-FFF2-40B4-BE49-F238E27FC236}">
                  <a16:creationId xmlns:a16="http://schemas.microsoft.com/office/drawing/2014/main" xmlns="" id="{028EC8C1-FEB5-40A6-A1AF-01D3487157E0}"/>
                </a:ext>
              </a:extLst>
            </p:cNvPr>
            <p:cNvSpPr/>
            <p:nvPr/>
          </p:nvSpPr>
          <p:spPr>
            <a:xfrm>
              <a:off x="6327498" y="4645187"/>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61" name="직사각형 60">
              <a:extLst>
                <a:ext uri="{FF2B5EF4-FFF2-40B4-BE49-F238E27FC236}">
                  <a16:creationId xmlns:a16="http://schemas.microsoft.com/office/drawing/2014/main" xmlns="" id="{05D0D55C-89B8-46B4-B904-2E955B4C0E73}"/>
                </a:ext>
              </a:extLst>
            </p:cNvPr>
            <p:cNvSpPr/>
            <p:nvPr/>
          </p:nvSpPr>
          <p:spPr>
            <a:xfrm>
              <a:off x="7127078" y="4645186"/>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grpSp>
          <p:nvGrpSpPr>
            <p:cNvPr id="62" name="그룹 61">
              <a:extLst>
                <a:ext uri="{FF2B5EF4-FFF2-40B4-BE49-F238E27FC236}">
                  <a16:creationId xmlns:a16="http://schemas.microsoft.com/office/drawing/2014/main" xmlns="" id="{251181E8-8191-4245-976C-EE4E935AD29A}"/>
                </a:ext>
              </a:extLst>
            </p:cNvPr>
            <p:cNvGrpSpPr/>
            <p:nvPr/>
          </p:nvGrpSpPr>
          <p:grpSpPr>
            <a:xfrm>
              <a:off x="2223281" y="4541624"/>
              <a:ext cx="5639544" cy="435722"/>
              <a:chOff x="1178430" y="2857500"/>
              <a:chExt cx="3551832" cy="319454"/>
            </a:xfrm>
          </p:grpSpPr>
          <p:cxnSp>
            <p:nvCxnSpPr>
              <p:cNvPr id="63" name="직선 연결선 62">
                <a:extLst>
                  <a:ext uri="{FF2B5EF4-FFF2-40B4-BE49-F238E27FC236}">
                    <a16:creationId xmlns:a16="http://schemas.microsoft.com/office/drawing/2014/main" xmlns="" id="{93F2BC77-626B-4215-A7C9-8AC66DA6A37F}"/>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xmlns="" id="{8749D5E1-90FB-4022-87DA-9C7514411A85}"/>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직사각형 64">
              <a:extLst>
                <a:ext uri="{FF2B5EF4-FFF2-40B4-BE49-F238E27FC236}">
                  <a16:creationId xmlns:a16="http://schemas.microsoft.com/office/drawing/2014/main" xmlns="" id="{84BC527E-0EDC-40C6-B006-C2A772871C3D}"/>
                </a:ext>
              </a:extLst>
            </p:cNvPr>
            <p:cNvSpPr/>
            <p:nvPr/>
          </p:nvSpPr>
          <p:spPr>
            <a:xfrm>
              <a:off x="2337118" y="5723395"/>
              <a:ext cx="3195131" cy="292388"/>
            </a:xfrm>
            <a:prstGeom prst="rect">
              <a:avLst/>
            </a:prstGeom>
          </p:spPr>
          <p:txBody>
            <a:bodyPr wrap="square">
              <a:spAutoFit/>
            </a:bodyPr>
            <a:lstStyle/>
            <a:p>
              <a:r>
                <a:rPr lang="en-US" altLang="ko-KR" sz="1300" dirty="0">
                  <a:solidFill>
                    <a:srgbClr val="002060"/>
                  </a:solidFill>
                  <a:latin typeface="SamsungOne 400" panose="020B0503030303020204" pitchFamily="34" charset="0"/>
                  <a:ea typeface="+mn-ea"/>
                  <a:cs typeface="+mn-cs"/>
                </a:rPr>
                <a:t>sequence = []</a:t>
              </a:r>
              <a:endParaRPr lang="ko-KR" altLang="en-US" sz="1300" dirty="0">
                <a:solidFill>
                  <a:srgbClr val="002060"/>
                </a:solidFill>
                <a:latin typeface="SamsungOne 400" panose="020B0503030303020204" pitchFamily="34" charset="0"/>
                <a:ea typeface="+mn-ea"/>
                <a:cs typeface="+mn-cs"/>
              </a:endParaRPr>
            </a:p>
          </p:txBody>
        </p:sp>
      </p:grpSp>
      <p:sp>
        <p:nvSpPr>
          <p:cNvPr id="27" name="직사각형 2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8" name="직사각형 2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sp>
        <p:nvSpPr>
          <p:cNvPr id="31" name="직사각형 30">
            <a:extLst>
              <a:ext uri="{FF2B5EF4-FFF2-40B4-BE49-F238E27FC236}">
                <a16:creationId xmlns:a16="http://schemas.microsoft.com/office/drawing/2014/main" xmlns="" id="{5D0FA3B9-5FEB-458E-BC94-AB11CC4B58C9}"/>
              </a:ext>
            </a:extLst>
          </p:cNvPr>
          <p:cNvSpPr/>
          <p:nvPr/>
        </p:nvSpPr>
        <p:spPr>
          <a:xfrm>
            <a:off x="580388" y="2124624"/>
            <a:ext cx="8887612" cy="1184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Use the queue data structure to easily solve the Josephus problem. </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First, enqueue from 1 to N to the queue in order. </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If</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N=7, it will look like as follows. </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Because nothing has been eliminated yet, the sequence is defined as an empty list.</a:t>
            </a:r>
          </a:p>
        </p:txBody>
      </p:sp>
      <p:grpSp>
        <p:nvGrpSpPr>
          <p:cNvPr id="23" name="그룹 22"/>
          <p:cNvGrpSpPr/>
          <p:nvPr/>
        </p:nvGrpSpPr>
        <p:grpSpPr>
          <a:xfrm>
            <a:off x="361950" y="1322141"/>
            <a:ext cx="9106050" cy="743069"/>
            <a:chOff x="361950" y="1220103"/>
            <a:chExt cx="9106050" cy="743069"/>
          </a:xfrm>
        </p:grpSpPr>
        <p:sp>
          <p:nvSpPr>
            <p:cNvPr id="24" name="직사각형 23">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Josephus Problem</a:t>
              </a:r>
            </a:p>
          </p:txBody>
        </p:sp>
        <p:sp>
          <p:nvSpPr>
            <p:cNvPr id="25" name="TextBox 24">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defPPr>
                <a:defRPr lang="ko-KR"/>
              </a:defPPr>
              <a:lvl1pPr defTabSz="-45199300">
                <a:defRPr b="1">
                  <a:solidFill>
                    <a:srgbClr val="000000"/>
                  </a:solidFill>
                  <a:latin typeface="Samsung Sharp Sans" pitchFamily="2" charset="0"/>
                  <a:ea typeface="Samsung Sharp Sans" pitchFamily="2" charset="0"/>
                  <a:cs typeface="Samsung Sharp Sans" pitchFamily="2" charset="0"/>
                </a:defRPr>
              </a:lvl1pPr>
            </a:lstStyle>
            <a:p>
              <a:r>
                <a:rPr lang="en-US" altLang="ko-KR" dirty="0"/>
                <a:t>1.2. Solving the problem using a queue</a:t>
              </a:r>
            </a:p>
          </p:txBody>
        </p:sp>
      </p:grpSp>
    </p:spTree>
    <p:extLst>
      <p:ext uri="{BB962C8B-B14F-4D97-AF65-F5344CB8AC3E}">
        <p14:creationId xmlns:p14="http://schemas.microsoft.com/office/powerpoint/2010/main" val="37866039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69" name="직사각형 6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23</a:t>
            </a:r>
          </a:p>
        </p:txBody>
      </p:sp>
      <p:grpSp>
        <p:nvGrpSpPr>
          <p:cNvPr id="50" name="그룹 49"/>
          <p:cNvGrpSpPr/>
          <p:nvPr/>
        </p:nvGrpSpPr>
        <p:grpSpPr>
          <a:xfrm>
            <a:off x="361950" y="1322141"/>
            <a:ext cx="9106050" cy="743069"/>
            <a:chOff x="361950" y="1220103"/>
            <a:chExt cx="9106050" cy="743069"/>
          </a:xfrm>
        </p:grpSpPr>
        <p:sp>
          <p:nvSpPr>
            <p:cNvPr id="51" name="직사각형 50">
              <a:extLst>
                <a:ext uri="{FF2B5EF4-FFF2-40B4-BE49-F238E27FC236}">
                  <a16:creationId xmlns:a16="http://schemas.microsoft.com/office/drawing/2014/main" xmlns="" id="{E401A766-D19C-4656-A4E4-801C12BB7355}"/>
                </a:ext>
              </a:extLst>
            </p:cNvPr>
            <p:cNvSpPr/>
            <p:nvPr/>
          </p:nvSpPr>
          <p:spPr>
            <a:xfrm>
              <a:off x="463014" y="1220103"/>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Josephus Problem</a:t>
              </a:r>
            </a:p>
          </p:txBody>
        </p:sp>
        <p:sp>
          <p:nvSpPr>
            <p:cNvPr id="73" name="TextBox 72">
              <a:extLst>
                <a:ext uri="{FF2B5EF4-FFF2-40B4-BE49-F238E27FC236}">
                  <a16:creationId xmlns:a16="http://schemas.microsoft.com/office/drawing/2014/main" xmlns="" id="{903CEE4E-3EC2-420E-81ED-17FD809A4691}"/>
                </a:ext>
              </a:extLst>
            </p:cNvPr>
            <p:cNvSpPr txBox="1"/>
            <p:nvPr/>
          </p:nvSpPr>
          <p:spPr>
            <a:xfrm>
              <a:off x="361950" y="1593840"/>
              <a:ext cx="6915150" cy="369332"/>
            </a:xfrm>
            <a:prstGeom prst="rect">
              <a:avLst/>
            </a:prstGeom>
            <a:noFill/>
          </p:spPr>
          <p:txBody>
            <a:bodyPr wrap="square">
              <a:spAutoFit/>
            </a:bodyPr>
            <a:lstStyle>
              <a:defPPr>
                <a:defRPr lang="ko-KR"/>
              </a:defPPr>
              <a:lvl1pPr defTabSz="-45199300">
                <a:defRPr b="1">
                  <a:solidFill>
                    <a:srgbClr val="000000"/>
                  </a:solidFill>
                  <a:latin typeface="Samsung Sharp Sans" pitchFamily="2" charset="0"/>
                  <a:ea typeface="Samsung Sharp Sans" pitchFamily="2" charset="0"/>
                  <a:cs typeface="Samsung Sharp Sans" pitchFamily="2" charset="0"/>
                </a:defRPr>
              </a:lvl1pPr>
            </a:lstStyle>
            <a:p>
              <a:r>
                <a:rPr lang="en-US" altLang="ko-KR" dirty="0"/>
                <a:t>1.2. Solving the problem using a queue</a:t>
              </a:r>
            </a:p>
          </p:txBody>
        </p:sp>
      </p:grpSp>
      <p:grpSp>
        <p:nvGrpSpPr>
          <p:cNvPr id="7" name="그룹 6"/>
          <p:cNvGrpSpPr/>
          <p:nvPr/>
        </p:nvGrpSpPr>
        <p:grpSpPr>
          <a:xfrm>
            <a:off x="646545" y="3125471"/>
            <a:ext cx="8636000" cy="3165355"/>
            <a:chOff x="79411" y="2839603"/>
            <a:chExt cx="9179585" cy="3364596"/>
          </a:xfrm>
        </p:grpSpPr>
        <p:grpSp>
          <p:nvGrpSpPr>
            <p:cNvPr id="4" name="그룹 3"/>
            <p:cNvGrpSpPr/>
            <p:nvPr/>
          </p:nvGrpSpPr>
          <p:grpSpPr>
            <a:xfrm>
              <a:off x="1080280" y="4739829"/>
              <a:ext cx="5639544" cy="1464370"/>
              <a:chOff x="1080280" y="4869917"/>
              <a:chExt cx="5639544" cy="1464370"/>
            </a:xfrm>
          </p:grpSpPr>
          <p:sp>
            <p:nvSpPr>
              <p:cNvPr id="52" name="직사각형 51">
                <a:extLst>
                  <a:ext uri="{FF2B5EF4-FFF2-40B4-BE49-F238E27FC236}">
                    <a16:creationId xmlns:a16="http://schemas.microsoft.com/office/drawing/2014/main" xmlns="" id="{D159C2AD-1103-40E1-819C-5DD6BB5425AF}"/>
                  </a:ext>
                </a:extLst>
              </p:cNvPr>
              <p:cNvSpPr/>
              <p:nvPr/>
            </p:nvSpPr>
            <p:spPr>
              <a:xfrm>
                <a:off x="2302487" y="6041899"/>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after</a:t>
                </a:r>
                <a:endParaRPr lang="ko-KR" altLang="en-US" sz="1300" dirty="0">
                  <a:solidFill>
                    <a:srgbClr val="002060"/>
                  </a:solidFill>
                  <a:latin typeface="SamsungOne 400" panose="020B0503030303020204" pitchFamily="34" charset="0"/>
                  <a:ea typeface="+mn-ea"/>
                  <a:cs typeface="+mn-cs"/>
                </a:endParaRPr>
              </a:p>
            </p:txBody>
          </p:sp>
          <p:cxnSp>
            <p:nvCxnSpPr>
              <p:cNvPr id="53" name="직선 화살표 연결선 52">
                <a:extLst>
                  <a:ext uri="{FF2B5EF4-FFF2-40B4-BE49-F238E27FC236}">
                    <a16:creationId xmlns:a16="http://schemas.microsoft.com/office/drawing/2014/main" xmlns="" id="{D9E4316C-F760-4598-A27B-4D21A6D1C6E2}"/>
                  </a:ext>
                </a:extLst>
              </p:cNvPr>
              <p:cNvCxnSpPr>
                <a:cxnSpLocks/>
                <a:endCxn id="54" idx="2"/>
              </p:cNvCxnSpPr>
              <p:nvPr/>
            </p:nvCxnSpPr>
            <p:spPr>
              <a:xfrm flipV="1">
                <a:off x="1499416" y="5168575"/>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xmlns="" id="{7764FE48-365D-4C4E-A7E9-552B0A241C0A}"/>
                  </a:ext>
                </a:extLst>
              </p:cNvPr>
              <p:cNvSpPr/>
              <p:nvPr/>
            </p:nvSpPr>
            <p:spPr>
              <a:xfrm>
                <a:off x="1194117" y="4876187"/>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55" name="직선 화살표 연결선 54">
                <a:extLst>
                  <a:ext uri="{FF2B5EF4-FFF2-40B4-BE49-F238E27FC236}">
                    <a16:creationId xmlns:a16="http://schemas.microsoft.com/office/drawing/2014/main" xmlns="" id="{F4677592-72E1-44BF-B83F-54331ED55617}"/>
                  </a:ext>
                </a:extLst>
              </p:cNvPr>
              <p:cNvCxnSpPr>
                <a:cxnSpLocks/>
                <a:endCxn id="56" idx="2"/>
              </p:cNvCxnSpPr>
              <p:nvPr/>
            </p:nvCxnSpPr>
            <p:spPr>
              <a:xfrm flipV="1">
                <a:off x="6289376" y="5162305"/>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6" name="직사각형 55">
                <a:extLst>
                  <a:ext uri="{FF2B5EF4-FFF2-40B4-BE49-F238E27FC236}">
                    <a16:creationId xmlns:a16="http://schemas.microsoft.com/office/drawing/2014/main" xmlns="" id="{2CA6BAE0-6C8F-4FAA-A0A9-60E6E536E9BA}"/>
                  </a:ext>
                </a:extLst>
              </p:cNvPr>
              <p:cNvSpPr/>
              <p:nvPr/>
            </p:nvSpPr>
            <p:spPr>
              <a:xfrm>
                <a:off x="5984077" y="4869917"/>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57" name="직사각형 56">
                <a:extLst>
                  <a:ext uri="{FF2B5EF4-FFF2-40B4-BE49-F238E27FC236}">
                    <a16:creationId xmlns:a16="http://schemas.microsoft.com/office/drawing/2014/main" xmlns="" id="{42CACCC2-855E-4277-9AA4-C257301BABC1}"/>
                  </a:ext>
                </a:extLst>
              </p:cNvPr>
              <p:cNvSpPr/>
              <p:nvPr/>
            </p:nvSpPr>
            <p:spPr>
              <a:xfrm>
                <a:off x="1186597" y="567561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sp>
            <p:nvSpPr>
              <p:cNvPr id="58" name="직사각형 57">
                <a:extLst>
                  <a:ext uri="{FF2B5EF4-FFF2-40B4-BE49-F238E27FC236}">
                    <a16:creationId xmlns:a16="http://schemas.microsoft.com/office/drawing/2014/main" xmlns="" id="{DAFE9ACE-5B5C-4D2A-9661-03D7FAF751E2}"/>
                  </a:ext>
                </a:extLst>
              </p:cNvPr>
              <p:cNvSpPr/>
              <p:nvPr/>
            </p:nvSpPr>
            <p:spPr>
              <a:xfrm>
                <a:off x="1986177" y="567561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7</a:t>
                </a:r>
                <a:endParaRPr lang="ko-KR" altLang="en-US" sz="1300" dirty="0">
                  <a:solidFill>
                    <a:srgbClr val="002060"/>
                  </a:solidFill>
                  <a:latin typeface="SamsungOne 400" panose="020B0503030303020204" pitchFamily="34" charset="0"/>
                </a:endParaRPr>
              </a:p>
            </p:txBody>
          </p:sp>
          <p:sp>
            <p:nvSpPr>
              <p:cNvPr id="59" name="직사각형 58">
                <a:extLst>
                  <a:ext uri="{FF2B5EF4-FFF2-40B4-BE49-F238E27FC236}">
                    <a16:creationId xmlns:a16="http://schemas.microsoft.com/office/drawing/2014/main" xmlns="" id="{08C5E24F-5C4F-4B10-82CB-4CA4E86D5B7C}"/>
                  </a:ext>
                </a:extLst>
              </p:cNvPr>
              <p:cNvSpPr/>
              <p:nvPr/>
            </p:nvSpPr>
            <p:spPr>
              <a:xfrm>
                <a:off x="2785757" y="5675612"/>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6</a:t>
                </a:r>
                <a:endParaRPr lang="ko-KR" altLang="en-US" sz="1300" dirty="0">
                  <a:solidFill>
                    <a:srgbClr val="002060"/>
                  </a:solidFill>
                  <a:latin typeface="SamsungOne 400" panose="020B0503030303020204" pitchFamily="34" charset="0"/>
                </a:endParaRPr>
              </a:p>
            </p:txBody>
          </p:sp>
          <p:sp>
            <p:nvSpPr>
              <p:cNvPr id="60" name="직사각형 59">
                <a:extLst>
                  <a:ext uri="{FF2B5EF4-FFF2-40B4-BE49-F238E27FC236}">
                    <a16:creationId xmlns:a16="http://schemas.microsoft.com/office/drawing/2014/main" xmlns="" id="{E9130DCC-A5A1-47E5-A2B1-439B605664C4}"/>
                  </a:ext>
                </a:extLst>
              </p:cNvPr>
              <p:cNvSpPr/>
              <p:nvPr/>
            </p:nvSpPr>
            <p:spPr>
              <a:xfrm>
                <a:off x="3585337" y="567561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61" name="직사각형 60">
                <a:extLst>
                  <a:ext uri="{FF2B5EF4-FFF2-40B4-BE49-F238E27FC236}">
                    <a16:creationId xmlns:a16="http://schemas.microsoft.com/office/drawing/2014/main" xmlns="" id="{169F66F3-1A19-4226-94EA-C2A5D19ADD3A}"/>
                  </a:ext>
                </a:extLst>
              </p:cNvPr>
              <p:cNvSpPr/>
              <p:nvPr/>
            </p:nvSpPr>
            <p:spPr>
              <a:xfrm>
                <a:off x="4384917" y="5675610"/>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62" name="직사각형 61">
                <a:extLst>
                  <a:ext uri="{FF2B5EF4-FFF2-40B4-BE49-F238E27FC236}">
                    <a16:creationId xmlns:a16="http://schemas.microsoft.com/office/drawing/2014/main" xmlns="" id="{60A444FC-BA3C-4DBC-96E8-367A104B5326}"/>
                  </a:ext>
                </a:extLst>
              </p:cNvPr>
              <p:cNvSpPr/>
              <p:nvPr/>
            </p:nvSpPr>
            <p:spPr>
              <a:xfrm>
                <a:off x="5184497" y="5675609"/>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63" name="직사각형 62">
                <a:extLst>
                  <a:ext uri="{FF2B5EF4-FFF2-40B4-BE49-F238E27FC236}">
                    <a16:creationId xmlns:a16="http://schemas.microsoft.com/office/drawing/2014/main" xmlns="" id="{6C0999BA-8219-492C-9168-D330E21BB600}"/>
                  </a:ext>
                </a:extLst>
              </p:cNvPr>
              <p:cNvSpPr/>
              <p:nvPr/>
            </p:nvSpPr>
            <p:spPr>
              <a:xfrm>
                <a:off x="5984077" y="5675608"/>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grpSp>
            <p:nvGrpSpPr>
              <p:cNvPr id="64" name="그룹 63">
                <a:extLst>
                  <a:ext uri="{FF2B5EF4-FFF2-40B4-BE49-F238E27FC236}">
                    <a16:creationId xmlns:a16="http://schemas.microsoft.com/office/drawing/2014/main" xmlns="" id="{1CABD07A-6C5E-40C8-AC46-FEE862557F59}"/>
                  </a:ext>
                </a:extLst>
              </p:cNvPr>
              <p:cNvGrpSpPr/>
              <p:nvPr/>
            </p:nvGrpSpPr>
            <p:grpSpPr>
              <a:xfrm>
                <a:off x="1080280" y="5572046"/>
                <a:ext cx="5639544" cy="435722"/>
                <a:chOff x="1178430" y="2857500"/>
                <a:chExt cx="3551832" cy="319454"/>
              </a:xfrm>
            </p:grpSpPr>
            <p:cxnSp>
              <p:nvCxnSpPr>
                <p:cNvPr id="65" name="직선 연결선 64">
                  <a:extLst>
                    <a:ext uri="{FF2B5EF4-FFF2-40B4-BE49-F238E27FC236}">
                      <a16:creationId xmlns:a16="http://schemas.microsoft.com/office/drawing/2014/main" xmlns="" id="{17A2D3DF-7C8A-4FAD-BDFC-EEA7BF6D0195}"/>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xmlns="" id="{C38D5811-21DC-4A26-BA13-DF8A8A776F33}"/>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 name="그룹 4"/>
            <p:cNvGrpSpPr/>
            <p:nvPr/>
          </p:nvGrpSpPr>
          <p:grpSpPr>
            <a:xfrm>
              <a:off x="79411" y="2839603"/>
              <a:ext cx="9179585" cy="2001148"/>
              <a:chOff x="79411" y="2839603"/>
              <a:chExt cx="9179585" cy="2001148"/>
            </a:xfrm>
          </p:grpSpPr>
          <p:sp>
            <p:nvSpPr>
              <p:cNvPr id="23" name="직사각형 22">
                <a:extLst>
                  <a:ext uri="{FF2B5EF4-FFF2-40B4-BE49-F238E27FC236}">
                    <a16:creationId xmlns:a16="http://schemas.microsoft.com/office/drawing/2014/main" xmlns="" id="{7C4970B9-F457-4BD8-AA03-543CE84CFB6A}"/>
                  </a:ext>
                </a:extLst>
              </p:cNvPr>
              <p:cNvSpPr/>
              <p:nvPr/>
            </p:nvSpPr>
            <p:spPr>
              <a:xfrm>
                <a:off x="2302487" y="4548363"/>
                <a:ext cx="3195131"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before</a:t>
                </a:r>
                <a:endParaRPr lang="ko-KR" altLang="en-US" sz="1300" dirty="0">
                  <a:solidFill>
                    <a:srgbClr val="002060"/>
                  </a:solidFill>
                  <a:latin typeface="SamsungOne 400" panose="020B0503030303020204" pitchFamily="34" charset="0"/>
                  <a:ea typeface="+mn-ea"/>
                  <a:cs typeface="+mn-cs"/>
                </a:endParaRPr>
              </a:p>
            </p:txBody>
          </p:sp>
          <p:cxnSp>
            <p:nvCxnSpPr>
              <p:cNvPr id="24" name="직선 화살표 연결선 23">
                <a:extLst>
                  <a:ext uri="{FF2B5EF4-FFF2-40B4-BE49-F238E27FC236}">
                    <a16:creationId xmlns:a16="http://schemas.microsoft.com/office/drawing/2014/main" xmlns="" id="{8BA5F237-05F6-4EFA-BEB8-8832446BDFA0}"/>
                  </a:ext>
                </a:extLst>
              </p:cNvPr>
              <p:cNvCxnSpPr>
                <a:cxnSpLocks/>
                <a:endCxn id="25" idx="2"/>
              </p:cNvCxnSpPr>
              <p:nvPr/>
            </p:nvCxnSpPr>
            <p:spPr>
              <a:xfrm flipV="1">
                <a:off x="1499416" y="3675039"/>
                <a:ext cx="0" cy="401328"/>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xmlns="" id="{03A5A60A-19AB-4173-9710-8D5E82B26135}"/>
                  </a:ext>
                </a:extLst>
              </p:cNvPr>
              <p:cNvSpPr/>
              <p:nvPr/>
            </p:nvSpPr>
            <p:spPr>
              <a:xfrm>
                <a:off x="1194117" y="338265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rear</a:t>
                </a:r>
                <a:endParaRPr lang="ko-KR" altLang="en-US" sz="1300" dirty="0">
                  <a:solidFill>
                    <a:srgbClr val="002060"/>
                  </a:solidFill>
                  <a:latin typeface="SamsungOne 400" panose="020B0503030303020204" pitchFamily="34" charset="0"/>
                  <a:ea typeface="+mn-ea"/>
                  <a:cs typeface="+mn-cs"/>
                </a:endParaRPr>
              </a:p>
            </p:txBody>
          </p:sp>
          <p:cxnSp>
            <p:nvCxnSpPr>
              <p:cNvPr id="26" name="직선 화살표 연결선 25">
                <a:extLst>
                  <a:ext uri="{FF2B5EF4-FFF2-40B4-BE49-F238E27FC236}">
                    <a16:creationId xmlns:a16="http://schemas.microsoft.com/office/drawing/2014/main" xmlns="" id="{8BF76176-94DE-4CF8-ABA4-8EB901C50881}"/>
                  </a:ext>
                </a:extLst>
              </p:cNvPr>
              <p:cNvCxnSpPr>
                <a:cxnSpLocks/>
                <a:endCxn id="27" idx="2"/>
              </p:cNvCxnSpPr>
              <p:nvPr/>
            </p:nvCxnSpPr>
            <p:spPr>
              <a:xfrm flipV="1">
                <a:off x="6289376" y="3668769"/>
                <a:ext cx="0" cy="401327"/>
              </a:xfrm>
              <a:prstGeom prst="straightConnector1">
                <a:avLst/>
              </a:prstGeom>
              <a:ln w="190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xmlns="" id="{7553510E-F203-4A11-B004-65888D1F35D0}"/>
                  </a:ext>
                </a:extLst>
              </p:cNvPr>
              <p:cNvSpPr/>
              <p:nvPr/>
            </p:nvSpPr>
            <p:spPr>
              <a:xfrm>
                <a:off x="5984077" y="3376381"/>
                <a:ext cx="610597"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front</a:t>
                </a:r>
                <a:endParaRPr lang="ko-KR" altLang="en-US" sz="1300" dirty="0">
                  <a:solidFill>
                    <a:srgbClr val="002060"/>
                  </a:solidFill>
                  <a:latin typeface="SamsungOne 400" panose="020B0503030303020204" pitchFamily="34" charset="0"/>
                  <a:ea typeface="+mn-ea"/>
                  <a:cs typeface="+mn-cs"/>
                </a:endParaRPr>
              </a:p>
            </p:txBody>
          </p:sp>
          <p:sp>
            <p:nvSpPr>
              <p:cNvPr id="39" name="직사각형 38">
                <a:extLst>
                  <a:ext uri="{FF2B5EF4-FFF2-40B4-BE49-F238E27FC236}">
                    <a16:creationId xmlns:a16="http://schemas.microsoft.com/office/drawing/2014/main" xmlns="" id="{1C98A11C-84BB-47E4-A2BB-C614CFE7D5B4}"/>
                  </a:ext>
                </a:extLst>
              </p:cNvPr>
              <p:cNvSpPr/>
              <p:nvPr/>
            </p:nvSpPr>
            <p:spPr>
              <a:xfrm>
                <a:off x="1186597" y="4182078"/>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7</a:t>
                </a:r>
                <a:endParaRPr lang="ko-KR" altLang="en-US" sz="1300" dirty="0">
                  <a:solidFill>
                    <a:srgbClr val="002060"/>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8F959877-57D8-4904-84C5-BFA72845CF56}"/>
                  </a:ext>
                </a:extLst>
              </p:cNvPr>
              <p:cNvSpPr/>
              <p:nvPr/>
            </p:nvSpPr>
            <p:spPr>
              <a:xfrm>
                <a:off x="1986177" y="4182077"/>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6</a:t>
                </a:r>
                <a:endParaRPr lang="ko-KR" altLang="en-US" sz="1300" dirty="0">
                  <a:solidFill>
                    <a:srgbClr val="002060"/>
                  </a:solidFill>
                  <a:latin typeface="SamsungOne 400" panose="020B0503030303020204" pitchFamily="34" charset="0"/>
                </a:endParaRPr>
              </a:p>
            </p:txBody>
          </p:sp>
          <p:sp>
            <p:nvSpPr>
              <p:cNvPr id="41" name="직사각형 40">
                <a:extLst>
                  <a:ext uri="{FF2B5EF4-FFF2-40B4-BE49-F238E27FC236}">
                    <a16:creationId xmlns:a16="http://schemas.microsoft.com/office/drawing/2014/main" xmlns="" id="{55FD8987-2701-43B2-837D-9B3E76C335F6}"/>
                  </a:ext>
                </a:extLst>
              </p:cNvPr>
              <p:cNvSpPr/>
              <p:nvPr/>
            </p:nvSpPr>
            <p:spPr>
              <a:xfrm>
                <a:off x="2785757" y="4182076"/>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5</a:t>
                </a:r>
                <a:endParaRPr lang="ko-KR" altLang="en-US" sz="1300" dirty="0">
                  <a:solidFill>
                    <a:srgbClr val="002060"/>
                  </a:solidFill>
                  <a:latin typeface="SamsungOne 400" panose="020B0503030303020204" pitchFamily="34" charset="0"/>
                </a:endParaRPr>
              </a:p>
            </p:txBody>
          </p:sp>
          <p:sp>
            <p:nvSpPr>
              <p:cNvPr id="42" name="직사각형 41">
                <a:extLst>
                  <a:ext uri="{FF2B5EF4-FFF2-40B4-BE49-F238E27FC236}">
                    <a16:creationId xmlns:a16="http://schemas.microsoft.com/office/drawing/2014/main" xmlns="" id="{832A9550-86C6-48C6-B598-AF22F02FE194}"/>
                  </a:ext>
                </a:extLst>
              </p:cNvPr>
              <p:cNvSpPr/>
              <p:nvPr/>
            </p:nvSpPr>
            <p:spPr>
              <a:xfrm>
                <a:off x="3585337" y="4182075"/>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4</a:t>
                </a:r>
                <a:endParaRPr lang="ko-KR" altLang="en-US" sz="1300" dirty="0">
                  <a:solidFill>
                    <a:srgbClr val="002060"/>
                  </a:solidFill>
                  <a:latin typeface="SamsungOne 400" panose="020B0503030303020204" pitchFamily="34" charset="0"/>
                </a:endParaRPr>
              </a:p>
            </p:txBody>
          </p:sp>
          <p:sp>
            <p:nvSpPr>
              <p:cNvPr id="43" name="직사각형 42">
                <a:extLst>
                  <a:ext uri="{FF2B5EF4-FFF2-40B4-BE49-F238E27FC236}">
                    <a16:creationId xmlns:a16="http://schemas.microsoft.com/office/drawing/2014/main" xmlns="" id="{7208B987-CA95-460A-A7FA-8E5E81EAF41B}"/>
                  </a:ext>
                </a:extLst>
              </p:cNvPr>
              <p:cNvSpPr/>
              <p:nvPr/>
            </p:nvSpPr>
            <p:spPr>
              <a:xfrm>
                <a:off x="4384917" y="4182074"/>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3</a:t>
                </a:r>
                <a:endParaRPr lang="ko-KR" altLang="en-US" sz="1300" dirty="0">
                  <a:solidFill>
                    <a:srgbClr val="002060"/>
                  </a:solidFill>
                  <a:latin typeface="SamsungOne 400" panose="020B0503030303020204" pitchFamily="34" charset="0"/>
                </a:endParaRPr>
              </a:p>
            </p:txBody>
          </p:sp>
          <p:sp>
            <p:nvSpPr>
              <p:cNvPr id="44" name="직사각형 43">
                <a:extLst>
                  <a:ext uri="{FF2B5EF4-FFF2-40B4-BE49-F238E27FC236}">
                    <a16:creationId xmlns:a16="http://schemas.microsoft.com/office/drawing/2014/main" xmlns="" id="{BDBDAD31-D0AC-4662-AEFB-831BB20BB349}"/>
                  </a:ext>
                </a:extLst>
              </p:cNvPr>
              <p:cNvSpPr/>
              <p:nvPr/>
            </p:nvSpPr>
            <p:spPr>
              <a:xfrm>
                <a:off x="5184497" y="4182073"/>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2</a:t>
                </a:r>
                <a:endParaRPr lang="ko-KR" altLang="en-US" sz="1300" dirty="0">
                  <a:solidFill>
                    <a:srgbClr val="002060"/>
                  </a:solidFill>
                  <a:latin typeface="SamsungOne 400" panose="020B0503030303020204" pitchFamily="34" charset="0"/>
                </a:endParaRPr>
              </a:p>
            </p:txBody>
          </p:sp>
          <p:sp>
            <p:nvSpPr>
              <p:cNvPr id="45" name="직사각형 44">
                <a:extLst>
                  <a:ext uri="{FF2B5EF4-FFF2-40B4-BE49-F238E27FC236}">
                    <a16:creationId xmlns:a16="http://schemas.microsoft.com/office/drawing/2014/main" xmlns="" id="{81D413BE-888B-4551-8503-A2AB29371B0A}"/>
                  </a:ext>
                </a:extLst>
              </p:cNvPr>
              <p:cNvSpPr/>
              <p:nvPr/>
            </p:nvSpPr>
            <p:spPr>
              <a:xfrm>
                <a:off x="5984077" y="4182072"/>
                <a:ext cx="610597" cy="228599"/>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grpSp>
            <p:nvGrpSpPr>
              <p:cNvPr id="46" name="그룹 45">
                <a:extLst>
                  <a:ext uri="{FF2B5EF4-FFF2-40B4-BE49-F238E27FC236}">
                    <a16:creationId xmlns:a16="http://schemas.microsoft.com/office/drawing/2014/main" xmlns="" id="{66111E93-2429-4BC5-AC79-B6D823138CFB}"/>
                  </a:ext>
                </a:extLst>
              </p:cNvPr>
              <p:cNvGrpSpPr/>
              <p:nvPr/>
            </p:nvGrpSpPr>
            <p:grpSpPr>
              <a:xfrm>
                <a:off x="1080280" y="4078510"/>
                <a:ext cx="5639544" cy="435722"/>
                <a:chOff x="1178430" y="2857500"/>
                <a:chExt cx="3551832" cy="319454"/>
              </a:xfrm>
            </p:grpSpPr>
            <p:cxnSp>
              <p:nvCxnSpPr>
                <p:cNvPr id="47" name="직선 연결선 46">
                  <a:extLst>
                    <a:ext uri="{FF2B5EF4-FFF2-40B4-BE49-F238E27FC236}">
                      <a16:creationId xmlns:a16="http://schemas.microsoft.com/office/drawing/2014/main" xmlns="" id="{15067095-964D-48E6-8CDB-8E8B5961D4B9}"/>
                    </a:ext>
                  </a:extLst>
                </p:cNvPr>
                <p:cNvCxnSpPr/>
                <p:nvPr/>
              </p:nvCxnSpPr>
              <p:spPr>
                <a:xfrm>
                  <a:off x="1178430" y="2857500"/>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xmlns="" id="{DCEC047C-5080-4CBC-B1DE-1347D883593D}"/>
                    </a:ext>
                  </a:extLst>
                </p:cNvPr>
                <p:cNvCxnSpPr/>
                <p:nvPr/>
              </p:nvCxnSpPr>
              <p:spPr>
                <a:xfrm>
                  <a:off x="1178430" y="3176954"/>
                  <a:ext cx="35518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직사각형 27">
                <a:extLst>
                  <a:ext uri="{FF2B5EF4-FFF2-40B4-BE49-F238E27FC236}">
                    <a16:creationId xmlns:a16="http://schemas.microsoft.com/office/drawing/2014/main" xmlns="" id="{A91F684B-0526-4A34-8839-5E578981DE6C}"/>
                  </a:ext>
                </a:extLst>
              </p:cNvPr>
              <p:cNvSpPr/>
              <p:nvPr/>
            </p:nvSpPr>
            <p:spPr>
              <a:xfrm>
                <a:off x="8024058" y="4182071"/>
                <a:ext cx="610597" cy="228599"/>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02060"/>
                    </a:solidFill>
                    <a:latin typeface="SamsungOne 400" panose="020B0503030303020204" pitchFamily="34" charset="0"/>
                    <a:ea typeface="SamsungOne 400" panose="020B0503030303020204" pitchFamily="34" charset="0"/>
                  </a:rPr>
                  <a:t>1</a:t>
                </a:r>
                <a:endParaRPr lang="ko-KR" altLang="en-US" sz="1300" dirty="0">
                  <a:solidFill>
                    <a:srgbClr val="002060"/>
                  </a:solidFill>
                  <a:latin typeface="SamsungOne 400" panose="020B0503030303020204" pitchFamily="34" charset="0"/>
                </a:endParaRPr>
              </a:p>
            </p:txBody>
          </p:sp>
          <p:cxnSp>
            <p:nvCxnSpPr>
              <p:cNvPr id="6" name="직선 화살표 연결선 5">
                <a:extLst>
                  <a:ext uri="{FF2B5EF4-FFF2-40B4-BE49-F238E27FC236}">
                    <a16:creationId xmlns:a16="http://schemas.microsoft.com/office/drawing/2014/main" xmlns="" id="{8C0820D1-47BA-4222-8184-8C057D6D6E55}"/>
                  </a:ext>
                </a:extLst>
              </p:cNvPr>
              <p:cNvCxnSpPr>
                <a:stCxn id="45" idx="3"/>
                <a:endCxn id="28" idx="1"/>
              </p:cNvCxnSpPr>
              <p:nvPr/>
            </p:nvCxnSpPr>
            <p:spPr>
              <a:xfrm flipV="1">
                <a:off x="6594674" y="4296371"/>
                <a:ext cx="1429384" cy="1"/>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xmlns="" id="{1999DFC5-A96B-4D46-881B-6E5C2302A664}"/>
                  </a:ext>
                </a:extLst>
              </p:cNvPr>
              <p:cNvSpPr/>
              <p:nvPr/>
            </p:nvSpPr>
            <p:spPr>
              <a:xfrm>
                <a:off x="7399716" y="4531812"/>
                <a:ext cx="1859280" cy="292388"/>
              </a:xfrm>
              <a:prstGeom prst="rect">
                <a:avLst/>
              </a:prstGeom>
            </p:spPr>
            <p:txBody>
              <a:bodyPr wrap="square">
                <a:spAutoFit/>
              </a:bodyPr>
              <a:lstStyle/>
              <a:p>
                <a:pPr algn="ctr"/>
                <a:r>
                  <a:rPr lang="en-US" altLang="ko-KR" sz="1300" dirty="0">
                    <a:solidFill>
                      <a:srgbClr val="FF0000"/>
                    </a:solidFill>
                    <a:latin typeface="SamsungOne 400" panose="020B0503030303020204" pitchFamily="34" charset="0"/>
                    <a:ea typeface="+mn-ea"/>
                    <a:cs typeface="+mn-cs"/>
                  </a:rPr>
                  <a:t>count = 1</a:t>
                </a:r>
                <a:endParaRPr lang="ko-KR" altLang="en-US" sz="1300" dirty="0">
                  <a:solidFill>
                    <a:srgbClr val="FF0000"/>
                  </a:solidFill>
                  <a:latin typeface="SamsungOne 400" panose="020B0503030303020204" pitchFamily="34" charset="0"/>
                  <a:ea typeface="+mn-ea"/>
                  <a:cs typeface="+mn-cs"/>
                </a:endParaRPr>
              </a:p>
            </p:txBody>
          </p:sp>
          <p:sp>
            <p:nvSpPr>
              <p:cNvPr id="38" name="직사각형 37">
                <a:extLst>
                  <a:ext uri="{FF2B5EF4-FFF2-40B4-BE49-F238E27FC236}">
                    <a16:creationId xmlns:a16="http://schemas.microsoft.com/office/drawing/2014/main" xmlns="" id="{5B09F412-55AD-4F00-B4E1-2C412F3AD515}"/>
                  </a:ext>
                </a:extLst>
              </p:cNvPr>
              <p:cNvSpPr/>
              <p:nvPr/>
            </p:nvSpPr>
            <p:spPr>
              <a:xfrm>
                <a:off x="881297" y="4182070"/>
                <a:ext cx="169885" cy="2285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rgbClr val="002060"/>
                  </a:solidFill>
                  <a:latin typeface="SamsungOne 400" panose="020B0503030303020204" pitchFamily="34" charset="0"/>
                </a:endParaRPr>
              </a:p>
            </p:txBody>
          </p:sp>
          <p:sp>
            <p:nvSpPr>
              <p:cNvPr id="67" name="직사각형 66">
                <a:extLst>
                  <a:ext uri="{FF2B5EF4-FFF2-40B4-BE49-F238E27FC236}">
                    <a16:creationId xmlns:a16="http://schemas.microsoft.com/office/drawing/2014/main" xmlns="" id="{F133645B-E63B-48CD-B486-50E912783284}"/>
                  </a:ext>
                </a:extLst>
              </p:cNvPr>
              <p:cNvSpPr/>
              <p:nvPr/>
            </p:nvSpPr>
            <p:spPr>
              <a:xfrm>
                <a:off x="6719824" y="3914937"/>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dequeue</a:t>
                </a:r>
                <a:endParaRPr lang="ko-KR" altLang="en-US" sz="1300" dirty="0">
                  <a:solidFill>
                    <a:srgbClr val="002060"/>
                  </a:solidFill>
                  <a:latin typeface="SamsungOne 400" panose="020B0503030303020204" pitchFamily="34" charset="0"/>
                  <a:ea typeface="+mn-ea"/>
                  <a:cs typeface="+mn-cs"/>
                </a:endParaRPr>
              </a:p>
            </p:txBody>
          </p:sp>
          <p:sp>
            <p:nvSpPr>
              <p:cNvPr id="68" name="직사각형 67">
                <a:extLst>
                  <a:ext uri="{FF2B5EF4-FFF2-40B4-BE49-F238E27FC236}">
                    <a16:creationId xmlns:a16="http://schemas.microsoft.com/office/drawing/2014/main" xmlns="" id="{1F867C8F-F7BE-45AB-92FB-9F5AB704C9FE}"/>
                  </a:ext>
                </a:extLst>
              </p:cNvPr>
              <p:cNvSpPr/>
              <p:nvPr/>
            </p:nvSpPr>
            <p:spPr>
              <a:xfrm>
                <a:off x="79411" y="2839603"/>
                <a:ext cx="1304229"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enqueue</a:t>
                </a:r>
                <a:endParaRPr lang="ko-KR" altLang="en-US" sz="1300" dirty="0">
                  <a:solidFill>
                    <a:srgbClr val="002060"/>
                  </a:solidFill>
                  <a:latin typeface="SamsungOne 400" panose="020B0503030303020204" pitchFamily="34" charset="0"/>
                  <a:ea typeface="+mn-ea"/>
                  <a:cs typeface="+mn-cs"/>
                </a:endParaRPr>
              </a:p>
            </p:txBody>
          </p:sp>
          <p:sp>
            <p:nvSpPr>
              <p:cNvPr id="3" name="자유형 2"/>
              <p:cNvSpPr/>
              <p:nvPr/>
            </p:nvSpPr>
            <p:spPr>
              <a:xfrm>
                <a:off x="731856" y="2843877"/>
                <a:ext cx="7608357" cy="1337291"/>
              </a:xfrm>
              <a:custGeom>
                <a:avLst/>
                <a:gdLst>
                  <a:gd name="connsiteX0" fmla="*/ 7608357 w 7608357"/>
                  <a:gd name="connsiteY0" fmla="*/ 1337291 h 1337291"/>
                  <a:gd name="connsiteX1" fmla="*/ 6804570 w 7608357"/>
                  <a:gd name="connsiteY1" fmla="*/ 599871 h 1337291"/>
                  <a:gd name="connsiteX2" fmla="*/ 5477215 w 7608357"/>
                  <a:gd name="connsiteY2" fmla="*/ 120549 h 1337291"/>
                  <a:gd name="connsiteX3" fmla="*/ 3559925 w 7608357"/>
                  <a:gd name="connsiteY3" fmla="*/ 2562 h 1337291"/>
                  <a:gd name="connsiteX4" fmla="*/ 1672131 w 7608357"/>
                  <a:gd name="connsiteY4" fmla="*/ 194291 h 1337291"/>
                  <a:gd name="connsiteX5" fmla="*/ 499634 w 7608357"/>
                  <a:gd name="connsiteY5" fmla="*/ 430265 h 1337291"/>
                  <a:gd name="connsiteX6" fmla="*/ 71931 w 7608357"/>
                  <a:gd name="connsiteY6" fmla="*/ 673613 h 1337291"/>
                  <a:gd name="connsiteX7" fmla="*/ 5563 w 7608357"/>
                  <a:gd name="connsiteY7" fmla="*/ 939084 h 1337291"/>
                  <a:gd name="connsiteX8" fmla="*/ 130925 w 7608357"/>
                  <a:gd name="connsiteY8" fmla="*/ 1211929 h 1337291"/>
                  <a:gd name="connsiteX9" fmla="*/ 285783 w 7608357"/>
                  <a:gd name="connsiteY9" fmla="*/ 1329917 h 133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8357" h="1337291">
                    <a:moveTo>
                      <a:pt x="7608357" y="1337291"/>
                    </a:moveTo>
                    <a:cubicBezTo>
                      <a:pt x="7384058" y="1069976"/>
                      <a:pt x="7159760" y="802661"/>
                      <a:pt x="6804570" y="599871"/>
                    </a:cubicBezTo>
                    <a:cubicBezTo>
                      <a:pt x="6449380" y="397081"/>
                      <a:pt x="6017989" y="220100"/>
                      <a:pt x="5477215" y="120549"/>
                    </a:cubicBezTo>
                    <a:cubicBezTo>
                      <a:pt x="4936441" y="20998"/>
                      <a:pt x="4194106" y="-9728"/>
                      <a:pt x="3559925" y="2562"/>
                    </a:cubicBezTo>
                    <a:cubicBezTo>
                      <a:pt x="2925744" y="14852"/>
                      <a:pt x="2182179" y="123007"/>
                      <a:pt x="1672131" y="194291"/>
                    </a:cubicBezTo>
                    <a:cubicBezTo>
                      <a:pt x="1162083" y="265575"/>
                      <a:pt x="766334" y="350378"/>
                      <a:pt x="499634" y="430265"/>
                    </a:cubicBezTo>
                    <a:cubicBezTo>
                      <a:pt x="232934" y="510152"/>
                      <a:pt x="154276" y="588810"/>
                      <a:pt x="71931" y="673613"/>
                    </a:cubicBezTo>
                    <a:cubicBezTo>
                      <a:pt x="-10414" y="758416"/>
                      <a:pt x="-4269" y="849365"/>
                      <a:pt x="5563" y="939084"/>
                    </a:cubicBezTo>
                    <a:cubicBezTo>
                      <a:pt x="15395" y="1028803"/>
                      <a:pt x="84222" y="1146790"/>
                      <a:pt x="130925" y="1211929"/>
                    </a:cubicBezTo>
                    <a:cubicBezTo>
                      <a:pt x="177628" y="1277068"/>
                      <a:pt x="285783" y="1329917"/>
                      <a:pt x="285783" y="1329917"/>
                    </a:cubicBezTo>
                  </a:path>
                </a:pathLst>
              </a:cu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sp>
        <p:nvSpPr>
          <p:cNvPr id="70" name="직사각형 69">
            <a:extLst>
              <a:ext uri="{FF2B5EF4-FFF2-40B4-BE49-F238E27FC236}">
                <a16:creationId xmlns:a16="http://schemas.microsoft.com/office/drawing/2014/main" xmlns="" id="{5D0FA3B9-5FEB-458E-BC94-AB11CC4B58C9}"/>
              </a:ext>
            </a:extLst>
          </p:cNvPr>
          <p:cNvSpPr/>
          <p:nvPr/>
        </p:nvSpPr>
        <p:spPr>
          <a:xfrm>
            <a:off x="580388" y="2124624"/>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Take one element from the queue and add it back to the queue. However, do not add the Kth element back to the queue. </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Start by taking the first element and add no.1 back to the queue.</a:t>
            </a:r>
          </a:p>
        </p:txBody>
      </p:sp>
    </p:spTree>
    <p:extLst>
      <p:ext uri="{BB962C8B-B14F-4D97-AF65-F5344CB8AC3E}">
        <p14:creationId xmlns:p14="http://schemas.microsoft.com/office/powerpoint/2010/main" val="3348632115"/>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19050">
          <a:noFill/>
          <a:headEnd type="arrow"/>
          <a:tailEnd type="none"/>
        </a:ln>
      </a:spPr>
      <a:bodyPr rtlCol="0" anchor="ctr"/>
      <a:lstStyle>
        <a:defPPr algn="ctr">
          <a:defRPr dirty="0"/>
        </a:defPPr>
      </a:lstStyle>
      <a:style>
        <a:lnRef idx="1">
          <a:schemeClr val="accent1"/>
        </a:lnRef>
        <a:fillRef idx="0">
          <a:schemeClr val="accent1"/>
        </a:fillRef>
        <a:effectRef idx="0">
          <a:schemeClr val="accent1"/>
        </a:effectRef>
        <a:fontRef idx="minor">
          <a:schemeClr val="tx1"/>
        </a:fontRef>
      </a:style>
    </a:spDef>
    <a:lnDef>
      <a:spPr>
        <a:ln w="1905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14633</TotalTime>
  <Words>15669</Words>
  <Application>Microsoft Office PowerPoint</Application>
  <PresentationFormat>A4 용지(210x297mm)</PresentationFormat>
  <Paragraphs>3193</Paragraphs>
  <Slides>269</Slides>
  <Notes>63</Notes>
  <HiddenSlides>0</HiddenSlides>
  <MMClips>0</MMClips>
  <ScaleCrop>false</ScaleCrop>
  <HeadingPairs>
    <vt:vector size="6" baseType="variant">
      <vt:variant>
        <vt:lpstr>사용한 글꼴</vt:lpstr>
      </vt:variant>
      <vt:variant>
        <vt:i4>16</vt:i4>
      </vt:variant>
      <vt:variant>
        <vt:lpstr>테마</vt:lpstr>
      </vt:variant>
      <vt:variant>
        <vt:i4>1</vt:i4>
      </vt:variant>
      <vt:variant>
        <vt:lpstr>슬라이드 제목</vt:lpstr>
      </vt:variant>
      <vt:variant>
        <vt:i4>269</vt:i4>
      </vt:variant>
    </vt:vector>
  </HeadingPairs>
  <TitlesOfParts>
    <vt:vector size="286" baseType="lpstr">
      <vt:lpstr>Arial</vt:lpstr>
      <vt:lpstr>굴림</vt:lpstr>
      <vt:lpstr>Samsung Sharp Sans Medium</vt:lpstr>
      <vt:lpstr>Wingdings</vt:lpstr>
      <vt:lpstr>Cambria Math</vt:lpstr>
      <vt:lpstr>Malgun Gothic Semilight</vt:lpstr>
      <vt:lpstr>Calibri</vt:lpstr>
      <vt:lpstr>Consolas</vt:lpstr>
      <vt:lpstr>SamsungOne 700</vt:lpstr>
      <vt:lpstr>SamsungOne 400</vt:lpstr>
      <vt:lpstr>Samsung Sharp Sans</vt:lpstr>
      <vt:lpstr>맑은 고딕</vt:lpstr>
      <vt:lpstr>SamsungOne 400C</vt:lpstr>
      <vt:lpstr>SamsungOne-400</vt:lpstr>
      <vt:lpstr>Samsung Sharp Sans Bold</vt:lpstr>
      <vt:lpstr>Arial Unicode MS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emcast</dc:creator>
  <cp:lastModifiedBy>EMCAST</cp:lastModifiedBy>
  <cp:revision>605</cp:revision>
  <cp:lastPrinted>2021-06-22T04:42:01Z</cp:lastPrinted>
  <dcterms:created xsi:type="dcterms:W3CDTF">2009-02-24T02:14:00Z</dcterms:created>
  <dcterms:modified xsi:type="dcterms:W3CDTF">2022-06-21T07:52:39Z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ies>
</file>